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80" r:id="rId1"/>
  </p:sldMasterIdLst>
  <p:notesMasterIdLst>
    <p:notesMasterId r:id="rId24"/>
  </p:notesMasterIdLst>
  <p:handoutMasterIdLst>
    <p:handoutMasterId r:id="rId25"/>
  </p:handoutMasterIdLst>
  <p:sldIdLst>
    <p:sldId id="764" r:id="rId2"/>
    <p:sldId id="830" r:id="rId3"/>
    <p:sldId id="833" r:id="rId4"/>
    <p:sldId id="834" r:id="rId5"/>
    <p:sldId id="829" r:id="rId6"/>
    <p:sldId id="802" r:id="rId7"/>
    <p:sldId id="804" r:id="rId8"/>
    <p:sldId id="822" r:id="rId9"/>
    <p:sldId id="825" r:id="rId10"/>
    <p:sldId id="835" r:id="rId11"/>
    <p:sldId id="836" r:id="rId12"/>
    <p:sldId id="837" r:id="rId13"/>
    <p:sldId id="826" r:id="rId14"/>
    <p:sldId id="773" r:id="rId15"/>
    <p:sldId id="771" r:id="rId16"/>
    <p:sldId id="838" r:id="rId17"/>
    <p:sldId id="843" r:id="rId18"/>
    <p:sldId id="839" r:id="rId19"/>
    <p:sldId id="840" r:id="rId20"/>
    <p:sldId id="841" r:id="rId21"/>
    <p:sldId id="842" r:id="rId22"/>
    <p:sldId id="739" r:id="rId2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6EA"/>
    <a:srgbClr val="75A4AE"/>
    <a:srgbClr val="2DA2BF"/>
    <a:srgbClr val="A6DDEA"/>
    <a:srgbClr val="FFC285"/>
    <a:srgbClr val="FFFFFF"/>
    <a:srgbClr val="CBA5AB"/>
    <a:srgbClr val="C18992"/>
    <a:srgbClr val="D89CAC"/>
    <a:srgbClr val="3BB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6081" autoAdjust="0"/>
  </p:normalViewPr>
  <p:slideViewPr>
    <p:cSldViewPr>
      <p:cViewPr varScale="1">
        <p:scale>
          <a:sx n="98" d="100"/>
          <a:sy n="98" d="100"/>
        </p:scale>
        <p:origin x="1800" y="84"/>
      </p:cViewPr>
      <p:guideLst>
        <p:guide orient="horz" pos="2160"/>
        <p:guide pos="3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280" tIns="45640" rIns="91280" bIns="456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280" tIns="45640" rIns="91280" bIns="456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3C62B0-0DF7-42C9-A8CE-D0D584D12DCE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91"/>
            <a:ext cx="2946400" cy="497047"/>
          </a:xfrm>
          <a:prstGeom prst="rect">
            <a:avLst/>
          </a:prstGeom>
        </p:spPr>
        <p:txBody>
          <a:bodyPr vert="horz" lIns="91280" tIns="45640" rIns="91280" bIns="456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591"/>
            <a:ext cx="2946400" cy="497047"/>
          </a:xfrm>
          <a:prstGeom prst="rect">
            <a:avLst/>
          </a:prstGeom>
        </p:spPr>
        <p:txBody>
          <a:bodyPr vert="horz" wrap="square" lIns="91280" tIns="45640" rIns="91280" bIns="456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A193ED-2E0B-4843-A273-7F1B7C26A4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848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280" tIns="45640" rIns="91280" bIns="456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280" tIns="45640" rIns="91280" bIns="456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1E9D3D-9667-4C0E-A99A-75D70AE73BD1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0" tIns="45640" rIns="91280" bIns="4564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383"/>
            <a:ext cx="5438775" cy="4467067"/>
          </a:xfrm>
          <a:prstGeom prst="rect">
            <a:avLst/>
          </a:prstGeom>
        </p:spPr>
        <p:txBody>
          <a:bodyPr vert="horz" wrap="square" lIns="91280" tIns="45640" rIns="91280" bIns="4564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91"/>
            <a:ext cx="2946400" cy="497047"/>
          </a:xfrm>
          <a:prstGeom prst="rect">
            <a:avLst/>
          </a:prstGeom>
        </p:spPr>
        <p:txBody>
          <a:bodyPr vert="horz" lIns="91280" tIns="45640" rIns="91280" bIns="456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591"/>
            <a:ext cx="2946400" cy="497047"/>
          </a:xfrm>
          <a:prstGeom prst="rect">
            <a:avLst/>
          </a:prstGeom>
        </p:spPr>
        <p:txBody>
          <a:bodyPr vert="horz" wrap="square" lIns="91280" tIns="45640" rIns="91280" bIns="456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4FDA5A-D6FC-46DD-93DD-425D22EBB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646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>
                <a:cs typeface="Arial" panose="020B0604020202020204" pitchFamily="34" charset="0"/>
              </a:rPr>
              <a:t>Титульный слайд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fld id="{3738AE4C-6433-4D99-B896-84E50EDBDD20}" type="slidenum">
              <a:rPr lang="ru-RU" altLang="ru-RU" sz="1200" smtClean="0">
                <a:latin typeface="Calibri" panose="020F0502020204030204" pitchFamily="34" charset="0"/>
              </a:rPr>
              <a:pPr/>
              <a:t>1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1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8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3DAE-C8AA-4F98-A257-28D6DD64D675}" type="datetime1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3EA0-BCA7-4894-871B-DFE8BA01B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37966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3EA9-FD06-4DF8-BBDB-11D01020461E}" type="datetime1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2045-0FB2-4682-B3E7-E5579109EB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54689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2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9909-FF8A-4542-888E-694C04A38533}" type="datetime1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7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Эффективное управление временем и ресурсами. </a:t>
            </a:r>
            <a:fld id="{A155857B-B32A-4FAB-8240-2BAD2CCA389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854120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1BF6-40C6-48D2-AA9F-3C8BBB4E9E55}" type="datetime1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68AE-79C8-4A9F-9D75-8F5D859BA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82020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A12F-65E0-4844-B62B-509F0FEA5C25}" type="datetime1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57AB-D126-488C-9684-DADDFFFEA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5658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2CB1-3F98-42E2-9EF5-2A46DB9E60BF}" type="datetime1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94B4-4B35-406C-9CD2-AB6A8969CD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2209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D080-1375-45FD-8B69-DE32D2C2463B}" type="datetime1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3825-0A3D-493D-B5ED-CB13082B6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9250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1AEA-9A4D-43F9-988D-C780CD77B07E}" type="datetime1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37AD8-7116-44B6-BAB2-2FDD8460C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7152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229E-F438-4B2C-9149-DC06A23801D3}" type="datetime1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18F5-0110-4FDE-BC73-46AE240C3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74954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A0F38A-86D5-415E-9CF6-221B93FE8D8B}" type="datetime1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F5BEC1-252C-4C1D-B8CA-7817C90B1B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6" r:id="rId1"/>
    <p:sldLayoutId id="2147485707" r:id="rId2"/>
    <p:sldLayoutId id="2147485708" r:id="rId3"/>
    <p:sldLayoutId id="2147485704" r:id="rId4"/>
    <p:sldLayoutId id="2147485709" r:id="rId5"/>
    <p:sldLayoutId id="2147485705" r:id="rId6"/>
    <p:sldLayoutId id="2147485710" r:id="rId7"/>
    <p:sldLayoutId id="2147485711" r:id="rId8"/>
    <p:sldLayoutId id="2147485712" r:id="rId9"/>
  </p:sldLayoutIdLst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ctrTitle"/>
          </p:nvPr>
        </p:nvSpPr>
        <p:spPr bwMode="auto">
          <a:xfrm>
            <a:off x="1" y="3391724"/>
            <a:ext cx="9144000" cy="2157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altLang="ru-RU" sz="4400" b="1" cap="none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ПРЕЗЕНТАЦИЯ ПРОЕКТА</a:t>
            </a:r>
            <a:br>
              <a:rPr lang="ru-RU" altLang="ru-RU" sz="4400" b="1" cap="none" dirty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altLang="ru-RU" sz="3100" cap="none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«Активный город 60+» </a:t>
            </a:r>
          </a:p>
        </p:txBody>
      </p:sp>
      <p:sp>
        <p:nvSpPr>
          <p:cNvPr id="1126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3728" y="1052736"/>
            <a:ext cx="6624736" cy="638175"/>
          </a:xfrm>
        </p:spPr>
        <p:txBody>
          <a:bodyPr/>
          <a:lstStyle/>
          <a:p>
            <a:pPr algn="ctr" eaLnBrk="1" hangingPunct="1"/>
            <a:endParaRPr lang="ru-RU" altLang="ru-RU" dirty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algn="ctr" eaLnBrk="1" hangingPunct="1"/>
            <a:endParaRPr lang="ru-RU" altLang="ru-RU" dirty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algn="ctr" eaLnBrk="1" hangingPunct="1"/>
            <a:endParaRPr lang="ru-RU" altLang="ru-RU" dirty="0">
              <a:solidFill>
                <a:srgbClr val="3D3D3D"/>
              </a:solidFill>
              <a:latin typeface="Franklin Gothic Book" panose="020B0503020102020204" pitchFamily="34" charset="0"/>
            </a:endParaRPr>
          </a:p>
          <a:p>
            <a:pPr algn="ctr" eaLnBrk="1" hangingPunct="1"/>
            <a:r>
              <a:rPr lang="ru-RU" altLang="ru-RU" dirty="0">
                <a:solidFill>
                  <a:schemeClr val="tx1"/>
                </a:solidFill>
                <a:latin typeface="Franklin Gothic Book" panose="020B0503020102020204" pitchFamily="34" charset="0"/>
              </a:rPr>
              <a:t>Управление социальной политики </a:t>
            </a:r>
          </a:p>
          <a:p>
            <a:pPr algn="ctr" eaLnBrk="1" hangingPunct="1"/>
            <a:r>
              <a:rPr lang="ru-RU" altLang="ru-RU" dirty="0">
                <a:solidFill>
                  <a:schemeClr val="tx1"/>
                </a:solidFill>
                <a:latin typeface="Franklin Gothic Book" panose="020B0503020102020204" pitchFamily="34" charset="0"/>
              </a:rPr>
              <a:t>администрации Губкинского городского округа</a:t>
            </a: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261938" y="5733256"/>
            <a:ext cx="6961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Рудакова Светлана Анатольевна,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Начальник управления социальной политики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261938" y="6381750"/>
            <a:ext cx="153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Franklin Gothic Book" panose="020B0503020102020204" pitchFamily="34" charset="0"/>
              </a:rPr>
              <a:t>г. Губкин, 2023 год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3038"/>
            <a:ext cx="1589088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12F8C21-9950-430D-9E2C-06D4C9E77DCC}" type="slidenum">
              <a:rPr lang="ru-RU" altLang="ru-RU" sz="14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10</a:t>
            </a:fld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73025"/>
            <a:ext cx="8686800" cy="431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cap="none">
                <a:solidFill>
                  <a:schemeClr val="tx1"/>
                </a:solidFill>
                <a:latin typeface="Franklin Gothic Medium" pitchFamily="34" charset="0"/>
              </a:rPr>
              <a:t>ОСНОВНЫЕ БЛОКИ РАБОТ ПРОЕКТА </a:t>
            </a:r>
            <a:r>
              <a:rPr lang="ru-RU" sz="1600" b="1" cap="none">
                <a:solidFill>
                  <a:schemeClr val="tx1"/>
                </a:solidFill>
                <a:latin typeface="Franklin Gothic Medium" pitchFamily="34" charset="0"/>
              </a:rPr>
              <a:t>(продолжение)</a:t>
            </a:r>
          </a:p>
        </p:txBody>
      </p:sp>
      <p:graphicFrame>
        <p:nvGraphicFramePr>
          <p:cNvPr id="22669" name="Group 14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2077746"/>
              </p:ext>
            </p:extLst>
          </p:nvPr>
        </p:nvGraphicFramePr>
        <p:xfrm>
          <a:off x="0" y="504824"/>
          <a:ext cx="9144000" cy="6353176"/>
        </p:xfrm>
        <a:graphic>
          <a:graphicData uri="http://schemas.openxmlformats.org/drawingml/2006/table">
            <a:tbl>
              <a:tblPr/>
              <a:tblGrid>
                <a:gridCol w="662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3326258920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23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13" marR="91413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2024г.</a:t>
                      </a:r>
                    </a:p>
                  </a:txBody>
                  <a:tcPr marL="91431" marR="9143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2023г.</a:t>
                      </a:r>
                    </a:p>
                  </a:txBody>
                  <a:tcPr marL="91431" marR="9143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II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III</a:t>
                      </a: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IV</a:t>
                      </a: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0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4.23</a:t>
                      </a:r>
                      <a:endParaRPr lang="ru-RU" sz="11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«Шукшин в кадре и за кадром»- читательское рандеву на базе МБУК «ЦБС №2» пос. Троицкий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16.09.2024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26.09.2024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4.24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мероприятие, посвященное Дню пожилого человека, на базе МБУК «ЦКР «Форум»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25.09.2024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4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для граждан, вышедших на пенсию, по эстетическому направлению «Красота и стиль»: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0198"/>
                  </a:ext>
                </a:extLst>
              </a:tr>
              <a:tr h="27694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материала для проведения м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астер-классов по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изготовлению масок для лица и для волос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53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 по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изготовлению масок для лица и для волос «Секреты красоты и здоровья» на базе МБУ «Комплексный центр социального обслуживания населения» (2 мероприятия)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94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фотоконкурса «Лето – долголетие» для граждан, вышедших на пенсию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0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5.3.1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положения фотоконкурса «Лето – долголетие» для граждан, вышедших на пенсию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5.3.2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призов для участников фотоконкурса «Лето – долголетие»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15.07.2024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30.08.2024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0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5.3.2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фотоконкурса «Лето – долголетие» для граждан, вышедших на пенсию. Подведение итогов.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 «Модные тенденции» на базе ателье «Лето» (2 мероприятия»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15.07.2024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0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мольбертов для проведения</a:t>
                      </a: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цикла изотерапии «Серебряный пленэр на свежем воздухе»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04.04.2024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521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</a:t>
                      </a:r>
                      <a:r>
                        <a:rPr lang="ru-RU" sz="1100" kern="12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изотерапии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«Серебряный пленэр на свежем воздухе»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территориях рекреационной зоны «Тёплый колодезь – зелёная долина Губкина», МБУ «Комплексный центр социального обслуживания населения», сквер им. А.С Пушкина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94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 по </a:t>
                      </a:r>
                      <a:r>
                        <a:rPr lang="ru-RU" sz="11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нейрографике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«Графитовые мечты» на базе МБУ «Комплексный центр социального обслуживания населения» (2 мероприятия»</a:t>
                      </a:r>
                      <a:r>
                        <a:rPr lang="en-US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13.09.2024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5635"/>
                  </a:ext>
                </a:extLst>
              </a:tr>
              <a:tr h="3650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материала для проведения мастер - классов</a:t>
                      </a: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технике Ганутель «Шедевры хрупкой красоты»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740391"/>
                  </a:ext>
                </a:extLst>
              </a:tr>
              <a:tr h="41521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материала для проведения мастер – классов по изготовлению сувенира «Мешочек здоровья»,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праздничной открытки «Пасха светлая пришла»,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сувенира – оберега «Домовенок»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25.04.2024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25674"/>
                  </a:ext>
                </a:extLst>
              </a:tr>
              <a:tr h="3650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5.10</a:t>
                      </a:r>
                      <a:endParaRPr lang="ru-RU" sz="10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Мастер-классы по изготовлению украшений и сувениров для граждан пожилого возраста: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12.03.2024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11.10.2024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51259"/>
                  </a:ext>
                </a:extLst>
              </a:tr>
              <a:tr h="3650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5.10.1</a:t>
                      </a:r>
                      <a:endParaRPr lang="ru-RU" sz="10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изготовление украшения - сувенира «Очарование» на базе МБУК «Дом ремесел» (2 мероприятия) на базе МБУК «Дом ремесел»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12.03.2024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11.10.2024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44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0189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12F8C21-9950-430D-9E2C-06D4C9E77DCC}" type="slidenum">
              <a:rPr lang="ru-RU" altLang="ru-RU" sz="14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11</a:t>
            </a:fld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73025"/>
            <a:ext cx="8686800" cy="431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cap="none">
                <a:solidFill>
                  <a:schemeClr val="tx1"/>
                </a:solidFill>
                <a:latin typeface="Franklin Gothic Medium" pitchFamily="34" charset="0"/>
              </a:rPr>
              <a:t>ОСНОВНЫЕ БЛОКИ РАБОТ ПРОЕКТА </a:t>
            </a:r>
            <a:r>
              <a:rPr lang="ru-RU" sz="1600" b="1" cap="none">
                <a:solidFill>
                  <a:schemeClr val="tx1"/>
                </a:solidFill>
                <a:latin typeface="Franklin Gothic Medium" pitchFamily="34" charset="0"/>
              </a:rPr>
              <a:t>(продолжение)</a:t>
            </a:r>
          </a:p>
        </p:txBody>
      </p:sp>
      <p:graphicFrame>
        <p:nvGraphicFramePr>
          <p:cNvPr id="22669" name="Group 14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7377651"/>
              </p:ext>
            </p:extLst>
          </p:nvPr>
        </p:nvGraphicFramePr>
        <p:xfrm>
          <a:off x="0" y="504822"/>
          <a:ext cx="9144000" cy="6353175"/>
        </p:xfrm>
        <a:graphic>
          <a:graphicData uri="http://schemas.openxmlformats.org/drawingml/2006/table">
            <a:tbl>
              <a:tblPr/>
              <a:tblGrid>
                <a:gridCol w="662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3326258920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99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13" marR="91413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2024г.</a:t>
                      </a:r>
                    </a:p>
                  </a:txBody>
                  <a:tcPr marL="91431" marR="9143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2023г.</a:t>
                      </a:r>
                    </a:p>
                  </a:txBody>
                  <a:tcPr marL="91431" marR="9143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II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III</a:t>
                      </a: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IV</a:t>
                      </a: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6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5.10.2</a:t>
                      </a:r>
                      <a:endParaRPr lang="ru-RU" sz="11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 технике Ганутель «Шедевры хрупкой красоты» в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рекреационной зоне «Тёплый колодезь – зелёная долина Губкина»</a:t>
                      </a: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 мероприятия)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13.05.2024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13.09.2024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6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5.10.3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подарочный сувенир «Мешочек здоровья» на базе МАУК «ЦКР «Строитель»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46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5.10.4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праздничная открытка «Пасха светлая пришла» на базе МАУК «ЦКР «Строитель»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15.05.2024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46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5.10.5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сувенир – оберег «Домовенок» на базе МАУК «ЦКР «Строитель»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07.06.2024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20.06.2024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0198"/>
                  </a:ext>
                </a:extLst>
              </a:tr>
              <a:tr h="27416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Модное дефиле «Ретроперспектива» для граждан пожилого возраста на досуговой площадке МБУ «Комплексный центр социального обслуживания населения»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6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для граждан, вышедших на пенсию, по танцевальному направлению «В гармонии с возрастом»: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04.03.2024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b="1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7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Элегантная дискотека на базе МБУК «ЦКР «Форум»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04.03.2024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танцевально-музыкальных</a:t>
                      </a:r>
                      <a:r>
                        <a:rPr lang="ru-RU" sz="1100" spc="-3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</a:t>
                      </a:r>
                      <a:r>
                        <a:rPr lang="ru-RU" sz="1100" spc="-3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100" spc="-3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музыкой</a:t>
                      </a:r>
                      <a:r>
                        <a:rPr lang="ru-RU" sz="1100" spc="1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жизни» на территории сквера имени А.С. Пушкина (4 мероприятия)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27.09.2024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03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Танцевальный чизкейк</a:t>
                      </a:r>
                      <a:r>
                        <a:rPr lang="ru-RU" sz="1100" spc="1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«Новый</a:t>
                      </a:r>
                      <a:r>
                        <a:rPr lang="ru-RU" sz="1100" spc="5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формат» «Нон-стоп» на базе Комплексного центра социального обслуживания населения (3 мероприятия)</a:t>
                      </a:r>
                    </a:p>
                    <a:p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27.09.2024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танцевально- </a:t>
                      </a:r>
                      <a:r>
                        <a:rPr lang="ru-RU" sz="1100" spc="-5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двигательной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терапии</a:t>
                      </a:r>
                      <a:r>
                        <a:rPr lang="ru-RU" sz="1100" spc="-16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«Эмоции</a:t>
                      </a:r>
                      <a:r>
                        <a:rPr lang="ru-RU" sz="1100" spc="-2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движение» в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рекреационной зоне «Теплый Колодезь – зеленая долина Губкина»</a:t>
                      </a: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(5 мероприятий)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Мастер- класс по хореографии «Танцуем </a:t>
                      </a:r>
                      <a:r>
                        <a:rPr lang="ru-RU" sz="1100" kern="12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вместе»</a:t>
                      </a:r>
                      <a:r>
                        <a:rPr lang="ru-RU" sz="11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участием 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МБУДО «Детская школа искусств №2»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6.6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 класс по хореографии «Танцуй с </a:t>
                      </a:r>
                      <a:r>
                        <a:rPr lang="ru-RU" sz="1100" kern="12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нами»</a:t>
                      </a:r>
                      <a:r>
                        <a:rPr lang="ru-RU" sz="11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участием 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МБУДО «Детская школа искусств №2»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28.08.2024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 класс по хореографии «Танец </a:t>
                      </a:r>
                      <a:r>
                        <a:rPr lang="ru-RU" sz="1100" kern="12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здоровья»</a:t>
                      </a:r>
                      <a:r>
                        <a:rPr lang="ru-RU" sz="11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участием 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МБУДО «Детская школа искусств №2»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02.09.2024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38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оздоровительных мероприятий для граждан, вышедших на пенсию, «Активность без рекордов»: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5635"/>
                  </a:ext>
                </a:extLst>
              </a:tr>
              <a:tr h="36136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10"/>
                        </a:spcBef>
                        <a:tabLst>
                          <a:tab pos="264160" algn="l"/>
                          <a:tab pos="264795" algn="l"/>
                        </a:tabLst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«Правила активного долголетия» библиотечный консультант совместно с врачами Центра медицинской профилактики на базе авторской модельной библиотеки – филиала №9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740391"/>
                  </a:ext>
                </a:extLst>
              </a:tr>
              <a:tr h="54203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10"/>
                        </a:spcBef>
                        <a:tabLst>
                          <a:tab pos="264160" algn="l"/>
                          <a:tab pos="264795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Еженедельная оздоровительная зарядка по понедельникам «Неделя начинается с зарядки» на территории Детского сквера Губкинского городского округа (26 мероприятий)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15.04.2024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25674"/>
                  </a:ext>
                </a:extLst>
              </a:tr>
              <a:tr h="28930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Прогулки с доктором Ивановым в рекреационной зоне 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Долина ручья - Теплый Колодезь». 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51259"/>
                  </a:ext>
                </a:extLst>
              </a:tr>
              <a:tr h="27416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ru-RU" sz="10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«Беседы в беседке» консультация доктора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Белик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Л.Н.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рекреационной зоне 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Долина ручья - Теплый Колодезь». 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16.10.2024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44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80256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04448" y="6429375"/>
            <a:ext cx="38715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12F8C21-9950-430D-9E2C-06D4C9E77DCC}" type="slidenum">
              <a:rPr lang="ru-RU" altLang="ru-RU" sz="14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12</a:t>
            </a:fld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73025"/>
            <a:ext cx="8686800" cy="431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cap="none">
                <a:solidFill>
                  <a:schemeClr val="tx1"/>
                </a:solidFill>
                <a:latin typeface="Franklin Gothic Medium" pitchFamily="34" charset="0"/>
              </a:rPr>
              <a:t>ОСНОВНЫЕ БЛОКИ РАБОТ ПРОЕКТА </a:t>
            </a:r>
            <a:r>
              <a:rPr lang="ru-RU" sz="1600" b="1" cap="none">
                <a:solidFill>
                  <a:schemeClr val="tx1"/>
                </a:solidFill>
                <a:latin typeface="Franklin Gothic Medium" pitchFamily="34" charset="0"/>
              </a:rPr>
              <a:t>(продолжение)</a:t>
            </a:r>
          </a:p>
        </p:txBody>
      </p:sp>
      <p:graphicFrame>
        <p:nvGraphicFramePr>
          <p:cNvPr id="22669" name="Group 14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7944754"/>
              </p:ext>
            </p:extLst>
          </p:nvPr>
        </p:nvGraphicFramePr>
        <p:xfrm>
          <a:off x="0" y="504822"/>
          <a:ext cx="9144000" cy="6353178"/>
        </p:xfrm>
        <a:graphic>
          <a:graphicData uri="http://schemas.openxmlformats.org/drawingml/2006/table">
            <a:tbl>
              <a:tblPr/>
              <a:tblGrid>
                <a:gridCol w="662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3326258920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13" marR="91413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2024г.</a:t>
                      </a:r>
                    </a:p>
                  </a:txBody>
                  <a:tcPr marL="91431" marR="9143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2023г.</a:t>
                      </a:r>
                    </a:p>
                  </a:txBody>
                  <a:tcPr marL="91431" marR="9143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II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III</a:t>
                      </a: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IV</a:t>
                      </a: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9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Оздоровительные мастер-классы «Жизнь в движении» с участием инструктора по спорту </a:t>
                      </a:r>
                      <a:r>
                        <a:rPr lang="ru-RU" sz="1100" i="0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Ковех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Ивана Васильевича на базе Комплексного центра социального обслуживания населения (3 мероприятия)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10.04.2024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5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Дыхательная гимнастика </a:t>
                      </a:r>
                      <a:r>
                        <a:rPr lang="ru-RU" sz="1100" i="0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–</a:t>
                      </a:r>
                      <a:r>
                        <a:rPr lang="ru-RU" sz="1100" i="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гун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рекреационной зоне 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Долина ручья - Теплый Колодезь». 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92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Массажные технологии для лица 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Антистарость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на территории Комплексного центра социального обслуживания населения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2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7.8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Дыхательная гимнастика </a:t>
                      </a:r>
                      <a:r>
                        <a:rPr lang="ru-RU" sz="1100" i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i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методике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А. </a:t>
                      </a:r>
                      <a:r>
                        <a:rPr lang="ru-RU" sz="1100" i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Стрельниковой 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0198"/>
                  </a:ext>
                </a:extLst>
              </a:tr>
              <a:tr h="37212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10"/>
                        </a:spcBef>
                        <a:tabLst>
                          <a:tab pos="264160" algn="l"/>
                          <a:tab pos="264795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Практическое</a:t>
                      </a:r>
                      <a:r>
                        <a:rPr lang="ru-RU" sz="1100" spc="-5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занятие</a:t>
                      </a:r>
                      <a:r>
                        <a:rPr lang="ru-RU" sz="1100" spc="-1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 использованием</a:t>
                      </a:r>
                      <a:r>
                        <a:rPr lang="ru-RU" sz="1100" spc="-2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гантелей</a:t>
                      </a:r>
                      <a:r>
                        <a:rPr lang="ru-RU" sz="1100" spc="-45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«Боди</a:t>
                      </a:r>
                      <a:r>
                        <a:rPr lang="ru-RU" sz="1100" spc="-16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BOOM», «Быть здоровым</a:t>
                      </a:r>
                      <a:r>
                        <a:rPr lang="ru-RU" sz="1100" spc="2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–</a:t>
                      </a:r>
                      <a:r>
                        <a:rPr lang="ru-RU" sz="1100" spc="-1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это модно!» в городском парке культуры и отдыха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38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7.10</a:t>
                      </a:r>
                      <a:endParaRPr lang="ru-RU" sz="11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10"/>
                        </a:spcBef>
                        <a:tabLst>
                          <a:tab pos="264160" algn="l"/>
                          <a:tab pos="26479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Практическое занятие «Фитнес-тайм» для укрепления мышц ног с использованием </a:t>
                      </a:r>
                      <a:r>
                        <a:rPr lang="ru-RU" sz="1100" i="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степ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-платформ в рекреационной зоне «Долина ручья - Теплый Колодезь». 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Franklin Gothic Medium" panose="020B0603020102020204" pitchFamily="34" charset="0"/>
                        <a:cs typeface="Franklin Gothic Medium" panose="020B06030201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97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сдача</a:t>
                      </a:r>
                      <a:r>
                        <a:rPr lang="ru-RU" sz="1100" spc="-2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</a:t>
                      </a:r>
                      <a:r>
                        <a:rPr lang="ru-RU" sz="1100" spc="-1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ГТО на базе </a:t>
                      </a: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"Центр Тестирования ГТО»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99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2 </a:t>
                      </a:r>
                      <a:r>
                        <a:rPr lang="ru-RU" sz="11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термопотов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тест полосок и ланцетов для прокалывания пальца для </a:t>
                      </a:r>
                      <a:r>
                        <a:rPr lang="ru-RU" sz="11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глюкометра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призов для участников спортивного фестиваля «Счастливый возраст начинается с нами» в рекреационной зоне 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Долина ручья - Теплый Колодезь». 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15.07.2024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13.09.2024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06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7.13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фестиваль «Счастливый возраст начинается с нами» в рекреационной зоне 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Долина ручья - Теплый Колодезь». 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16.09.2024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06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Освещение итогов реализации проекта в СМИ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609321"/>
                  </a:ext>
                </a:extLst>
              </a:tr>
              <a:tr h="47406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эффективности реализации проекта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79000"/>
                  </a:ext>
                </a:extLst>
              </a:tr>
              <a:tr h="474068"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 dirty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03.04.2023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15.12.2023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8040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66700" y="115888"/>
            <a:ext cx="8686800" cy="431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БЮДЖЕТ ПРОЕКТА</a:t>
            </a:r>
          </a:p>
        </p:txBody>
      </p:sp>
      <p:graphicFrame>
        <p:nvGraphicFramePr>
          <p:cNvPr id="6" name="Group 10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4778506"/>
              </p:ext>
            </p:extLst>
          </p:nvPr>
        </p:nvGraphicFramePr>
        <p:xfrm>
          <a:off x="22482" y="550931"/>
          <a:ext cx="9105900" cy="6108157"/>
        </p:xfrm>
        <a:graphic>
          <a:graphicData uri="http://schemas.openxmlformats.org/drawingml/2006/table">
            <a:tbl>
              <a:tblPr/>
              <a:tblGrid>
                <a:gridCol w="48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7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6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0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пп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395" marR="91395" marT="45912" marB="459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1395" marR="91395" marT="36157" marB="361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 проекта, тыс. руб.</a:t>
                      </a:r>
                    </a:p>
                  </a:txBody>
                  <a:tcPr marL="91395" marR="91395" marT="45912" marB="459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Бюджетные источники</a:t>
                      </a:r>
                    </a:p>
                  </a:txBody>
                  <a:tcPr marL="91395" marR="91395" marT="45912" marB="459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06" marR="91406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06" marR="91406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Внебюджетные источники</a:t>
                      </a:r>
                    </a:p>
                  </a:txBody>
                  <a:tcPr marL="91395" marR="91395" marT="45912" marB="459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06" marR="91406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06" marR="91406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75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06" marR="91406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06" marR="91406" marT="35999" marB="35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06" marR="91406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Фед</a:t>
                      </a:r>
                      <a:r>
                        <a:rPr kumimoji="0" lang="ru-RU" altLang="ru-RU" sz="8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1395" marR="91395" marT="45912" marB="459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Обл.</a:t>
                      </a:r>
                    </a:p>
                  </a:txBody>
                  <a:tcPr marL="91395" marR="91395" marT="45912" marB="459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городского округа</a:t>
                      </a:r>
                    </a:p>
                  </a:txBody>
                  <a:tcPr marL="91395" marR="91395" marT="45912" marB="459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средства </a:t>
                      </a:r>
                      <a:r>
                        <a:rPr kumimoji="0" lang="ru-RU" altLang="ru-RU" sz="800" b="0" i="0" u="none" strike="noStrike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хоз</a:t>
                      </a:r>
                      <a:r>
                        <a:rPr kumimoji="0" lang="ru-RU" altLang="ru-RU" sz="8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. субъекта</a:t>
                      </a:r>
                    </a:p>
                  </a:txBody>
                  <a:tcPr marL="91395" marR="91395" marT="45912" marB="459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заемные средства</a:t>
                      </a:r>
                    </a:p>
                  </a:txBody>
                  <a:tcPr marL="91395" marR="91395" marT="45912" marB="459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прочие</a:t>
                      </a:r>
                    </a:p>
                  </a:txBody>
                  <a:tcPr marL="91395" marR="91395" marT="45912" marB="459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5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000"/>
                        </a:lnSpc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путеводителя по культурно – досуговым и спортивным учреждениям для граждан пожилого возраста «Активный Губкин 60+: культура и спорт »: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5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краски для цветного принтера 2 комплекта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5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школы «Активный двор» на базе отделения дневного пребывания граждан пожилого возраста и инвалидов МБУ «Комплексный центр социального обслуживания населения»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78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фотобумаги для дипломов, подарков для выпускников школы «Активный двор».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15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для граждан, вышедших на пенсию, по интеллектуальному направлению «Уроки разума»: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56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призов для интеллектуальной игры «Брейн-ринг»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49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просветительских мероприятий для граждан, вышедших на пенсию, «Мир вокруг нас»: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49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призов для патриотического квеста «История родного города»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49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для граждан, вышедших на пенсию, по эстетическому направлению «Красота и стиль»: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49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материала для проведения м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астер-класса по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изготовлению масок для лица и для волос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0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призов для участников фотоконкурса «Лето – долголетие»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49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мольбертов для проведения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цикла </a:t>
                      </a:r>
                      <a:r>
                        <a:rPr lang="ru-RU" sz="1100" kern="12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изотерапии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«Серебряный пленэр на свежем воздухе»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49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материала для проведения мастер - классов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технике </a:t>
                      </a:r>
                      <a:r>
                        <a:rPr lang="ru-RU" sz="1100" kern="12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Ганутель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«Шедевры хрупкой красоты»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649287"/>
                  </a:ext>
                </a:extLst>
              </a:tr>
              <a:tr h="38455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материала для проведения мастер – классов по изготовлению сувенира «Мешочек здоровья»,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праздничной открытки «Пасха светлая пришла»,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сувенира – оберега «Домовенок»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916496"/>
                  </a:ext>
                </a:extLst>
              </a:tr>
              <a:tr h="25649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оздоровительных мероприятий для граждан, вышедших на пенсию, «Активность без рекордов»: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32107"/>
                  </a:ext>
                </a:extLst>
              </a:tr>
              <a:tr h="51261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7.12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2 </a:t>
                      </a:r>
                      <a:r>
                        <a:rPr lang="ru-RU" sz="11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термопотов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тест полосок и ланцетов для прокалывания пальца для </a:t>
                      </a:r>
                      <a:r>
                        <a:rPr lang="ru-RU" sz="11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глюкометра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призов для участников спортивного фестиваля «Счастливый возраст начинается с нами» в рекреационной зоне 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Долина ручья - Теплый Колодезь». 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04992"/>
                  </a:ext>
                </a:extLst>
              </a:tr>
              <a:tr h="221202"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000"/>
                        </a:lnSpc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45892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75" y="22225"/>
            <a:ext cx="8686800" cy="533400"/>
          </a:xfr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Участие Бюджетов в проекте</a:t>
            </a:r>
          </a:p>
        </p:txBody>
      </p:sp>
      <p:graphicFrame>
        <p:nvGraphicFramePr>
          <p:cNvPr id="24676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45455"/>
              </p:ext>
            </p:extLst>
          </p:nvPr>
        </p:nvGraphicFramePr>
        <p:xfrm>
          <a:off x="71437" y="500042"/>
          <a:ext cx="9072563" cy="5627158"/>
        </p:xfrm>
        <a:graphic>
          <a:graphicData uri="http://schemas.openxmlformats.org/drawingml/2006/table">
            <a:tbl>
              <a:tblPr/>
              <a:tblGrid>
                <a:gridCol w="2081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6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519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Бюджетное финансирование</a:t>
                      </a: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19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Форма участия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Размер участия бюджета, тыс. руб.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52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Федеральный 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Областной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Губкинского городского округа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8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Прямое бюджетное финансирование 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Муниципальная программа «Социальная поддержка граждан в Губкинском городском округе на 2014-2020 годы»: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подпрограмма 3 «Социальная поддержка семьи с детьми»;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125,0</a:t>
                      </a: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14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Дороги</a:t>
                      </a:r>
                      <a:endParaRPr kumimoji="0" lang="ru-RU" altLang="ru-RU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90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ИТОГО:</a:t>
                      </a: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125,0</a:t>
                      </a: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51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Участие в программах государственной поддержки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5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Потребность</a:t>
                      </a: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Финансовые вложения, тыс. руб.</a:t>
                      </a: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Электроэнергия</a:t>
                      </a:r>
                      <a:endParaRPr kumimoji="0" lang="ru-RU" altLang="ru-RU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Газоснабжение</a:t>
                      </a:r>
                      <a:endParaRPr kumimoji="0" lang="ru-RU" altLang="ru-RU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Водоснабжение</a:t>
                      </a:r>
                      <a:endParaRPr kumimoji="0" lang="ru-RU" altLang="ru-RU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1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Гарантии</a:t>
                      </a:r>
                      <a:endParaRPr kumimoji="0" lang="ru-RU" altLang="ru-RU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0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Залоги</a:t>
                      </a:r>
                      <a:endParaRPr kumimoji="0" lang="ru-RU" altLang="ru-RU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1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Прочие формы участия</a:t>
                      </a:r>
                      <a:endParaRPr kumimoji="0" lang="ru-RU" altLang="ru-RU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45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Земельный участок: 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Губкинский городской округ</a:t>
                      </a:r>
                      <a:endParaRPr kumimoji="0" lang="ru-RU" alt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0" marB="413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Номер слайда 3"/>
          <p:cNvSpPr txBox="1">
            <a:spLocks noGrp="1"/>
          </p:cNvSpPr>
          <p:nvPr/>
        </p:nvSpPr>
        <p:spPr>
          <a:xfrm>
            <a:off x="8680450" y="6551613"/>
            <a:ext cx="428625" cy="2857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14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1407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Показатели социальной, БЮДЖЕТНОЙ и экономической эффективности проекта</a:t>
            </a:r>
          </a:p>
        </p:txBody>
      </p:sp>
      <p:graphicFrame>
        <p:nvGraphicFramePr>
          <p:cNvPr id="25725" name="Group 125"/>
          <p:cNvGraphicFramePr>
            <a:graphicFrameLocks noGrp="1"/>
          </p:cNvGraphicFramePr>
          <p:nvPr/>
        </p:nvGraphicFramePr>
        <p:xfrm>
          <a:off x="142875" y="1000125"/>
          <a:ext cx="8856663" cy="5419734"/>
        </p:xfrm>
        <a:graphic>
          <a:graphicData uri="http://schemas.openxmlformats.org/drawingml/2006/table">
            <a:tbl>
              <a:tblPr/>
              <a:tblGrid>
                <a:gridCol w="46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3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Социальная эффективность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Охват населения социальными благами за период реализации проекта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Чел. 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4600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Новые рабочие места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Средняя з/п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Месячный ФОТ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Годовой ФОТ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молодых людей в реализации проекта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Чел. 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Бюджетная эффективность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Участие бюджетных источников в проекте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Налоги в консолидированный бюджет области 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Налог с 1 работника в консолидированный бюджет области 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Целевая выработка на одного работника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Срок окупаемости бюджетных инвестиций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Лет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Снижение возможного ущерба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Экономия бюджетных средств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Экономическая эффективность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Годовой объем выручки </a:t>
                      </a:r>
                      <a:r>
                        <a:rPr kumimoji="0" lang="ru-RU" altLang="ru-RU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Годовой объем прибыли</a:t>
                      </a:r>
                      <a:r>
                        <a:rPr kumimoji="0" lang="ru-RU" altLang="ru-RU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Рентабельность</a:t>
                      </a:r>
                      <a:r>
                        <a:rPr kumimoji="0" lang="ru-RU" altLang="ru-RU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Срок окупаемости проекта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Лет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Объем инвестиций в основной капитал в рамках проекта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Объем инвестиций, осваиваемых на территории области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4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Иные показатели</a:t>
                      </a: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8" marR="35998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04250" y="6524625"/>
            <a:ext cx="428625" cy="2857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1A43B0A-6A4C-408D-9A66-E0D9934F4082}" type="slidenum">
              <a:rPr lang="ru-RU" altLang="ru-RU" sz="14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15</a:t>
            </a:fld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0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b="1" cap="none">
                <a:solidFill>
                  <a:schemeClr val="tx1"/>
                </a:solidFill>
                <a:latin typeface="Franklin Gothic Medium" panose="020B0603020102020204" pitchFamily="34" charset="0"/>
              </a:rPr>
              <a:t>КОМАНДА ПРОЕКТА</a:t>
            </a:r>
          </a:p>
        </p:txBody>
      </p:sp>
      <p:graphicFrame>
        <p:nvGraphicFramePr>
          <p:cNvPr id="2872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89337"/>
              </p:ext>
            </p:extLst>
          </p:nvPr>
        </p:nvGraphicFramePr>
        <p:xfrm>
          <a:off x="0" y="418809"/>
          <a:ext cx="9144000" cy="6439191"/>
        </p:xfrm>
        <a:graphic>
          <a:graphicData uri="http://schemas.openxmlformats.org/drawingml/2006/table">
            <a:tbl>
              <a:tblPr/>
              <a:tblGrid>
                <a:gridCol w="38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5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ФИО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Основное место работы, должность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1429" marR="91429"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Фарафонова </a:t>
                      </a:r>
                      <a:b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</a:b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Наталья Николаевна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Заместитель главы администрации</a:t>
                      </a: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по социальным вопросам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Куратор проекта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1429" marR="91429"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Рудакова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Светлана Анатольевна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Начальник управления социальной политики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Руководитель проекта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1429" marR="91429"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Кротенко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Яна Дмитриевна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Начальник отдела по работе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 социальными учреждениями управления социальной политики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charset="0"/>
                        </a:rPr>
                        <a:t>Администратор проекта, ответственная за: проведение презентации путеводителя «Активный Губкин 60+: культура и спорт», блок работ «Организация и проведение Фотоконкурса «Лето – долголетие» для граждан, вышедших на пенсию», приобретение призов для участников фотоконкурса «Лето – долголетие»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1429" marR="91429"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Миллер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Дмитрий Михайлович</a:t>
                      </a:r>
                    </a:p>
                  </a:txBody>
                  <a:tcPr marL="91431" marR="91431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Главный специалист по компьютерному обеспечению управления социальной политики</a:t>
                      </a:r>
                    </a:p>
                  </a:txBody>
                  <a:tcPr marL="91431" marR="91431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charset="0"/>
                        </a:rPr>
                        <a:t>Оператор мониторинга проекта, ответственный за создание путеводителя по культурно – досуговым и спортивным учреждениям для граждан пожилого возраста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marL="91431" marR="91431"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3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91429" marR="91429"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Михайлусенко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Наталья Николаевна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Заместитель начальника управления социальной политики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charset="0"/>
                        </a:rPr>
                        <a:t>Ответственная за блоки работ: разработка путеводителя по культурно – досуговым и спортивным учреждениям для граждан пожилого возраста «Активный Губкин 60+: культура и спорт», создание школы «Активный двор» на базе отделения дневного пребывания граждан пожилого возраста и инвалидов МБУ «Комплексный центр социального обслуживания населения», организация и проведение мероприятий для граждан, вышедших на пенсию, по эстетическому направлению «Красота и стиль» 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60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91429" marR="91429"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Бадоева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Вера Евгеньевна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Заместитель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директора МБУ «Комплексный центр социального обслуживания населения»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charset="0"/>
                        </a:rPr>
                        <a:t>Ответственная за блоки работ: проведение обучающих занятий в школе «Активный двор» по направлениям, организация и проведение мероприятий для граждан, вышедших на пенсию, по интеллектуальному направлению «Уроки разума» ,организация и проведение просветительских мероприятий для граждан, вышедших на пенсию, «Мир вокруг нас», организация и проведение мероприятий для граждан, вышедших на пенсию, по танцевальному направлению «В гармонии с возрастом», организация и проведение оздоровительных мероприятий для граждан, вышедших на пенсию, «Активность без рекордов» 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01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91429" marR="91429"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Билалова </a:t>
                      </a:r>
                      <a:b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</a:b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Наталья Николаевна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Заместитель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директора по административно-хозяйственной части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МБУ «Комплексный центр социального обслуживания населения»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за: приобретение краски для цветного принтера (2 комплекта); приобретение фотобумаги для дипломов, подарков для выпускников школы «Активный двор»; приобретение призов для интеллектуальной игры «Брейн-ринг»; приобретение материала для проведения мастер-классов по изготовлению масок для лица и для волос; приобретение призов для патриотического квеста «История родного города»; 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астер-классы «Модные тенденции» на базе ателье «Лето» (2 мероприятия»; п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риобретение материала для проведения мастер - классов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технике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Ганутель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«Шедевры хрупкой красоты»; п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риобретение материала для проведения мастер - классов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технике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Ганутель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«Шедевры хрупкой красоты»; п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риобретение 2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термопотов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тест полосок и ланцетов для прокалывания пальца для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глюкометра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призов для участников спортивного фестиваля «Счастливый возраст начинается с нами» в рекреационной зоне «Долина ручья - Теплый Колодезь».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0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b="1" cap="none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КОМАНДА ПРОЕКТА</a:t>
            </a:r>
          </a:p>
        </p:txBody>
      </p:sp>
      <p:graphicFrame>
        <p:nvGraphicFramePr>
          <p:cNvPr id="2872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52679"/>
              </p:ext>
            </p:extLst>
          </p:nvPr>
        </p:nvGraphicFramePr>
        <p:xfrm>
          <a:off x="0" y="418809"/>
          <a:ext cx="9144000" cy="6439192"/>
        </p:xfrm>
        <a:graphic>
          <a:graphicData uri="http://schemas.openxmlformats.org/drawingml/2006/table">
            <a:tbl>
              <a:tblPr/>
              <a:tblGrid>
                <a:gridCol w="38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5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ФИО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Основное место работы, должность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91429" marR="91429"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i="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Апатенко </a:t>
                      </a:r>
                      <a:br>
                        <a:rPr lang="ru-RU" sz="1100" b="0" i="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0" i="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Валентина Владимировна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Заведующая сектором социальной информации </a:t>
                      </a:r>
                      <a:r>
                        <a:rPr lang="ru-RU" sz="8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МБУК «ЦБС №1»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Ответственная за цикл мастер-классов по компьютерной грамотности на базе МБУК «Централизован-ная библиотечная система № 1» (3 мероприятия)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91429" marR="91429"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i="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Арепьева </a:t>
                      </a:r>
                      <a:br>
                        <a:rPr lang="ru-RU" sz="1100" b="0" i="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0" i="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Лариса Николаевна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Научный сотрудник по экспозиционно-выставочной работе МБУК «</a:t>
                      </a:r>
                      <a:r>
                        <a:rPr lang="ru-RU" sz="1000" dirty="0" err="1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Губкинский</a:t>
                      </a: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краеведческий музей»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Ответственная за познавательно-просветительскую программу «О традициях русского чаепития», посвящен-ная Международному Дню соседей, в Губкинском краеведческом музее</a:t>
                      </a:r>
                    </a:p>
                  </a:txBody>
                  <a:tcPr marL="91431" marR="91431"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55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91429" marR="91429"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i="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Бежина </a:t>
                      </a:r>
                      <a:br>
                        <a:rPr lang="ru-RU" sz="1100" b="0" i="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0" i="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Валентина Сергеевна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Специалист по социальной работе отделения дневного пребывания граждан пожилого возраста и инвалидов МБУ «Комплексный центр социального обслуживания населения»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за: мастер-классы «Модные тенденции» на базе ателье «Лето» (2 мероприятия»; цикл кинопоказов: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кинотерапия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с участием психолога «Внутренний луч» на летней площадке Комплексного центра социального обслуживания населения; интеллектуальные занятия «Со смартфоном на ТЫ» на базе МБУ «Комплексный центр социального обслуживания населения» (3 мероприятия)</a:t>
                      </a:r>
                    </a:p>
                  </a:txBody>
                  <a:tcPr marL="91431" marR="91431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6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err="1">
                          <a:highlight>
                            <a:srgbClr val="FFFF00"/>
                          </a:highlight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Белик</a:t>
                      </a:r>
                      <a:r>
                        <a:rPr lang="ru-RU" sz="1100" dirty="0">
                          <a:highlight>
                            <a:srgbClr val="FFFF00"/>
                          </a:highlight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100" dirty="0">
                          <a:highlight>
                            <a:srgbClr val="FFFF00"/>
                          </a:highlight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highlight>
                            <a:srgbClr val="FFFF00"/>
                          </a:highlight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Любовь Николаевна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Председатель</a:t>
                      </a:r>
                      <a:r>
                        <a:rPr lang="ru-RU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диабетического общества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«Беседы в беседке» - консультация доктора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Белик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Л.Н. в рекреационной зоне «Долина ручья - Теплый Колодезь». 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892729"/>
                  </a:ext>
                </a:extLst>
              </a:tr>
              <a:tr h="9027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err="1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Боженова</a:t>
                      </a: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Екатерина Владимировна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специалист по социальной работе отделения социального сопровождения и оказания консультативной помощи МБУ «Комплексный центр социального обслуживания населения»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мастер-классы по изготовлению украшений и сувениров для граждан пожилого возраста:- в технике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Ганутель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«Шедевры хрупкой красоты» в рекреационной зоне «Тёплый колодезь – зелёная долина Губкина» (2 мероприятия) 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73391"/>
                  </a:ext>
                </a:extLst>
              </a:tr>
              <a:tr h="9027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13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Бондарь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Юлия Владимировна 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специалист по социальной работе отделения социального сопровождения и оказания консультативной помощи МБУ «Комплексный центр социального обслуживания населения»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«Правила активного долголетия» библиотечный консультант совместно с врачами Центра медицинской профилактики на базе авторской модельной библиотеки – филиала №9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49718"/>
                  </a:ext>
                </a:extLst>
              </a:tr>
              <a:tr h="10624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Бреда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Виктор Рудольфович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 err="1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И.о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. начальника отдела физической культуры и спорта</a:t>
                      </a: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, руководитель авторской студии "Голос времени" ЦКР "Лебединец"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Ответственный за: литературные пикники «Творцы и таланты» на территориях Губкинского городского парка культуры и отдыха и сквера имени А.С. Пушкина;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музыкально-поэтические вечера «По струнам души» в рекреационной зоне «Тёплый колодезь – зелёная долина Губкина» и сквере шахтерской славы им. В.М. Кислова (2 мероприятия)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86162"/>
                  </a:ext>
                </a:extLst>
              </a:tr>
              <a:tr h="9027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Булгакова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Вера Владимировна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Специалист по социальной работе отделения социального сопровождения и оказания консультативной помощи МБУ «Комплексный центр социального обслуживания населения»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Ответственная за познавательные часы с мобильным телефоном «Меньше иконок – больше терпения» на базе МБУ «Комплексный центр социального обслуживания населения» (5 мероприятий)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59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57276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4900" y="6565900"/>
            <a:ext cx="419100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536E720-DA9C-4F8A-A9CF-46A5AD4CB0EC}" type="slidenum">
              <a:rPr lang="ru-RU" altLang="ru-RU" sz="1400" b="1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defRPr/>
              </a:pPr>
              <a:t>18</a:t>
            </a:fld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72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32159"/>
              </p:ext>
            </p:extLst>
          </p:nvPr>
        </p:nvGraphicFramePr>
        <p:xfrm>
          <a:off x="0" y="476673"/>
          <a:ext cx="9144000" cy="6409638"/>
        </p:xfrm>
        <a:graphic>
          <a:graphicData uri="http://schemas.openxmlformats.org/drawingml/2006/table">
            <a:tbl>
              <a:tblPr/>
              <a:tblGrid>
                <a:gridCol w="38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5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ФИО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Основное место работы, должность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2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16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Вислогузова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Мария Сергеевна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Главный специалист отдела по работе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 социальными учреждениями управления социальной политики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Ответственная за сбор информации о культурно – досуговых мероприятиях, проводимых учреждениями культуры Губкинского городского округа; разработка положения фотоконкурса «Лето – долголетие» для граждан, вышедших на пенсию; проведение фотоконкурса «Лето – долголетие» для граждан, вышедших на пенсию, подведение итогов.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Головлева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Галина Николаевна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Преподаватель по классу хореографии </a:t>
                      </a:r>
                      <a:r>
                        <a:rPr lang="ru-RU" sz="1000" kern="12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МБУДО «Детская школа искусств №2»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мастер- класс по хореографии «Танцуй с нами» с участием МБУДО «Детская школа искусств №2»</a:t>
                      </a:r>
                    </a:p>
                  </a:txBody>
                  <a:tcPr marL="91431" marR="91431" marT="45577" marB="45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63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Гребенкина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Ирина Викторовна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Преподаватель по классу хореографии </a:t>
                      </a:r>
                      <a:r>
                        <a:rPr lang="ru-RU" sz="1000" kern="12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МБУДО «Детская школа искусств №2»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Ответственная за мастер- класс по хореографии «Танцуем вместе» с участием МБУДО «Детская школа искусств №2»; мастер- класс по хореографии «Танец здоровья» с участием МБУДО «Детская школа искусств №2»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6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19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Дементьева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Алина Сергеевна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Ведущий специалист отдела по работе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 социальными учреждениями управления социальной политики</a:t>
                      </a: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Ответственная за сбор информации о спортивно - оздоровительных мероприятиях, проводимых спортивными учреждениями Губкинского городского округа; освещение итогов реализации проекта в СМИ</a:t>
                      </a:r>
                    </a:p>
                  </a:txBody>
                  <a:tcPr marL="91431" marR="91431" marT="45577" marB="45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91429" marR="91429" marT="45553" marB="455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err="1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Евтюхина</a:t>
                      </a: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Мария Петровна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Руководитель студии ДПТ «Акварелька» ЦКР «Строитель»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мастер-классы по изготовлению украшений и сувениров для граждан пожилого возраста: - подарочный сувенир «Мешочек здоровья» на базе МАУК «ЦКР «Строитель»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96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Иванов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Сергей Михайлович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Заведующий отделением дневного пребывания граждан пожилого возраста и инвалидов</a:t>
                      </a: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МБУ «Комплексный центр социального обслуживания населения»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Ответственный за Прогулки с доктором Ивановым в рекреационной зоне «Долина ручья - Теплый Колодезь». 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985234"/>
                  </a:ext>
                </a:extLst>
              </a:tr>
              <a:tr h="21234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err="1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Капустинская</a:t>
                      </a: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Ольга Ивановна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Психолог в социальной сфере отделения</a:t>
                      </a:r>
                      <a:r>
                        <a:rPr lang="en-US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социального сопровождения и оказания консультативной помощи МБУ «Комплексный центр социального обслуживания населения»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за: проведение обучающих занятий в школе «Активный двор» по направлению «Дворовой психолог – коммуникатор»; за блок работ «Цикл арт-терапевтических тренингов «Рукотворные чудеса» в рекреационной зоне «Тёплый колодезь – зелёная долина Губкина» и МБУ «Комплексный центр социального обслуживания населения», за проявление мероприятий этого цикла: - гелиотерапии (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смехотерапия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);- библиотерапия; -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цветографика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; - автобиографический метод; за цикл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изотерапии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«Серебряный пленэр на свежем воздухе» на территориях рекреационной зоны «Тёплый колодезь – зелёная долина Губкина», МБУ «Комплексный центр социального обслуживания населения», сквер им. А.С Пушкина; мастер-классы по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нейрографике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«Графитовые мечты» на базе МБУ «Комплексный центр социального обслуживания населения» (2 мероприятия)»; модное дефиле «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Ретроперспектива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» для граждан пожилого возраста на досуговой площадке МБУ «Комплексный центр социального обслуживания населения»; организацию и проведение танцевально- двигательной терапии «Эмоции и движение» в рекреационной зоне «Теплый Колодезь – зеленая долина Губкина» (5 мероприятий)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98603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81B22E2-D400-4D53-A58C-47C276FEF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0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b="1" cap="none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КОМАНДА ПРОЕКТА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4900" y="6565900"/>
            <a:ext cx="419100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536E720-DA9C-4F8A-A9CF-46A5AD4CB0EC}" type="slidenum">
              <a:rPr lang="ru-RU" altLang="ru-RU" sz="1400" b="1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defRPr/>
              </a:pPr>
              <a:t>19</a:t>
            </a:fld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72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15155"/>
              </p:ext>
            </p:extLst>
          </p:nvPr>
        </p:nvGraphicFramePr>
        <p:xfrm>
          <a:off x="-4977" y="320417"/>
          <a:ext cx="9144000" cy="6537582"/>
        </p:xfrm>
        <a:graphic>
          <a:graphicData uri="http://schemas.openxmlformats.org/drawingml/2006/table">
            <a:tbl>
              <a:tblPr/>
              <a:tblGrid>
                <a:gridCol w="38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5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ФИО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Основное место работы, должность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23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Ковалева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Мария Владимировна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Заведующая «Мемориально-культурного комплекса В.Ф. Раевского»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экскурсия «Навстречу истории» в мемориально-культурном комплексе В.Ф. Раевского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0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24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Кононова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Елена Николаевна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Главный библиотекарь отдела обслуживания МБУК «ЦБС № 2»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«Нам голос Анны вновь звучит…» - вечер поэзии, посвященный творчеству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А.Ахматовой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на базе МБУК «ЦБС №2» пос. Троицкий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1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err="1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Ковех</a:t>
                      </a: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Иван Васильевич 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Руководитель школы здоровья «Лотос +»</a:t>
                      </a:r>
                      <a:endParaRPr lang="ru-RU" sz="8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Ответственный за оздоровительные мастер-классы «Жизнь в движении» с участием инструктора по спорту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Ковех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Ивана Васильевича на базе Комплексного центра социального обслуживания населения (3 мероприятия)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33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Малыгин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Александр Вадимович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Заместитель директора, руководитель муниципального центра тестирования комплекса ГТО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Ответственный за подготовку и сдачу норм ГТО на базе МБУ "Центр Тестирования ГТО»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1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27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err="1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Молозина</a:t>
                      </a: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Ирина Александровна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Заведующая сектором правовой информации МБУК «ЦБС № 2»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Ответственная за «Почти серьезно»- парад-алле памяти Ю. Никулина на базе МБУК «ЦБС №2» пос. Троицкий; «Делюсь я только добрым словом» - поэтический вечер по творчеству А. Дементьева на базе МБУК «ЦБС №2» пос. Троицкий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1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28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Мочульская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Марина Михайловна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Заместитель директора по научной работе МБУ культуры «</a:t>
                      </a:r>
                      <a:r>
                        <a:rPr lang="ru-RU" sz="1000" dirty="0" err="1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Губкинский</a:t>
                      </a: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краеведческий музей»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Ответственная за литературно – музыкальную гостиную «История любви и долголетия», посвященная Дню семьи, любви и верности, в Губкинском краеведческом музее</a:t>
                      </a:r>
                    </a:p>
                  </a:txBody>
                  <a:tcPr marL="91431" marR="91431" marT="45577" marB="45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56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29</a:t>
                      </a:r>
                    </a:p>
                  </a:txBody>
                  <a:tcPr marL="91429" marR="91429" marT="45553" marB="455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err="1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Мурзакова</a:t>
                      </a: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Алеся Владимировна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Психолог в социальной сфере отделения социального сопровождения и оказания консультативной помощи МБУ «Комплексный центр социального обслуживания населения»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цикл психологических тренингов «Эмоции и здоровье» в рекреационной зоне «Тёплый колодезь – зелёная долина Губкина» и МБУ «Комплексный центр социального обслуживания населения»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21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Назаров </a:t>
                      </a:r>
                      <a:b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Давид Геннадьевич</a:t>
                      </a:r>
                      <a:endParaRPr lang="ru-RU" sz="1000" b="1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Директор МБУ Центра молодежных инициатив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Ответственный за интеллектуально - познавательную игру «Угадай мелодию» на базе МБУ «Центр молодежных инициатив»; интеллектуальную игру «Брейн-ринг» на базе МБУ «Центр молодежных инициатив»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447851"/>
                  </a:ext>
                </a:extLst>
              </a:tr>
              <a:tr h="7121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31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Новикова </a:t>
                      </a:r>
                      <a:b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Анета Викторовна</a:t>
                      </a:r>
                      <a:endParaRPr lang="ru-RU" sz="1000" b="1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Заведующая отделом развития туризма «Магнитный полюс» МБУК «ТОМЦНТ»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экскурсионную поездку по Губкинскому городскому округу «Родина в глазах и сердце»; краеведческий патриотический квест «История родного города» на территории городского парка культуры и отдыха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13231"/>
                  </a:ext>
                </a:extLst>
              </a:tr>
              <a:tr h="7121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32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Орлова </a:t>
                      </a:r>
                      <a:b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Оксана Петровна </a:t>
                      </a:r>
                      <a:endParaRPr lang="ru-RU" sz="1000" b="1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Руководитель кружка МБУК «Дом ремесел»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мастер-класс по изготовлению украшений и сувениров для граждан пожилого возраста - изготовление украшения - сувенира «Очарование» на базе МБУК «Дом ремесел» (2 мероприятия) на базе МБУК «Дом ремесел»: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641114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FA5DBF2-FEDC-4DA4-9659-5BA745F2A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-71586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b="1" cap="none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КОМАНДА ПРОЕКТА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43938" y="6456363"/>
            <a:ext cx="347662" cy="2857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fld id="{57366B35-D26F-442E-9242-ED5C57A82394}" type="slidenum"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  <a:pPr algn="ctr" eaLnBrk="1" hangingPunct="1">
                <a:defRPr/>
              </a:pPr>
              <a:t>2</a:t>
            </a:fld>
            <a:endParaRPr lang="ru-RU" altLang="ru-RU" sz="1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267" name="Заголовок 1"/>
          <p:cNvSpPr>
            <a:spLocks/>
          </p:cNvSpPr>
          <p:nvPr/>
        </p:nvSpPr>
        <p:spPr bwMode="auto">
          <a:xfrm>
            <a:off x="285750" y="428625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3600">
              <a:latin typeface="Arial" pitchFamily="34" charset="0"/>
            </a:endParaRPr>
          </a:p>
        </p:txBody>
      </p:sp>
      <p:sp>
        <p:nvSpPr>
          <p:cNvPr id="43" name="Скругленный прямоугольник 42"/>
          <p:cNvSpPr>
            <a:spLocks noChangeArrowheads="1"/>
          </p:cNvSpPr>
          <p:nvPr/>
        </p:nvSpPr>
        <p:spPr bwMode="auto">
          <a:xfrm>
            <a:off x="214313" y="2143125"/>
            <a:ext cx="3157537" cy="29289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Социально-психологические проблемы, с которыми сталкивается человек при выходе на пенсию </a:t>
            </a:r>
          </a:p>
        </p:txBody>
      </p:sp>
      <p:sp>
        <p:nvSpPr>
          <p:cNvPr id="11269" name="Rectangle 40"/>
          <p:cNvSpPr>
            <a:spLocks noChangeArrowheads="1"/>
          </p:cNvSpPr>
          <p:nvPr/>
        </p:nvSpPr>
        <p:spPr bwMode="auto">
          <a:xfrm>
            <a:off x="179388" y="0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/>
              <a:t>ВВЕДЕНИЕ В ПРЕДМЕТНУЮ ОБЛАСТЬ</a:t>
            </a:r>
            <a:br>
              <a:rPr lang="ru-RU" altLang="ru-RU" b="1" dirty="0"/>
            </a:br>
            <a:r>
              <a:rPr lang="ru-RU" altLang="ru-RU" b="1" dirty="0"/>
              <a:t>(ОПИСАНИЕ СИТУАЦИИ «КАК ЕСТЬ»)</a:t>
            </a:r>
            <a:endParaRPr lang="ru-RU" altLang="ru-RU" dirty="0"/>
          </a:p>
        </p:txBody>
      </p:sp>
      <p:sp>
        <p:nvSpPr>
          <p:cNvPr id="22" name="Eingekerbter Richtungspfeil 14"/>
          <p:cNvSpPr txBox="1">
            <a:spLocks/>
          </p:cNvSpPr>
          <p:nvPr/>
        </p:nvSpPr>
        <p:spPr bwMode="gray">
          <a:xfrm>
            <a:off x="4435475" y="5527675"/>
            <a:ext cx="4470400" cy="10318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Подводит здоровье, появляются хронические заболевания.</a:t>
            </a:r>
          </a:p>
        </p:txBody>
      </p:sp>
      <p:sp>
        <p:nvSpPr>
          <p:cNvPr id="28" name="Eingekerbter Richtungspfeil 14"/>
          <p:cNvSpPr txBox="1">
            <a:spLocks/>
          </p:cNvSpPr>
          <p:nvPr/>
        </p:nvSpPr>
        <p:spPr bwMode="gray">
          <a:xfrm>
            <a:off x="4435475" y="3511550"/>
            <a:ext cx="4470400" cy="8604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Одиночество. Круг общения резко сужается. Больше нет коллег, с которыми можно пообщаться, дети и внуки навещают редко.</a:t>
            </a:r>
          </a:p>
        </p:txBody>
      </p:sp>
      <p:sp>
        <p:nvSpPr>
          <p:cNvPr id="29" name="Eingekerbter Richtungspfeil 14"/>
          <p:cNvSpPr txBox="1">
            <a:spLocks/>
          </p:cNvSpPr>
          <p:nvPr/>
        </p:nvSpPr>
        <p:spPr bwMode="gray">
          <a:xfrm>
            <a:off x="4435475" y="4592638"/>
            <a:ext cx="4470400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F50"/>
                </a:solidFill>
                <a:latin typeface="Arial" panose="020B0604020202020204" pitchFamily="34" charset="0"/>
              </a:rPr>
              <a:t>Медленный темп жизни. Дел становится всё меньше, а времени всё больше. Занять его полезными и приятными занятиями получается не у всех.</a:t>
            </a:r>
          </a:p>
        </p:txBody>
      </p:sp>
      <p:sp>
        <p:nvSpPr>
          <p:cNvPr id="10" name="Eingekerbter Richtungspfeil 14"/>
          <p:cNvSpPr txBox="1">
            <a:spLocks/>
          </p:cNvSpPr>
          <p:nvPr/>
        </p:nvSpPr>
        <p:spPr bwMode="gray">
          <a:xfrm>
            <a:off x="4435475" y="2578100"/>
            <a:ext cx="4470400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333F50"/>
                </a:solidFill>
                <a:latin typeface="Arial" panose="020B0604020202020204" pitchFamily="34" charset="0"/>
              </a:rPr>
              <a:t>Эйджизм</a:t>
            </a:r>
            <a:r>
              <a:rPr lang="ru-RU" sz="1400" b="1" dirty="0">
                <a:solidFill>
                  <a:srgbClr val="333F50"/>
                </a:solidFill>
                <a:latin typeface="Arial" panose="020B0604020202020204" pitchFamily="34" charset="0"/>
              </a:rPr>
              <a:t>. В нашем обществе к пожилым людям часто относятся свысока, не считают их полезными членами общества.</a:t>
            </a:r>
          </a:p>
        </p:txBody>
      </p:sp>
      <p:sp>
        <p:nvSpPr>
          <p:cNvPr id="11" name="Eingekerbter Richtungspfeil 14"/>
          <p:cNvSpPr txBox="1">
            <a:spLocks/>
          </p:cNvSpPr>
          <p:nvPr/>
        </p:nvSpPr>
        <p:spPr bwMode="gray">
          <a:xfrm>
            <a:off x="4435475" y="1323975"/>
            <a:ext cx="4470400" cy="10334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Смена идентичности. Человек теряет статус ценного сотрудника, незаменимого специалиста, становится «просто пенсионером».</a:t>
            </a: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3484563" y="1196975"/>
            <a:ext cx="942975" cy="5472113"/>
          </a:xfrm>
          <a:prstGeom prst="leftBrace">
            <a:avLst>
              <a:gd name="adj1" fmla="val 47505"/>
              <a:gd name="adj2" fmla="val 45679"/>
            </a:avLst>
          </a:prstGeom>
          <a:ln w="984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4900" y="6565900"/>
            <a:ext cx="419100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536E720-DA9C-4F8A-A9CF-46A5AD4CB0EC}" type="slidenum">
              <a:rPr lang="ru-RU" altLang="ru-RU" sz="1400" b="1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defRPr/>
              </a:pPr>
              <a:t>20</a:t>
            </a:fld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72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53633"/>
              </p:ext>
            </p:extLst>
          </p:nvPr>
        </p:nvGraphicFramePr>
        <p:xfrm>
          <a:off x="0" y="332657"/>
          <a:ext cx="9144000" cy="6525345"/>
        </p:xfrm>
        <a:graphic>
          <a:graphicData uri="http://schemas.openxmlformats.org/drawingml/2006/table">
            <a:tbl>
              <a:tblPr/>
              <a:tblGrid>
                <a:gridCol w="38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5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ФИО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Основное место работы, должность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4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33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Паршина </a:t>
                      </a:r>
                      <a:b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Людмила Николаевна</a:t>
                      </a:r>
                      <a:endParaRPr lang="ru-RU" sz="1000" b="1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Специалист по социальной работе отделения дневного пребывания граждан пожилого возраста и инвалидов МБУ «Комплексный центр социального обслуживания населения»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за: проведение обучающих занятий в школе «Активный двор» по направлению «Дворовый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культорганизатор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»; цикл лекций «Азбука финансовой грамотности» на базе МБУ «Комплексный центр социального обслуживания населения» (10 мероприятий); цикл интеллектуальных игр «Башня», «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Словодел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», «Что? Где? Когда?» в рекреационной зоне «Тёплый колодезь – зелёная долина Губкина»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55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34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Подколзина </a:t>
                      </a:r>
                      <a:b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Екатерина Михайловна</a:t>
                      </a:r>
                      <a:endParaRPr lang="ru-RU" sz="1000" b="1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Инструктор ЛФК отделения дневного пребывания граждан пожилого возраста и инвалидов МБУ «Комплексный центр социального обслуживания населения»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Ответственная за проведение: обучающих занятий в школе «Активный двор» по направлению «Дворовый тренер»; мастер-классов по изготовлению масок для лица и для волос «Секреты красоты и здоровья» на базе МБУ «Комплексный центр социального обслуживания населения» (2 мероприятия); еженедельной оздоровительной зарядки по понедельникам. «Неделя начинается с зарядки» на территории Детского сквера Губкинского городского округа (26 мероприятий); практического занятия с использованием гантелей «Боди BOOM», «Быть здоровым – это модно!» в городском парке культуры и отдыха; практического занятия «Фитнес-тайм» для укрепления мышц ног с использованием степ-платформ в рекреационной зоне «Долина ручья - Теплый Колодезь». 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8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35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err="1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Попыкина</a:t>
                      </a: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Иванна Константиновна</a:t>
                      </a:r>
                      <a:endParaRPr lang="ru-RU" sz="1000" b="1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Отдел организационно-творческой и проектной деятельности МБУК «ЦКР «Форум»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Ответственная за элегантную дискотеку на базе МБУК «ЦКР «Форум»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07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36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Постникова </a:t>
                      </a:r>
                      <a:b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Галина Петровна</a:t>
                      </a:r>
                      <a:endParaRPr lang="ru-RU" sz="1000" b="1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Главный библиотекарь отдела обслуживания МБУК «ЦБС № 2»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за: «Веселый грустный человек»-рандеву с писателем М. Зощенко на базе МБУК «ЦБС №2» пос. Троицкий; «Строками тех. кто был в бою» - литературную галерею писателей - фронтовиков на базе МБУК «ЦБС №2» пос. Троицкий; «Главное ребята, сердцем не стареть!» - литературно-музыкальный час к юбилею А. Пахмутовой на базе МБУК «ЦБС №2» пос. Троицкий; «Шукшин в кадре и за кадром»- читательское рандеву на базе МБУК «ЦБС №2» пос. Троицкий </a:t>
                      </a:r>
                    </a:p>
                  </a:txBody>
                  <a:tcPr marL="91431" marR="91431" marT="45577" marB="45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79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Пугачева </a:t>
                      </a:r>
                      <a:b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Ирина </a:t>
                      </a:r>
                      <a:r>
                        <a:rPr lang="ru-RU" sz="10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Алексеевна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Заведующая отделом обслуживания ЦГБ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Ответственная за «Открой свой Губкин» заочную экскурсию, посвященную 85-летию города, на базе МБУК «Централизованная библиотечная система № 1»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68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38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Руднева </a:t>
                      </a:r>
                      <a:b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Елена Викторовна</a:t>
                      </a:r>
                      <a:endParaRPr lang="ru-RU" sz="1000" b="1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Юрисконсульт МБУ «Комплексный центр социального обслуживания населения»</a:t>
                      </a:r>
                      <a:endParaRPr lang="ru-RU" sz="8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31" marR="91431" marT="45661" marB="456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Ответственная за: разработку положения о создании школы «Активный двор» на базе отделения дневного пребывания граждан пожилого возраста и инвалидов МБУ «Комплексный центр социального обслуживания населения»; оказание юридического консультирования для граждан, вышедших на пенсию «Правовой ликбез» на территориях рекреационной зоны «Тёплый колодезь – зелёная долина Губкина» и МБУ «Комплексный центр социального обслуживания населения»; цикл информационно-просветительских бесед на тему: «Ответственное обращение с животными, как неотъемлемая часть культуры современного человека» на территории МБУ «Комплексный центр социального обслуживания населения» и сквер шахтерской славы им. В.М. Кислова</a:t>
                      </a:r>
                    </a:p>
                  </a:txBody>
                  <a:tcPr marL="91431" marR="91431" marT="45577" marB="45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926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1C3E576-FA92-446A-BBBB-42D1C5D9C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0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b="1" cap="none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КОМАНДА ПРОЕКТА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83127"/>
              </p:ext>
            </p:extLst>
          </p:nvPr>
        </p:nvGraphicFramePr>
        <p:xfrm>
          <a:off x="0" y="558801"/>
          <a:ext cx="9144000" cy="5326913"/>
        </p:xfrm>
        <a:graphic>
          <a:graphicData uri="http://schemas.openxmlformats.org/drawingml/2006/table">
            <a:tbl>
              <a:tblPr/>
              <a:tblGrid>
                <a:gridCol w="38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5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ФИО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Основное место работы, должность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35996" marR="35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39</a:t>
                      </a:r>
                    </a:p>
                  </a:txBody>
                  <a:tcPr marL="91429" marR="91429" marT="45553" marB="455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Рыжкова </a:t>
                      </a:r>
                      <a:b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Наталия Владимировна</a:t>
                      </a:r>
                      <a:endParaRPr lang="ru-RU" sz="1000" b="1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Заведующая филиалом №5 – модельная библиотека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за: «Семья на страницах книг» обзор художественной литературы, посвященный Международному дню семьи на базе Модельной библиотеки – филиала №5; «Русская семья: быт, обычаи, традиции» - тематический час, посвященный Дню семьи, любви и верности, на базе Модельной библиотеки – филиала №5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14999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40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Филатов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Юрий Иванович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Музыкальный руководитель отделения МБУ «Комплексный центр социального обслуживания населения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Ответственный за цикл танцевально-музыкальных программ «С музыкой по жизни» на территории сквера имени А.С. Пушкина (4 мероприятия)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Харитонова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Ирина Николаевна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руководитель мастерских декоративно-прикладного творчества «Купава», «</a:t>
                      </a:r>
                      <a:r>
                        <a:rPr lang="ru-RU" sz="1000" dirty="0" err="1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Параскева</a:t>
                      </a: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» ЦКР «Строитель»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мастер-классы по изготовлению украшений и сувениров для граждан пожилого возраста - сувенир – оберег «Домовенок» на базе МАУК «ЦКР «Строитель» 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3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42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Чекрыгина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Екатерина Анатольевна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Медицинская сестра процедурная отделения дневного пребывания граждан пожилого возраста и инвалидов МБУ «Комплексный центр социального обслуживания населения»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дыхательную гимнастику по методике А. Стрельниковой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Черных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Елена Валерьевна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Руководитель студии декоративно-прикладного творчества Народные мотивы ЦКР «Строитель»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мастер-классы по изготовлению украшений и сувениров для граждан пожилого возраста - праздничная открытка «Пасха светлая пришла» на базе МАУК «ЦКР «Строитель»</a:t>
                      </a: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3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Чуркина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Юлия Александровна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специалист по социальной работе отделения дневного пребывания граждан пожилого возраста и инвалидов МБУ «Комплексный центр социального обслуживания населения»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Ответственная за блок работ «Мастер-классы по изготовлению украшений и сувениров для граждан пожилого возраста», за проведение спортивного фестиваля «Счастливый возраст начинается с нами» в рекреационной зоне «Долина ручья - Теплый Колодезь».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45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Шутова </a:t>
                      </a:r>
                      <a:b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Елена Анатольевна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заместитель директора по творчеству МБУК «ЦКР «Форум»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Ответственная за тематическое мероприятие, посвященное Дню пожилого человека, на базе МБУК «ЦКР «Форум»</a:t>
                      </a:r>
                    </a:p>
                  </a:txBody>
                  <a:tcPr marL="91431" marR="91431" marT="45567" marB="45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29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46</a:t>
                      </a:r>
                    </a:p>
                  </a:txBody>
                  <a:tcPr marL="91429" marR="91429" marT="45549" marB="455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Юшина Светлана Витальевна</a:t>
                      </a:r>
                      <a:endParaRPr lang="ru-RU" sz="1000" dirty="0"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медсестра массажного кабинета отделения дневного пребывания граждан пожилого возраста и инвалидов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00" dirty="0"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МБУ «Комплексный центр социального обслуживания населения»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31" marR="91431" marT="45571" marB="455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за: танцевальный чизкейк «Новый формат» «Нон-стоп» на базе Комплексного центра социального обслуживания населения (3 мероприятия); дыхательную гимнастику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Ци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–гун в рекреационной зоне «Долина ручья - Теплый Колодезь»; массажные технологии для лица «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Антистарость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» на территории Комплексного центра социального обслуживания населения</a:t>
                      </a:r>
                    </a:p>
                  </a:txBody>
                  <a:tcPr marL="91431" marR="91431" marT="45577" marB="45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4900" y="6565900"/>
            <a:ext cx="419100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536E720-DA9C-4F8A-A9CF-46A5AD4CB0EC}" type="slidenum">
              <a:rPr lang="ru-RU" altLang="ru-RU" sz="1400" b="1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defRPr/>
              </a:pPr>
              <a:t>21</a:t>
            </a:fld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D25DE6-FA55-4C0C-89AF-EF335FE56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0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b="1" cap="none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КОМАНДА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55904634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435100"/>
            <a:ext cx="7705725" cy="76993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4400" b="1" cap="none">
                <a:solidFill>
                  <a:srgbClr val="1F4E79"/>
                </a:solidFill>
                <a:latin typeface="Franklin Gothic Medium" panose="020B0603020102020204" pitchFamily="34" charset="0"/>
              </a:rPr>
              <a:t>КОНТАКТНЫЕ ДАННЫЕ: 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sz="half" idx="1"/>
          </p:nvPr>
        </p:nvSpPr>
        <p:spPr>
          <a:xfrm>
            <a:off x="323850" y="2349500"/>
            <a:ext cx="8458200" cy="3662363"/>
          </a:xfrm>
        </p:spPr>
        <p:txBody>
          <a:bodyPr anchor="b"/>
          <a:lstStyle/>
          <a:p>
            <a:pPr marL="136525" indent="0"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/>
              </a:rPr>
              <a:t>Руководитель проекта: </a:t>
            </a:r>
          </a:p>
          <a:p>
            <a:pPr marL="136525" indent="0"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Franklin Gothic Book" panose="020B0503020102020204"/>
              </a:rPr>
              <a:t>Рудакова Светлана Анатольевна, </a:t>
            </a:r>
          </a:p>
          <a:p>
            <a:pPr marL="136525" indent="0"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Franklin Gothic Book" panose="020B0503020102020204"/>
              </a:rPr>
              <a:t> начальник управления социальной политики </a:t>
            </a:r>
          </a:p>
          <a:p>
            <a:pPr marL="136525" indent="0"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Franklin Gothic Book" panose="020B0503020102020204"/>
              </a:rPr>
              <a:t>тел. 8 (47241) 2-13-23</a:t>
            </a:r>
          </a:p>
          <a:p>
            <a:pPr marL="136525" indent="0"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ru-RU" altLang="ru-RU" sz="2000" dirty="0">
              <a:solidFill>
                <a:schemeClr val="accent2"/>
              </a:solidFill>
              <a:latin typeface="Franklin Gothic Book" panose="020B0503020102020204"/>
            </a:endParaRPr>
          </a:p>
          <a:p>
            <a:pPr marL="136525" indent="0"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/>
              </a:rPr>
              <a:t>Администратор проекта: </a:t>
            </a:r>
          </a:p>
          <a:p>
            <a:pPr marL="136525" indent="0"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dirty="0" err="1">
                <a:solidFill>
                  <a:schemeClr val="tx1"/>
                </a:solidFill>
                <a:latin typeface="Franklin Gothic Book" panose="020B0503020102020204"/>
              </a:rPr>
              <a:t>Кротенко</a:t>
            </a:r>
            <a:r>
              <a:rPr lang="ru-RU" altLang="ru-RU" sz="2000" dirty="0">
                <a:solidFill>
                  <a:schemeClr val="tx1"/>
                </a:solidFill>
                <a:latin typeface="Franklin Gothic Book" panose="020B0503020102020204"/>
              </a:rPr>
              <a:t> Яна Дмитриевна, </a:t>
            </a:r>
          </a:p>
          <a:p>
            <a:pPr marL="136525" indent="0"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>
                <a:solidFill>
                  <a:schemeClr val="tx1"/>
                </a:solidFill>
                <a:latin typeface="Franklin Gothic Book" panose="020B0503020102020204"/>
              </a:rPr>
              <a:t>Начальник отдела </a:t>
            </a:r>
            <a:r>
              <a:rPr lang="ru-RU" altLang="ru-RU" sz="2000" dirty="0">
                <a:solidFill>
                  <a:schemeClr val="tx1"/>
                </a:solidFill>
                <a:latin typeface="Franklin Gothic Book" panose="020B0503020102020204"/>
              </a:rPr>
              <a:t>по работе с социальными учреждениями</a:t>
            </a:r>
          </a:p>
          <a:p>
            <a:pPr marL="136525" indent="0"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Franklin Gothic Book" panose="020B0503020102020204"/>
              </a:rPr>
              <a:t>управления социальной политики </a:t>
            </a:r>
          </a:p>
          <a:p>
            <a:pPr marL="136525" indent="0"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latin typeface="Franklin Gothic Book" panose="020B0503020102020204"/>
              </a:rPr>
              <a:t>тел. 8 (47241) 2-01-78</a:t>
            </a:r>
          </a:p>
          <a:p>
            <a:pPr marL="136525" indent="0"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ru-RU" altLang="ru-RU" sz="2000" dirty="0">
              <a:solidFill>
                <a:schemeClr val="accent2"/>
              </a:solidFill>
              <a:latin typeface="Franklin Gothic Book" panose="020B0503020102020204"/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619250" y="3473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9;p25"/>
          <p:cNvSpPr txBox="1"/>
          <p:nvPr/>
        </p:nvSpPr>
        <p:spPr bwMode="auto">
          <a:xfrm>
            <a:off x="1547664" y="5148269"/>
            <a:ext cx="7364694" cy="1314437"/>
          </a:xfrm>
          <a:prstGeom prst="rect">
            <a:avLst/>
          </a:prstGeom>
          <a:gradFill>
            <a:gsLst>
              <a:gs pos="0">
                <a:schemeClr val="accent6">
                  <a:tint val="30000"/>
                  <a:satMod val="250000"/>
                </a:schemeClr>
              </a:gs>
              <a:gs pos="72000">
                <a:srgbClr val="CBA5AB"/>
              </a:gs>
              <a:gs pos="100000">
                <a:srgbClr val="C18992"/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lIns="91418" tIns="91418" rIns="91418" bIns="91418" anchor="ctr"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 eaLnBrk="1" fontAlgn="auto" hangingPunct="1">
              <a:buClr>
                <a:srgbClr val="F3F3F3"/>
              </a:buClr>
              <a:defRPr/>
            </a:pPr>
            <a:r>
              <a:rPr lang="ru-RU" sz="1400" b="0" kern="0" dirty="0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«Крайне важно дать пожилым</a:t>
            </a:r>
            <a: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ru-RU" sz="1400" b="0" kern="0" dirty="0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людям возможности для общения </a:t>
            </a:r>
            <a:b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</a:br>
            <a:r>
              <a:rPr lang="ru-RU" sz="1400" b="0" kern="0" dirty="0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и самореализации, чтобы их жизнь не сводилась лишь к визитам </a:t>
            </a:r>
            <a:b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</a:br>
            <a:r>
              <a:rPr lang="ru-RU" sz="1400" b="0" kern="0" dirty="0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в медучреждения, а наполнялась новыми впечатлениями и красками» </a:t>
            </a:r>
            <a:b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</a:br>
            <a:r>
              <a:rPr lang="ru-RU" sz="1400" i="1" kern="0" dirty="0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В.В. Гладков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2844" y="4881369"/>
            <a:ext cx="1678588" cy="1857364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Eingekerbter Richtungspfeil 14">
            <a:extLst>
              <a:ext uri="{FF2B5EF4-FFF2-40B4-BE49-F238E27FC236}">
                <a16:creationId xmlns:a16="http://schemas.microsoft.com/office/drawing/2014/main" id="{2E4AA052-F63B-47DC-882A-891C61A1BA31}"/>
              </a:ext>
            </a:extLst>
          </p:cNvPr>
          <p:cNvSpPr txBox="1">
            <a:spLocks/>
          </p:cNvSpPr>
          <p:nvPr/>
        </p:nvSpPr>
        <p:spPr bwMode="gray">
          <a:xfrm>
            <a:off x="4461836" y="1628800"/>
            <a:ext cx="4470400" cy="1988761"/>
          </a:xfrm>
          <a:prstGeom prst="roundRect">
            <a:avLst>
              <a:gd name="adj" fmla="val 11170"/>
            </a:avLst>
          </a:prstGeom>
          <a:solidFill>
            <a:schemeClr val="bg1">
              <a:lumMod val="85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граждан пожилого возраста и инвалидов, проживающих </a:t>
            </a:r>
            <a:br>
              <a:rPr lang="ru-RU" altLang="ru-RU" sz="1600" b="1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Губкинского городского округа на 2022 год составляет</a:t>
            </a:r>
            <a:endParaRPr lang="en-US" altLang="ru-RU" sz="1600" b="1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ru-RU" sz="1600" b="1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ru-RU" sz="1600" b="1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600" b="1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ingekerbter Richtungspfeil 14">
            <a:extLst>
              <a:ext uri="{FF2B5EF4-FFF2-40B4-BE49-F238E27FC236}">
                <a16:creationId xmlns:a16="http://schemas.microsoft.com/office/drawing/2014/main" id="{90951C36-EB5C-4139-90C2-1BA0584E38ED}"/>
              </a:ext>
            </a:extLst>
          </p:cNvPr>
          <p:cNvSpPr txBox="1">
            <a:spLocks/>
          </p:cNvSpPr>
          <p:nvPr/>
        </p:nvSpPr>
        <p:spPr bwMode="gray">
          <a:xfrm>
            <a:off x="5140611" y="2899145"/>
            <a:ext cx="3112849" cy="5065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F50"/>
                </a:solidFill>
                <a:latin typeface="Arial" panose="020B0604020202020204" pitchFamily="34" charset="0"/>
              </a:rPr>
              <a:t>29 435 человек</a:t>
            </a:r>
          </a:p>
        </p:txBody>
      </p:sp>
      <p:sp>
        <p:nvSpPr>
          <p:cNvPr id="15" name="Rectangle 40">
            <a:extLst>
              <a:ext uri="{FF2B5EF4-FFF2-40B4-BE49-F238E27FC236}">
                <a16:creationId xmlns:a16="http://schemas.microsoft.com/office/drawing/2014/main" id="{9B924698-F7AD-479F-BCBA-5CF698DF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0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/>
              <a:t>ВВЕДЕНИЕ В ПРЕДМЕТНУЮ ОБЛАСТЬ</a:t>
            </a:r>
            <a:br>
              <a:rPr lang="ru-RU" altLang="ru-RU" b="1" dirty="0"/>
            </a:br>
            <a:r>
              <a:rPr lang="ru-RU" altLang="ru-RU" b="1" dirty="0"/>
              <a:t>(ОПИСАНИЕ СИТУАЦИИ «КАК ЕСТЬ»)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B7B47A-1495-4F04-A918-31042892F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337196"/>
            <a:ext cx="4170801" cy="2778819"/>
          </a:xfrm>
          <a:prstGeom prst="roundRect">
            <a:avLst>
              <a:gd name="adj" fmla="val 826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ingekerbter Richtungspfeil 14">
            <a:extLst>
              <a:ext uri="{FF2B5EF4-FFF2-40B4-BE49-F238E27FC236}">
                <a16:creationId xmlns:a16="http://schemas.microsoft.com/office/drawing/2014/main" id="{44E2946B-18D6-4FED-BF34-AD45536E6E5E}"/>
              </a:ext>
            </a:extLst>
          </p:cNvPr>
          <p:cNvSpPr txBox="1">
            <a:spLocks/>
          </p:cNvSpPr>
          <p:nvPr/>
        </p:nvSpPr>
        <p:spPr bwMode="gray">
          <a:xfrm>
            <a:off x="4447034" y="4355579"/>
            <a:ext cx="4536503" cy="2502421"/>
          </a:xfrm>
          <a:prstGeom prst="roundRect">
            <a:avLst>
              <a:gd name="adj" fmla="val 7810"/>
            </a:avLst>
          </a:prstGeom>
          <a:solidFill>
            <a:schemeClr val="bg1">
              <a:lumMod val="85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400" b="1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6B6E8F-AA9B-42B0-87EA-B0DB4A56E7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81" b="94422" l="9063" r="33491">
                        <a14:foregroundMark x1="11489" y1="92886" x2="13646" y2="92361"/>
                        <a14:foregroundMark x1="25876" y1="81609" x2="26078" y2="69038"/>
                        <a14:foregroundMark x1="29346" y1="55457" x2="28706" y2="52021"/>
                        <a14:foregroundMark x1="27628" y1="60671" x2="29144" y2="67987"/>
                        <a14:foregroundMark x1="25640" y1="65926" x2="23686" y2="65117"/>
                        <a14:foregroundMark x1="30660" y1="64349" x2="31772" y2="64592"/>
                        <a14:foregroundMark x1="29346" y1="77162" x2="28942" y2="78739"/>
                        <a14:foregroundMark x1="19980" y1="93654" x2="23046" y2="93654"/>
                        <a14:foregroundMark x1="28268" y1="92886" x2="28268" y2="94422"/>
                        <a14:foregroundMark x1="9299" y1="92886" x2="9063" y2="92361"/>
                        <a14:foregroundMark x1="26752" y1="75061" x2="28504" y2="75869"/>
                        <a14:foregroundMark x1="29582" y1="55699" x2="30458" y2="52304"/>
                        <a14:foregroundMark x1="24360" y1="72433" x2="25640" y2="72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" t="49518" r="63465" b="4430"/>
          <a:stretch/>
        </p:blipFill>
        <p:spPr>
          <a:xfrm>
            <a:off x="3570723" y="1791249"/>
            <a:ext cx="1528277" cy="1933751"/>
          </a:xfrm>
          <a:prstGeom prst="round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03A29E-ECB8-4CF1-8C10-F8D48ED8B798}"/>
              </a:ext>
            </a:extLst>
          </p:cNvPr>
          <p:cNvSpPr/>
          <p:nvPr/>
        </p:nvSpPr>
        <p:spPr>
          <a:xfrm>
            <a:off x="3483284" y="3671425"/>
            <a:ext cx="1703157" cy="417389"/>
          </a:xfrm>
          <a:prstGeom prst="rect">
            <a:avLst/>
          </a:prstGeom>
          <a:solidFill>
            <a:srgbClr val="FFC285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ПЕНСИОНЕРЫ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A0DAEF-1081-4212-84F0-62BC60EEC5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0" b="2069"/>
          <a:stretch/>
        </p:blipFill>
        <p:spPr>
          <a:xfrm>
            <a:off x="7556041" y="4603986"/>
            <a:ext cx="1227371" cy="8819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EA0954-C988-4202-B183-2328B36D68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86" y="4582980"/>
            <a:ext cx="1317950" cy="8784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8686F4-8B85-4A89-B6E4-5BDE0F99B75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0004" y="4594541"/>
            <a:ext cx="1350246" cy="89141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39B2C09-E34D-4281-B17A-EA686CAB3C77}"/>
              </a:ext>
            </a:extLst>
          </p:cNvPr>
          <p:cNvSpPr/>
          <p:nvPr/>
        </p:nvSpPr>
        <p:spPr>
          <a:xfrm>
            <a:off x="6228694" y="5387769"/>
            <a:ext cx="952866" cy="1544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Стадион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A35A34D-F136-4ED7-BBC5-8D453058337A}"/>
              </a:ext>
            </a:extLst>
          </p:cNvPr>
          <p:cNvSpPr/>
          <p:nvPr/>
        </p:nvSpPr>
        <p:spPr>
          <a:xfrm>
            <a:off x="4805076" y="5364609"/>
            <a:ext cx="952866" cy="28803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Зеленая долина ручья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7DB9631-FE32-442A-9D94-A600560F9463}"/>
              </a:ext>
            </a:extLst>
          </p:cNvPr>
          <p:cNvSpPr/>
          <p:nvPr/>
        </p:nvSpPr>
        <p:spPr>
          <a:xfrm>
            <a:off x="7693293" y="5385614"/>
            <a:ext cx="952866" cy="28803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Сквер им. </a:t>
            </a:r>
            <a:br>
              <a:rPr lang="ru-RU" sz="800" dirty="0">
                <a:solidFill>
                  <a:schemeClr val="tx1"/>
                </a:solidFill>
              </a:rPr>
            </a:br>
            <a:r>
              <a:rPr lang="ru-RU" sz="800" dirty="0">
                <a:solidFill>
                  <a:schemeClr val="tx1"/>
                </a:solidFill>
              </a:rPr>
              <a:t>А.С. Пушкина.</a:t>
            </a:r>
          </a:p>
        </p:txBody>
      </p:sp>
      <p:sp>
        <p:nvSpPr>
          <p:cNvPr id="23" name="Eingekerbter Richtungspfeil 14">
            <a:extLst>
              <a:ext uri="{FF2B5EF4-FFF2-40B4-BE49-F238E27FC236}">
                <a16:creationId xmlns:a16="http://schemas.microsoft.com/office/drawing/2014/main" id="{93D84E1C-8C35-428B-8C18-FCF8D7E07F94}"/>
              </a:ext>
            </a:extLst>
          </p:cNvPr>
          <p:cNvSpPr txBox="1">
            <a:spLocks/>
          </p:cNvSpPr>
          <p:nvPr/>
        </p:nvSpPr>
        <p:spPr bwMode="gray">
          <a:xfrm>
            <a:off x="2122913" y="4698939"/>
            <a:ext cx="1812821" cy="8285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333F50"/>
                </a:solidFill>
                <a:latin typeface="Arial" panose="020B0604020202020204" pitchFamily="34" charset="0"/>
              </a:rPr>
              <a:t>СО НКО</a:t>
            </a:r>
          </a:p>
        </p:txBody>
      </p:sp>
      <p:sp>
        <p:nvSpPr>
          <p:cNvPr id="24" name="Eingekerbter Richtungspfeil 14">
            <a:extLst>
              <a:ext uri="{FF2B5EF4-FFF2-40B4-BE49-F238E27FC236}">
                <a16:creationId xmlns:a16="http://schemas.microsoft.com/office/drawing/2014/main" id="{47A7879A-9A51-4243-80AF-958DCA96AABA}"/>
              </a:ext>
            </a:extLst>
          </p:cNvPr>
          <p:cNvSpPr txBox="1">
            <a:spLocks/>
          </p:cNvSpPr>
          <p:nvPr/>
        </p:nvSpPr>
        <p:spPr bwMode="gray">
          <a:xfrm>
            <a:off x="720333" y="3515829"/>
            <a:ext cx="1812821" cy="8285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333F50"/>
                </a:solidFill>
                <a:latin typeface="Arial" panose="020B0604020202020204" pitchFamily="34" charset="0"/>
              </a:rPr>
              <a:t>Библиотеки</a:t>
            </a:r>
          </a:p>
        </p:txBody>
      </p:sp>
      <p:sp>
        <p:nvSpPr>
          <p:cNvPr id="25" name="Eingekerbter Richtungspfeil 14">
            <a:extLst>
              <a:ext uri="{FF2B5EF4-FFF2-40B4-BE49-F238E27FC236}">
                <a16:creationId xmlns:a16="http://schemas.microsoft.com/office/drawing/2014/main" id="{79FD89C6-8414-45E8-8EEA-688C16B942F3}"/>
              </a:ext>
            </a:extLst>
          </p:cNvPr>
          <p:cNvSpPr txBox="1">
            <a:spLocks/>
          </p:cNvSpPr>
          <p:nvPr/>
        </p:nvSpPr>
        <p:spPr bwMode="gray">
          <a:xfrm>
            <a:off x="220906" y="2080396"/>
            <a:ext cx="2172861" cy="1030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333F50"/>
                </a:solidFill>
                <a:latin typeface="Arial" panose="020B0604020202020204" pitchFamily="34" charset="0"/>
              </a:rPr>
              <a:t>Губкинский театр для детей </a:t>
            </a:r>
            <a:br>
              <a:rPr lang="ru-RU" sz="1800" b="1" dirty="0">
                <a:solidFill>
                  <a:srgbClr val="333F50"/>
                </a:solidFill>
                <a:latin typeface="Arial" panose="020B0604020202020204" pitchFamily="34" charset="0"/>
              </a:rPr>
            </a:br>
            <a:r>
              <a:rPr lang="ru-RU" sz="1800" b="1" dirty="0">
                <a:solidFill>
                  <a:srgbClr val="333F50"/>
                </a:solidFill>
                <a:latin typeface="Arial" panose="020B0604020202020204" pitchFamily="34" charset="0"/>
              </a:rPr>
              <a:t>и молодежи</a:t>
            </a:r>
          </a:p>
        </p:txBody>
      </p:sp>
      <p:sp>
        <p:nvSpPr>
          <p:cNvPr id="26" name="Eingekerbter Richtungspfeil 14">
            <a:extLst>
              <a:ext uri="{FF2B5EF4-FFF2-40B4-BE49-F238E27FC236}">
                <a16:creationId xmlns:a16="http://schemas.microsoft.com/office/drawing/2014/main" id="{A45F1C33-5B29-4FE0-9132-E0A1DDD38C9A}"/>
              </a:ext>
            </a:extLst>
          </p:cNvPr>
          <p:cNvSpPr txBox="1">
            <a:spLocks/>
          </p:cNvSpPr>
          <p:nvPr/>
        </p:nvSpPr>
        <p:spPr bwMode="gray">
          <a:xfrm>
            <a:off x="1013278" y="1042779"/>
            <a:ext cx="2172861" cy="8285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333F50"/>
                </a:solidFill>
                <a:latin typeface="Arial" panose="020B0604020202020204" pitchFamily="34" charset="0"/>
              </a:rPr>
              <a:t>Учреждения спорта</a:t>
            </a:r>
          </a:p>
        </p:txBody>
      </p:sp>
      <p:sp>
        <p:nvSpPr>
          <p:cNvPr id="27" name="Eingekerbter Richtungspfeil 14">
            <a:extLst>
              <a:ext uri="{FF2B5EF4-FFF2-40B4-BE49-F238E27FC236}">
                <a16:creationId xmlns:a16="http://schemas.microsoft.com/office/drawing/2014/main" id="{BB082E77-2788-444B-8E55-3445593CE860}"/>
              </a:ext>
            </a:extLst>
          </p:cNvPr>
          <p:cNvSpPr txBox="1">
            <a:spLocks/>
          </p:cNvSpPr>
          <p:nvPr/>
        </p:nvSpPr>
        <p:spPr bwMode="gray">
          <a:xfrm>
            <a:off x="5688693" y="927217"/>
            <a:ext cx="2172861" cy="814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333F50"/>
                </a:solidFill>
                <a:latin typeface="Arial" panose="020B0604020202020204" pitchFamily="34" charset="0"/>
              </a:rPr>
              <a:t>Музеи</a:t>
            </a:r>
          </a:p>
        </p:txBody>
      </p:sp>
      <p:sp>
        <p:nvSpPr>
          <p:cNvPr id="28" name="Eingekerbter Richtungspfeil 14">
            <a:extLst>
              <a:ext uri="{FF2B5EF4-FFF2-40B4-BE49-F238E27FC236}">
                <a16:creationId xmlns:a16="http://schemas.microsoft.com/office/drawing/2014/main" id="{B1917864-EECE-4D15-A8A7-21CC9FA2ADD6}"/>
              </a:ext>
            </a:extLst>
          </p:cNvPr>
          <p:cNvSpPr txBox="1">
            <a:spLocks/>
          </p:cNvSpPr>
          <p:nvPr/>
        </p:nvSpPr>
        <p:spPr bwMode="gray">
          <a:xfrm>
            <a:off x="6311596" y="1879214"/>
            <a:ext cx="2501257" cy="1235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333F50"/>
                </a:solidFill>
                <a:latin typeface="Arial" panose="020B0604020202020204" pitchFamily="34" charset="0"/>
              </a:rPr>
              <a:t>Комплексный центр социального обслуживания населения</a:t>
            </a:r>
          </a:p>
        </p:txBody>
      </p:sp>
      <p:sp>
        <p:nvSpPr>
          <p:cNvPr id="29" name="Eingekerbter Richtungspfeil 14">
            <a:extLst>
              <a:ext uri="{FF2B5EF4-FFF2-40B4-BE49-F238E27FC236}">
                <a16:creationId xmlns:a16="http://schemas.microsoft.com/office/drawing/2014/main" id="{E624563B-EEAA-4261-9F89-301EF53C831B}"/>
              </a:ext>
            </a:extLst>
          </p:cNvPr>
          <p:cNvSpPr txBox="1">
            <a:spLocks/>
          </p:cNvSpPr>
          <p:nvPr/>
        </p:nvSpPr>
        <p:spPr bwMode="gray">
          <a:xfrm>
            <a:off x="6136569" y="3247286"/>
            <a:ext cx="2172861" cy="8285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89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333F50"/>
                </a:solidFill>
                <a:latin typeface="Arial" panose="020B0604020202020204" pitchFamily="34" charset="0"/>
              </a:rPr>
              <a:t>Учреждения культуры</a:t>
            </a:r>
          </a:p>
        </p:txBody>
      </p:sp>
      <p:sp>
        <p:nvSpPr>
          <p:cNvPr id="30" name="Rectangle 40">
            <a:extLst>
              <a:ext uri="{FF2B5EF4-FFF2-40B4-BE49-F238E27FC236}">
                <a16:creationId xmlns:a16="http://schemas.microsoft.com/office/drawing/2014/main" id="{0DE619A7-D3B2-4CEE-8619-3A987A55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0"/>
            <a:ext cx="8785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/>
              <a:t>ВВЕДЕНИЕ В ПРЕДМЕТНУЮ ОБЛАСТЬ</a:t>
            </a:r>
            <a:br>
              <a:rPr lang="ru-RU" altLang="ru-RU" b="1" dirty="0"/>
            </a:br>
            <a:r>
              <a:rPr lang="ru-RU" altLang="ru-RU" b="1" dirty="0"/>
              <a:t>(ОПИСАНИЕ СИТУАЦИИ «КАК ЕСТЬ»)</a:t>
            </a:r>
            <a:endParaRPr lang="ru-RU" altLang="ru-RU" dirty="0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4178BE0-F50B-4F01-BF9D-1AF2D1D043E1}"/>
              </a:ext>
            </a:extLst>
          </p:cNvPr>
          <p:cNvCxnSpPr>
            <a:cxnSpLocks/>
          </p:cNvCxnSpPr>
          <p:nvPr/>
        </p:nvCxnSpPr>
        <p:spPr>
          <a:xfrm flipV="1">
            <a:off x="5015008" y="1576604"/>
            <a:ext cx="706895" cy="581099"/>
          </a:xfrm>
          <a:prstGeom prst="straightConnector1">
            <a:avLst/>
          </a:prstGeom>
          <a:ln w="1270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BE027192-7714-4A67-9CC2-2E632C4A38DC}"/>
              </a:ext>
            </a:extLst>
          </p:cNvPr>
          <p:cNvCxnSpPr>
            <a:cxnSpLocks/>
          </p:cNvCxnSpPr>
          <p:nvPr/>
        </p:nvCxnSpPr>
        <p:spPr>
          <a:xfrm>
            <a:off x="5099000" y="2672400"/>
            <a:ext cx="1247880" cy="20350"/>
          </a:xfrm>
          <a:prstGeom prst="straightConnector1">
            <a:avLst/>
          </a:prstGeom>
          <a:ln w="1270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764B49E7-3604-4798-8EAE-0AC456B2F19C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4962525" y="3151634"/>
            <a:ext cx="1174044" cy="509950"/>
          </a:xfrm>
          <a:prstGeom prst="straightConnector1">
            <a:avLst/>
          </a:prstGeom>
          <a:ln w="1270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FFB925C5-5AD9-4A2D-9562-A69206C6017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029324" y="3545721"/>
            <a:ext cx="568242" cy="1153218"/>
          </a:xfrm>
          <a:prstGeom prst="straightConnector1">
            <a:avLst/>
          </a:prstGeom>
          <a:ln w="1270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C8B4244D-C155-4461-826C-424A0C8BEEA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2533154" y="3110433"/>
            <a:ext cx="950128" cy="819694"/>
          </a:xfrm>
          <a:prstGeom prst="straightConnector1">
            <a:avLst/>
          </a:prstGeom>
          <a:ln w="1270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14835A0E-AED7-44F8-988E-72D65808B86D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2393767" y="2595414"/>
            <a:ext cx="1089516" cy="1"/>
          </a:xfrm>
          <a:prstGeom prst="straightConnector1">
            <a:avLst/>
          </a:prstGeom>
          <a:ln w="1270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10CD08D1-B64A-4B54-B9B8-B0F786C9B811}"/>
              </a:ext>
            </a:extLst>
          </p:cNvPr>
          <p:cNvCxnSpPr>
            <a:cxnSpLocks/>
            <a:endCxn id="26" idx="3"/>
          </p:cNvCxnSpPr>
          <p:nvPr/>
        </p:nvCxnSpPr>
        <p:spPr>
          <a:xfrm flipH="1" flipV="1">
            <a:off x="3186139" y="1457077"/>
            <a:ext cx="493600" cy="724040"/>
          </a:xfrm>
          <a:prstGeom prst="straightConnector1">
            <a:avLst/>
          </a:prstGeom>
          <a:ln w="1270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0C21F2-C4EE-49FE-BDA8-D9439AB8B2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7" y="5693168"/>
            <a:ext cx="1356755" cy="903620"/>
          </a:xfrm>
          <a:prstGeom prst="rect">
            <a:avLst/>
          </a:prstGeom>
        </p:spPr>
      </p:pic>
      <p:pic>
        <p:nvPicPr>
          <p:cNvPr id="34" name="Рисунок 7">
            <a:extLst>
              <a:ext uri="{FF2B5EF4-FFF2-40B4-BE49-F238E27FC236}">
                <a16:creationId xmlns:a16="http://schemas.microsoft.com/office/drawing/2014/main" id="{2C386814-97BB-465F-B34A-D515D1DC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03" y="5691310"/>
            <a:ext cx="1317950" cy="87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6">
            <a:extLst>
              <a:ext uri="{FF2B5EF4-FFF2-40B4-BE49-F238E27FC236}">
                <a16:creationId xmlns:a16="http://schemas.microsoft.com/office/drawing/2014/main" id="{AF876259-52C7-4BDE-9FE8-6FFB8ADF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83" y="5690283"/>
            <a:ext cx="1217730" cy="9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1A21DD-236B-427F-9EC9-BD76BCA8E6F3}"/>
              </a:ext>
            </a:extLst>
          </p:cNvPr>
          <p:cNvSpPr/>
          <p:nvPr/>
        </p:nvSpPr>
        <p:spPr>
          <a:xfrm>
            <a:off x="4802262" y="6422477"/>
            <a:ext cx="952866" cy="34206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Площадка </a:t>
            </a:r>
            <a:r>
              <a:rPr lang="ru-RU" sz="800" dirty="0" err="1">
                <a:solidFill>
                  <a:schemeClr val="tx1"/>
                </a:solidFill>
              </a:rPr>
              <a:t>КиноЛето</a:t>
            </a:r>
            <a:r>
              <a:rPr lang="ru-RU" sz="800" dirty="0">
                <a:solidFill>
                  <a:schemeClr val="tx1"/>
                </a:solidFill>
              </a:rPr>
              <a:t> «КЦСОН»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BDBDB27-843E-42B2-8312-C5252B58A921}"/>
              </a:ext>
            </a:extLst>
          </p:cNvPr>
          <p:cNvSpPr/>
          <p:nvPr/>
        </p:nvSpPr>
        <p:spPr>
          <a:xfrm>
            <a:off x="6095682" y="6491635"/>
            <a:ext cx="1218890" cy="23166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Сквер </a:t>
            </a:r>
            <a:br>
              <a:rPr lang="ru-RU" sz="800" dirty="0">
                <a:solidFill>
                  <a:schemeClr val="tx1"/>
                </a:solidFill>
              </a:rPr>
            </a:br>
            <a:r>
              <a:rPr lang="ru-RU" sz="800" dirty="0">
                <a:solidFill>
                  <a:schemeClr val="tx1"/>
                </a:solidFill>
              </a:rPr>
              <a:t>«Шахтерская слава»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5E296D8-F533-491A-B467-F9911DB02728}"/>
              </a:ext>
            </a:extLst>
          </p:cNvPr>
          <p:cNvSpPr/>
          <p:nvPr/>
        </p:nvSpPr>
        <p:spPr>
          <a:xfrm>
            <a:off x="7698069" y="6494841"/>
            <a:ext cx="952866" cy="23166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Сквер в центре города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4D0BC-AB97-4B7F-ADD2-7CCBDC18AA6E}"/>
              </a:ext>
            </a:extLst>
          </p:cNvPr>
          <p:cNvSpPr txBox="1"/>
          <p:nvPr/>
        </p:nvSpPr>
        <p:spPr>
          <a:xfrm>
            <a:off x="4447034" y="4177418"/>
            <a:ext cx="453650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Объекты городского пространства, которые можно использовать в организации активного досуга</a:t>
            </a:r>
          </a:p>
        </p:txBody>
      </p:sp>
    </p:spTree>
    <p:extLst>
      <p:ext uri="{BB962C8B-B14F-4D97-AF65-F5344CB8AC3E}">
        <p14:creationId xmlns:p14="http://schemas.microsoft.com/office/powerpoint/2010/main" val="4687884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69676"/>
            <a:ext cx="6281738" cy="649288"/>
          </a:xfrm>
        </p:spPr>
        <p:txBody>
          <a:bodyPr/>
          <a:lstStyle/>
          <a:p>
            <a:pPr algn="ctr">
              <a:defRPr/>
            </a:pPr>
            <a:r>
              <a:rPr lang="ru-RU" sz="2100" b="1" dirty="0">
                <a:latin typeface="Franklin Gothic Medium" panose="020B0603020102020204" pitchFamily="34" charset="0"/>
              </a:rPr>
              <a:t>Цель и результат проекта </a:t>
            </a:r>
            <a:endParaRPr lang="ru-RU" sz="1050" b="1" dirty="0">
              <a:latin typeface="Franklin Gothic Medium" panose="020B06030201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7649767" y="6453189"/>
            <a:ext cx="260747" cy="2857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050" b="1" dirty="0">
                <a:solidFill>
                  <a:schemeClr val="bg1"/>
                </a:solidFill>
                <a:latin typeface="Arial" pitchFamily="34" charset="0"/>
                <a:cs typeface="Arial" charset="0"/>
              </a:rPr>
              <a:t>4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80069"/>
              </p:ext>
            </p:extLst>
          </p:nvPr>
        </p:nvGraphicFramePr>
        <p:xfrm>
          <a:off x="2" y="414285"/>
          <a:ext cx="9143998" cy="6457887"/>
        </p:xfrm>
        <a:graphic>
          <a:graphicData uri="http://schemas.openxmlformats.org/drawingml/2006/table">
            <a:tbl>
              <a:tblPr/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Цель проекта: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К ноябрю 2024 года привлечь не менее чем 4600 граждан пенсионного возраста для участия в культурно - </a:t>
                      </a:r>
                      <a:r>
                        <a:rPr kumimoji="0" lang="ru-RU" altLang="ru-RU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досуговых</a:t>
                      </a: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 и спортивно - массовых мероприятиях, проводимых на территории </a:t>
                      </a:r>
                      <a:r>
                        <a:rPr kumimoji="0" lang="ru-RU" altLang="ru-RU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креативной</a:t>
                      </a: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 инфраструктуры </a:t>
                      </a:r>
                      <a:r>
                        <a:rPr kumimoji="0" lang="ru-RU" altLang="ru-RU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Губкинского</a:t>
                      </a: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 городского округа</a:t>
                      </a:r>
                    </a:p>
                  </a:txBody>
                  <a:tcPr marL="33517" marR="33517" marT="41564" marB="415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Способ достижения цели: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Организация и проведение мероприятий по направлениям: интеллектуальное, просветительское, эстетическое, танцевальное, оздоровительное, с использованием новых объектов городского пространства для граждан, вышедших на пенсию. </a:t>
                      </a:r>
                    </a:p>
                  </a:txBody>
                  <a:tcPr marL="33517" marR="33517" marT="41564" marB="415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8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Результат проекта: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41564" marB="415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Результат: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Базовое значение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Период, 2024 год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Привлечено жителей пенсионного возраста к участию в интеллектуальных, просветительских, эстетических, танцевальных и оздоровительных направлениях на территории креативной инфраструктуры Губкинского городского округа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4600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86"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Требования к результату проекта: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Требования к результату: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Базовое значение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Период, 2024 год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1.Разработка путеводителя по культурно – </a:t>
                      </a:r>
                      <a:r>
                        <a:rPr kumimoji="0" lang="ru-RU" altLang="ru-RU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досуговым</a:t>
                      </a: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 и спортивным учреждениям для граждан пожилого возраста,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2.Создание школы «Дворовой </a:t>
                      </a:r>
                      <a:r>
                        <a:rPr kumimoji="0" lang="ru-RU" altLang="ru-RU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культорганизатор</a:t>
                      </a: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», «Дворовой психолог – коммуникатор», «дворовой тренер», ед.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3. Организованы и проведены мероприятия для граждан, вышедших на пенсию, по интеллектуальному направлению «Уроки разума», ед.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4. Организованы и проведены просветительские мероприятия для граждан, вышедших на пенсию, «Мир вокруг нас»,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4689" marR="44689" marT="779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5. Организованы и проведены мероприятия для граждан, вышедших на пенсию, по эстетическому направлению «Красота и стиль»,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6. Организованы и проведены мероприятия для граждан, вышедших на пенсию, по танцевальному направлению «В гармонии с возрастом»,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4689" marR="44689" marT="779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7. Организованы и проведены оздоровительные мероприятия для граждан, вышедших на пенсию, «Активность без рекордов»,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44689" marR="44689" marT="779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8. Освещены итоги реализации проекта в СМИ, ед.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79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9. Увеличено количество кружков и секций для пожилых людей в г. Губкине,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07662"/>
                  </a:ext>
                </a:extLst>
              </a:tr>
              <a:tr h="21384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79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10. Увеличено количество мероприятий, проводимых для пожилых людей в 2024 году,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42584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79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11. Увеличено количество культурно-досуговых учреждений, предлагающих услуги для старшего поколения жителей Губкинского городского округа,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017924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79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12. Увеличено количество спортивных учреждений г. Губкин</a:t>
                      </a:r>
                      <a:r>
                        <a:rPr kumimoji="0" lang="ru-RU" alt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, предлагающих </a:t>
                      </a: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проведение досуга для досуга пожилых людей,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289378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79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13. Доля вовлеченности пенсионеров в программы «Дворовой </a:t>
                      </a:r>
                      <a:r>
                        <a:rPr kumimoji="0" lang="ru-RU" altLang="ru-RU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культорганизатор</a:t>
                      </a: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», «Дворовой психолог – коммуникатор», «Дворовой тренер»,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040488"/>
                  </a:ext>
                </a:extLst>
              </a:tr>
              <a:tr h="337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Пользователи результатом: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3517" marR="33517" marT="708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Жители пенсионного возраста, проживающие на территории </a:t>
                      </a:r>
                      <a:r>
                        <a:rPr kumimoji="0" lang="ru-RU" altLang="ru-RU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Губкинского</a:t>
                      </a:r>
                      <a:r>
                        <a:rPr kumimoji="0" lang="ru-RU" alt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 городского округа</a:t>
                      </a:r>
                    </a:p>
                  </a:txBody>
                  <a:tcPr marL="33517" marR="33517" marT="41564" marB="415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85813"/>
            <a:ext cx="8562975" cy="1000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000" cap="none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56B24EDC-AE86-4586-AAE4-B0DA9381A447}" type="slidenum">
              <a:rPr lang="ru-RU" altLang="ru-RU" sz="14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6</a:t>
            </a:fld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Заголовок 1"/>
          <p:cNvSpPr>
            <a:spLocks/>
          </p:cNvSpPr>
          <p:nvPr/>
        </p:nvSpPr>
        <p:spPr bwMode="auto">
          <a:xfrm>
            <a:off x="250825" y="333375"/>
            <a:ext cx="8686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80393" y="3567937"/>
            <a:ext cx="1217339" cy="21431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</a:rPr>
              <a:t>Разработка путеводителя по культурно-досуговым и спортивным учреждениям для граждан пожилого возраста</a:t>
            </a:r>
          </a:p>
        </p:txBody>
      </p:sp>
      <p:sp>
        <p:nvSpPr>
          <p:cNvPr id="18439" name="Скругленный прямоугольник 22"/>
          <p:cNvSpPr>
            <a:spLocks noChangeArrowheads="1"/>
          </p:cNvSpPr>
          <p:nvPr/>
        </p:nvSpPr>
        <p:spPr bwMode="auto">
          <a:xfrm>
            <a:off x="3018478" y="3567937"/>
            <a:ext cx="1633713" cy="21431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</a:rPr>
              <a:t>Организация и проведение мероприятий по просветительскому направлению </a:t>
            </a:r>
            <a:b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</a:rPr>
              <a:t>«Мир вокруг нас»;</a:t>
            </a:r>
            <a:r>
              <a:rPr lang="ru-RU" altLang="ru-RU" sz="1000" b="1" dirty="0">
                <a:solidFill>
                  <a:schemeClr val="bg1"/>
                </a:solidFill>
              </a:rPr>
              <a:t> интеллектуальному направлению «Уроки разума»</a:t>
            </a:r>
            <a:endParaRPr lang="ru-RU" altLang="ru-RU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Скругленный прямоугольник 23"/>
          <p:cNvSpPr>
            <a:spLocks noChangeArrowheads="1"/>
          </p:cNvSpPr>
          <p:nvPr/>
        </p:nvSpPr>
        <p:spPr bwMode="auto">
          <a:xfrm>
            <a:off x="4750279" y="3567937"/>
            <a:ext cx="1446807" cy="21431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Организация и проведение мероприятий по эстетическому направлению «Красота и стиль»</a:t>
            </a:r>
          </a:p>
        </p:txBody>
      </p:sp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1395820" y="3567937"/>
            <a:ext cx="1524570" cy="21431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Создание школы «Дворовый </a:t>
            </a:r>
            <a:r>
              <a:rPr lang="ru-RU" altLang="ru-RU" sz="1000" b="1" dirty="0" err="1">
                <a:solidFill>
                  <a:schemeClr val="bg1"/>
                </a:solidFill>
              </a:rPr>
              <a:t>культорганизатор</a:t>
            </a:r>
            <a:r>
              <a:rPr lang="ru-RU" altLang="ru-RU" sz="1000" b="1" dirty="0">
                <a:solidFill>
                  <a:schemeClr val="bg1"/>
                </a:solidFill>
              </a:rPr>
              <a:t>», «Дворовый психолог-коммуникатор», «Дворовый тренер»</a:t>
            </a:r>
          </a:p>
        </p:txBody>
      </p:sp>
      <p:sp>
        <p:nvSpPr>
          <p:cNvPr id="17417" name="Rectangle 46"/>
          <p:cNvSpPr>
            <a:spLocks noChangeArrowheads="1"/>
          </p:cNvSpPr>
          <p:nvPr/>
        </p:nvSpPr>
        <p:spPr bwMode="auto">
          <a:xfrm>
            <a:off x="174625" y="101600"/>
            <a:ext cx="9001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Franklin Gothic Medium" panose="020B0603020102020204" pitchFamily="34" charset="0"/>
              </a:rPr>
              <a:t>ВВЕДЕНИЕ В ПРЕДМЕТНУЮ ОБЛАСТЬ</a:t>
            </a:r>
            <a:br>
              <a:rPr lang="ru-RU" altLang="ru-RU" sz="2400" b="1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ru-RU" altLang="ru-RU" sz="2400" b="1">
                <a:solidFill>
                  <a:schemeClr val="tx1"/>
                </a:solidFill>
                <a:latin typeface="Franklin Gothic Medium" panose="020B0603020102020204" pitchFamily="34" charset="0"/>
              </a:rPr>
              <a:t>(ОПИСАНИЕ СИТУАЦИИ «КАК БУДЕТ»)</a:t>
            </a:r>
            <a:endParaRPr lang="ru-RU" altLang="ru-RU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906612" y="5806331"/>
            <a:ext cx="7402214" cy="935037"/>
          </a:xfrm>
          <a:prstGeom prst="roundRect">
            <a:avLst>
              <a:gd name="adj" fmla="val 16667"/>
            </a:avLst>
          </a:prstGeom>
          <a:solidFill>
            <a:srgbClr val="3BB377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cs typeface="+mn-cs"/>
              </a:rPr>
              <a:t>Привлечено не менее чем 4600 жителей пенсионного возраста к участию в интеллектуальных, просветительских, эстетических, танцевальных и оздоровительных направлениях с использованием креативной инфраструктуры Губкинского городского округа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411312" y="3099655"/>
            <a:ext cx="495300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593870" y="3099655"/>
            <a:ext cx="493713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5216528" y="3099655"/>
            <a:ext cx="493712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1000125" y="1071563"/>
            <a:ext cx="7215188" cy="785812"/>
          </a:xfrm>
          <a:prstGeom prst="roundRect">
            <a:avLst>
              <a:gd name="adj" fmla="val 16667"/>
            </a:avLst>
          </a:prstGeom>
          <a:solidFill>
            <a:srgbClr val="3BB377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500" b="1" dirty="0">
                <a:solidFill>
                  <a:schemeClr val="bg1"/>
                </a:solidFill>
                <a:latin typeface="+mn-lt"/>
              </a:rPr>
              <a:t>Управление социальной политики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429125" y="1857375"/>
            <a:ext cx="49371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Скругленный прямоугольник 23">
            <a:extLst>
              <a:ext uri="{FF2B5EF4-FFF2-40B4-BE49-F238E27FC236}">
                <a16:creationId xmlns:a16="http://schemas.microsoft.com/office/drawing/2014/main" id="{5DDA4357-3828-4E75-84F4-B94FA3BD8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174" y="3567937"/>
            <a:ext cx="1242018" cy="21431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Организация и проведение мероприятий по танцевальному направлению </a:t>
            </a:r>
            <a:br>
              <a:rPr lang="ru-RU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«В гармонии с возрастом»</a:t>
            </a:r>
          </a:p>
        </p:txBody>
      </p:sp>
      <p:sp>
        <p:nvSpPr>
          <p:cNvPr id="23" name="Скругленный прямоугольник 23">
            <a:extLst>
              <a:ext uri="{FF2B5EF4-FFF2-40B4-BE49-F238E27FC236}">
                <a16:creationId xmlns:a16="http://schemas.microsoft.com/office/drawing/2014/main" id="{36075480-58DD-4083-919F-98951EC01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279" y="3567937"/>
            <a:ext cx="1451878" cy="21431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Организация и проведение мероприятий по оздоровительному направлению «Активность без рекордов»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8114361" y="3099655"/>
            <a:ext cx="493713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трелка вниз 33">
            <a:extLst>
              <a:ext uri="{FF2B5EF4-FFF2-40B4-BE49-F238E27FC236}">
                <a16:creationId xmlns:a16="http://schemas.microsoft.com/office/drawing/2014/main" id="{4C04320D-C4AA-47B7-8B78-284EE10B47DE}"/>
              </a:ext>
            </a:extLst>
          </p:cNvPr>
          <p:cNvSpPr/>
          <p:nvPr/>
        </p:nvSpPr>
        <p:spPr>
          <a:xfrm>
            <a:off x="6677201" y="3099655"/>
            <a:ext cx="493713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Стрелка вниз 31">
            <a:extLst>
              <a:ext uri="{FF2B5EF4-FFF2-40B4-BE49-F238E27FC236}">
                <a16:creationId xmlns:a16="http://schemas.microsoft.com/office/drawing/2014/main" id="{85DB9921-895B-4811-902F-E1E1A1EBF269}"/>
              </a:ext>
            </a:extLst>
          </p:cNvPr>
          <p:cNvSpPr/>
          <p:nvPr/>
        </p:nvSpPr>
        <p:spPr>
          <a:xfrm>
            <a:off x="1915065" y="3099655"/>
            <a:ext cx="493713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>
            <a:spLocks noChangeArrowheads="1"/>
          </p:cNvSpPr>
          <p:nvPr/>
        </p:nvSpPr>
        <p:spPr bwMode="auto">
          <a:xfrm>
            <a:off x="1044597" y="2315861"/>
            <a:ext cx="7215188" cy="850468"/>
          </a:xfrm>
          <a:prstGeom prst="roundRect">
            <a:avLst>
              <a:gd name="adj" fmla="val 16667"/>
            </a:avLst>
          </a:prstGeom>
          <a:solidFill>
            <a:srgbClr val="3BB377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500" b="1" dirty="0">
                <a:solidFill>
                  <a:schemeClr val="bg1"/>
                </a:solidFill>
                <a:latin typeface="+mn-lt"/>
              </a:rPr>
              <a:t>Культурно-досуговые и спортивные учреждения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290513" y="17463"/>
            <a:ext cx="8686800" cy="431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ОСНОВНЫЕ БЛОКИ РАБОТ ПРОЕКТА</a:t>
            </a:r>
          </a:p>
        </p:txBody>
      </p:sp>
      <p:graphicFrame>
        <p:nvGraphicFramePr>
          <p:cNvPr id="22669" name="Group 14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6294947"/>
              </p:ext>
            </p:extLst>
          </p:nvPr>
        </p:nvGraphicFramePr>
        <p:xfrm>
          <a:off x="4763" y="457199"/>
          <a:ext cx="9148875" cy="6383337"/>
        </p:xfrm>
        <a:graphic>
          <a:graphicData uri="http://schemas.openxmlformats.org/drawingml/2006/table">
            <a:tbl>
              <a:tblPr/>
              <a:tblGrid>
                <a:gridCol w="520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2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369">
                  <a:extLst>
                    <a:ext uri="{9D8B030D-6E8A-4147-A177-3AD203B41FA5}">
                      <a16:colId xmlns:a16="http://schemas.microsoft.com/office/drawing/2014/main" val="2047749667"/>
                    </a:ext>
                  </a:extLst>
                </a:gridCol>
                <a:gridCol w="235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5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509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charset="0"/>
                        </a:rPr>
                        <a:t>пп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1417" marR="91417" marT="35745" marB="3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charset="0"/>
                        </a:rPr>
                        <a:t>Начало</a:t>
                      </a:r>
                    </a:p>
                  </a:txBody>
                  <a:tcPr marL="91417" marR="91417" marT="45389" marB="453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charset="0"/>
                        </a:rPr>
                        <a:t>Окончание</a:t>
                      </a:r>
                    </a:p>
                  </a:txBody>
                  <a:tcPr marL="91417" marR="91417" marT="45389" marB="453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2024г.</a:t>
                      </a:r>
                    </a:p>
                  </a:txBody>
                  <a:tcPr marL="91435" marR="91435" marT="45379" marB="453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2023г.</a:t>
                      </a:r>
                    </a:p>
                  </a:txBody>
                  <a:tcPr marL="91435" marR="91435" marT="45379" marB="453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charset="0"/>
                        </a:rPr>
                        <a:t>I</a:t>
                      </a:r>
                      <a:endParaRPr kumimoji="0" lang="ru-RU" alt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5997" marR="35997" marT="45389" marB="453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charset="0"/>
                        </a:rPr>
                        <a:t>II</a:t>
                      </a:r>
                      <a:endParaRPr kumimoji="0" lang="ru-RU" alt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35997" marR="35997" marT="45389" marB="453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charset="0"/>
                        </a:rPr>
                        <a:t>III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35997" marR="35997" marT="45389" marB="453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charset="0"/>
                        </a:rPr>
                        <a:t>IV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35997" marR="35997" marT="45389" marB="453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3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путеводителя по культурно – досуговым и спортивным учреждениям для граждан пожилого возраста «Активный Губкин 60+: культура и спорт»: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26.04.2024</a:t>
                      </a:r>
                      <a:endParaRPr lang="ru-RU" sz="11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8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 о культурно – досуговых мероприятиях, проводимых учреждениями культуры Губкинского городского округа. 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14.03.2024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 о спортивно - оздоровительных мероприятиях, проводимых спортивными учреждениями Губкинского городского округа.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14.03.2024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69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краски для цветного принтера (2 комплекта)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27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путеводителя по культурно – досуговым и спортивным учреждениям для граждан пожилого возраста.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15.03.2024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69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презентации путеводителя «Активный Губкин 60+: культура и спорт» .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71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школы «Активный двор» на базе отделения дневного пребывания граждан пожилого возраста и инвалидов МБУ «Комплексный центр социального обслуживания населения»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15.02.20224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24.06.2024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00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фотобумаги для дипломов, подарков для выпускников школы «Активный двор».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71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азработка положения о создании школы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«Активный двор»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отделения дневного пребывания граждан пожилого возраста и инвалидов МБУ «Комплексный центр социального обслуживания населения»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32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обучающих занятий в школе 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«Активный двор» по направлениям:</a:t>
                      </a: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05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«Дворовой культорганизатор»;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05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«Дворовой тренер»: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13.05.2024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05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2..3.3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«Дворовой психолог – коммуникатор».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15.05.2024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11.06.2024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05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Вручение дипломов об окочании 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 «Активный двор».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13.06.2024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 b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для граждан, вышедших на пенсию, по интеллектуальному направлению «Уроки разума»: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266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призов для интеллектуальной игры «Брейн-ринг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04.04.2024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0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Интеллектуально - познавательная игра «Угадай мелодию» на базе МБУ «Центр молодежных инициатив»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27.02.2024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0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лекций «Азбука финансовой грамотности» на базе МБУ «Комплексный центр социального обслуживания населения» (10 мероприятий)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22.10.2024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0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Интеллектуальные занятия «Со смартфоном на ТЫ» 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МБУ «Комплексный центр социального обслуживания населения» (3 мероприятия)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12.03.2024</a:t>
                      </a:r>
                      <a:endParaRPr lang="ru-RU" sz="10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22.10.2024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charset="0"/>
                      </a:endParaRPr>
                    </a:p>
                  </a:txBody>
                  <a:tcPr marL="91417" marR="91417" marT="45389" marB="453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9361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96838" y="44450"/>
            <a:ext cx="8867775" cy="431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cap="none">
                <a:solidFill>
                  <a:schemeClr val="tx1"/>
                </a:solidFill>
                <a:latin typeface="Franklin Gothic Medium" pitchFamily="34" charset="0"/>
              </a:rPr>
              <a:t>ОСНОВНЫЕ БЛОКИ РАБОТ ПРОЕКТА </a:t>
            </a:r>
            <a:r>
              <a:rPr lang="ru-RU" sz="1600" b="1" cap="none">
                <a:solidFill>
                  <a:schemeClr val="tx1"/>
                </a:solidFill>
                <a:latin typeface="Franklin Gothic Medium" pitchFamily="34" charset="0"/>
              </a:rPr>
              <a:t>(продолжение)</a:t>
            </a:r>
          </a:p>
        </p:txBody>
      </p:sp>
      <p:graphicFrame>
        <p:nvGraphicFramePr>
          <p:cNvPr id="22669" name="Group 14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1467172"/>
              </p:ext>
            </p:extLst>
          </p:nvPr>
        </p:nvGraphicFramePr>
        <p:xfrm>
          <a:off x="0" y="481013"/>
          <a:ext cx="9144000" cy="6401060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499">
                  <a:extLst>
                    <a:ext uri="{9D8B030D-6E8A-4147-A177-3AD203B41FA5}">
                      <a16:colId xmlns:a16="http://schemas.microsoft.com/office/drawing/2014/main" val="486211792"/>
                    </a:ext>
                  </a:extLst>
                </a:gridCol>
                <a:gridCol w="281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15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1413" marR="91413" marT="35929" marB="359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Начало</a:t>
                      </a:r>
                    </a:p>
                  </a:txBody>
                  <a:tcPr marL="91413" marR="91413" marT="45625" marB="4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Окончание</a:t>
                      </a:r>
                    </a:p>
                  </a:txBody>
                  <a:tcPr marL="91413" marR="91413" marT="45625" marB="4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2024г.</a:t>
                      </a:r>
                    </a:p>
                  </a:txBody>
                  <a:tcPr marL="91431" marR="91431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2023г.</a:t>
                      </a:r>
                    </a:p>
                  </a:txBody>
                  <a:tcPr marL="91431" marR="91431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I</a:t>
                      </a:r>
                      <a:endParaRPr kumimoji="0" lang="ru-RU" alt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35995" marR="35995" marT="45625" marB="4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II</a:t>
                      </a:r>
                      <a:endParaRPr kumimoji="0" lang="ru-RU" alt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35995" marR="35995" marT="45625" marB="4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III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5995" marR="35995" marT="45625" marB="4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IV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5995" marR="35995" marT="45625" marB="4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4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 sz="11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часы с мобильным телефоном «Меньше иконок – больше терпения»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МБУ «Комплексный центр социального обслуживания населения» (5 мероприятий)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1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мастер-классов по компьютерной грамотности на базе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МБУК «Централизованная библиотечная система № 1» (3 мероприятия)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28.08.2024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интеллектуальных игр «Башня», «Словодел», «Что? Где? Когда?» в рекреационной зоне «Тёплый колодезь – зелёная долина Губкина»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02.10.2024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85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игра «Брейн-ринг» на базе МБУ «Центр молодежных инициатив»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15.07.2024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просветительских мероприятий для граждан, вышедших на пенсию, «Мир вокруг нас»: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b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8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Экскурсионная поездка по Губкинскому городскому округу «Родина в глазах и сердце»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8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«Почти серьезно»- парад-алле памяти Ю. Никулина на базе МБУК «ЦБС №2» пос. Троицкий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«Веселый грустный человек»-рандеву с писателем М. Зощенко на базе МБУК «ЦБС №2» пос. Троицкий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4..4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кинопоказов: кинотерапия с участием психолога «Внутренний луч» на летней площадке Комплексного центра социального обслуживания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27.09.2024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914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юридического консультирования для граждан, вышедших на пенсию «Правовой ликбез» на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территориях рекреационной зоны «Тёплый колодезь – зелёная долина Губкина» и МБУ «Комплексный центр социального обслуживания населения»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27.09.2024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призов для патриотического квеста «История родного города»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18.03.2024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87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4..7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Краеведческий патриотический квест «История родного города» на территории городского парка культуры и отдыха 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3" marR="91413"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4..8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«Строками тех. кто был в бою» - литературная галерея писателей - фронтовиков на базе МБУК «ЦБС №2» пос. Троицкий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«Семья на страницах книг» обзор художественной литературы, посвященный Международному дню семьи на базе Модельной библиотеки – филиала №5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914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4.10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Цикла арт-терапевтических тренингов «Рукотворные чудеса» 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рекреационной зоне «Тёплый колодезь – зелёная долина Губкина» и МБУ «Комплексный центр социального обслуживания населения»: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4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4.10.1</a:t>
                      </a:r>
                      <a:endParaRPr lang="ru-RU" sz="11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песочная терапия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24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4.10.2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гелототерапии (смехотерапия)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8733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12F8C21-9950-430D-9E2C-06D4C9E77DCC}" type="slidenum">
              <a:rPr lang="ru-RU" altLang="ru-RU" sz="14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9</a:t>
            </a:fld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73025"/>
            <a:ext cx="8686800" cy="431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cap="none">
                <a:solidFill>
                  <a:schemeClr val="tx1"/>
                </a:solidFill>
                <a:latin typeface="Franklin Gothic Medium" pitchFamily="34" charset="0"/>
              </a:rPr>
              <a:t>ОСНОВНЫЕ БЛОКИ РАБОТ ПРОЕКТА </a:t>
            </a:r>
            <a:r>
              <a:rPr lang="ru-RU" sz="1600" b="1" cap="none">
                <a:solidFill>
                  <a:schemeClr val="tx1"/>
                </a:solidFill>
                <a:latin typeface="Franklin Gothic Medium" pitchFamily="34" charset="0"/>
              </a:rPr>
              <a:t>(продолжение)</a:t>
            </a:r>
          </a:p>
        </p:txBody>
      </p:sp>
      <p:graphicFrame>
        <p:nvGraphicFramePr>
          <p:cNvPr id="22669" name="Group 14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9159958"/>
              </p:ext>
            </p:extLst>
          </p:nvPr>
        </p:nvGraphicFramePr>
        <p:xfrm>
          <a:off x="0" y="504825"/>
          <a:ext cx="9144000" cy="6353176"/>
        </p:xfrm>
        <a:graphic>
          <a:graphicData uri="http://schemas.openxmlformats.org/drawingml/2006/table">
            <a:tbl>
              <a:tblPr/>
              <a:tblGrid>
                <a:gridCol w="662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3326258920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78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13" marR="91413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91413" marR="91413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2024г.</a:t>
                      </a:r>
                    </a:p>
                  </a:txBody>
                  <a:tcPr marL="91431" marR="9143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2023г.</a:t>
                      </a:r>
                    </a:p>
                  </a:txBody>
                  <a:tcPr marL="91431" marR="9143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II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III</a:t>
                      </a: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IV</a:t>
                      </a: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5995" marR="35995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0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4.10.3</a:t>
                      </a:r>
                      <a:endParaRPr lang="ru-RU" sz="11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сказкотерапия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41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4.10.4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автобиографический метод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41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4.10.5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библиотерапия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41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4.10.6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цветографика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0198"/>
                  </a:ext>
                </a:extLst>
              </a:tr>
              <a:tr h="5224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психологических тренингов «Эмоции и здоровье» в рекреационной зоне «Тёплый колодезь – зелёная долина Губкина» и МБУ «Комплексный центр социального обслуживания населения»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100" kern="12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18.10.2024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0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«Русская семья: быт, обычаи, традиции» тематический час, посвященный Дню семьи, любви и верности, на базе Модельной библиотеки – филиала №5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4.13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Познавательно-просветительская программа «О традициях русского чаепития», посвященная Международному Дню соседей, в Губкинском краеведческом музее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29.05.2024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654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4.14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информационно-просветительских бесед на тему: «Ответственное обращение с животными, как неотъемлемая часть культуры современного человека» на территории МБУ «Комплексный центр социального обслуживания населения» и сквер шахтерской славы им. В.М. Кислова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28.08.2024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4.15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Литературные пикники «Творцы и таланты» на территориях Губкинского городского парка культуры и отдыха и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сквера имени А.С. Пушкина</a:t>
                      </a:r>
                      <a:endParaRPr lang="ru-RU" sz="11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24.09.2024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24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4.16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Музыкально-поэтические вечера 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 струнам души»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рекреационной зоне «Тёплый колодезь – зелёная долина Губкина» и сквере шахтерской славы им. В.М. Кислова (2 мероприятия)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24.09.2024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92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4.17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«Нам голос Анны вновь звучит…» - вечер поэзии, посвященный творчеству </a:t>
                      </a:r>
                      <a:r>
                        <a:rPr lang="ru-RU" sz="1100" dirty="0" err="1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А.Ахматовой</a:t>
                      </a: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базе МБУК «ЦБС №2» пос. Троицкий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27.06.2024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4.18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 – музыкальная гостиная «История любви и долголетия», посвященная Дню семьи, любви и верности, в Губкинском краеведческом музее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12.07.2024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4.19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«Делюсь я только добрым словом» - поэтический вечер по творчеству А. Дементьева на базе МБУК «ЦБС №2» пос. Троицкий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08.07.2024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26.07.2024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41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4.20</a:t>
                      </a:r>
                      <a:endParaRPr lang="ru-RU" sz="1100" b="1" kern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Экскурсия «Навстречу истории» в мемориально-культурном комплексе В.Ф. Раевского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12.08.2024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27.08.2024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5635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4.21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«Главное ребята, сердцем не стареть!» - литературно-музыкальный час к юбилею А. Пахмутовой на базе МБУК «ЦБС №2» пос. Троицкий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12.08.2024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26.08.2024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740391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6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4.22</a:t>
                      </a:r>
                      <a:endParaRPr lang="ru-RU" sz="1100" b="1" kern="16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«Открой свой Губкин» заочная экскурсия, посвященная 85-летию города, на базе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МБУК «Централизованная библиотечная система № 1»</a:t>
                      </a:r>
                      <a:endParaRPr lang="ru-RU" sz="11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02.09.2024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00"/>
                        </a:lnSpc>
                      </a:pPr>
                      <a:r>
                        <a:rPr lang="ru-RU" sz="11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25.09.2024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AECD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13" marR="91413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2567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10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44767</TotalTime>
  <Words>6627</Words>
  <Application>Microsoft Office PowerPoint</Application>
  <PresentationFormat>Экран (4:3)</PresentationFormat>
  <Paragraphs>1117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Rajdhani</vt:lpstr>
      <vt:lpstr>Times New Roman</vt:lpstr>
      <vt:lpstr>Wingdings 2</vt:lpstr>
      <vt:lpstr>10_Трек</vt:lpstr>
      <vt:lpstr>ПРЕЗЕНТАЦИЯ ПРОЕКТА «Активный город 60+» </vt:lpstr>
      <vt:lpstr>Презентация PowerPoint</vt:lpstr>
      <vt:lpstr>Презентация PowerPoint</vt:lpstr>
      <vt:lpstr>Презентация PowerPoint</vt:lpstr>
      <vt:lpstr>Цель и результат проекта </vt:lpstr>
      <vt:lpstr> </vt:lpstr>
      <vt:lpstr>ОСНОВНЫЕ БЛОКИ РАБОТ ПРОЕКТА</vt:lpstr>
      <vt:lpstr>ОСНОВНЫЕ БЛОКИ РАБОТ ПРОЕКТА (продолжение)</vt:lpstr>
      <vt:lpstr>ОСНОВНЫЕ БЛОКИ РАБОТ ПРОЕКТА (продолжение)</vt:lpstr>
      <vt:lpstr>ОСНОВНЫЕ БЛОКИ РАБОТ ПРОЕКТА (продолжение)</vt:lpstr>
      <vt:lpstr>ОСНОВНЫЕ БЛОКИ РАБОТ ПРОЕКТА (продолжение)</vt:lpstr>
      <vt:lpstr>ОСНОВНЫЕ БЛОКИ РАБОТ ПРОЕКТА (продолжение)</vt:lpstr>
      <vt:lpstr>БЮДЖЕТ ПРОЕКТА</vt:lpstr>
      <vt:lpstr>Участие Бюджетов в проекте</vt:lpstr>
      <vt:lpstr>Показатели социальной, БЮДЖЕТНОЙ и экономической эффективности проекта</vt:lpstr>
      <vt:lpstr>КОМАНДА ПРОЕКТА</vt:lpstr>
      <vt:lpstr>КОМАНДА ПРОЕКТА</vt:lpstr>
      <vt:lpstr>КОМАНДА ПРОЕКТА</vt:lpstr>
      <vt:lpstr>КОМАНДА ПРОЕКТА</vt:lpstr>
      <vt:lpstr>КОМАНДА ПРОЕКТА</vt:lpstr>
      <vt:lpstr>КОМАНДА ПРОЕКТА</vt:lpstr>
      <vt:lpstr>КОНТАКТНЫЕ ДАННЫЕ: </vt:lpstr>
    </vt:vector>
  </TitlesOfParts>
  <Company>GUP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User1</cp:lastModifiedBy>
  <cp:revision>2449</cp:revision>
  <cp:lastPrinted>2023-12-11T11:19:25Z</cp:lastPrinted>
  <dcterms:created xsi:type="dcterms:W3CDTF">2010-02-20T13:06:54Z</dcterms:created>
  <dcterms:modified xsi:type="dcterms:W3CDTF">2023-12-11T12:06:56Z</dcterms:modified>
</cp:coreProperties>
</file>