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63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322" r:id="rId17"/>
    <p:sldId id="323" r:id="rId18"/>
    <p:sldId id="275" r:id="rId19"/>
    <p:sldId id="349" r:id="rId20"/>
    <p:sldId id="277" r:id="rId21"/>
    <p:sldId id="314" r:id="rId22"/>
    <p:sldId id="279" r:id="rId23"/>
    <p:sldId id="280" r:id="rId24"/>
    <p:sldId id="281" r:id="rId25"/>
    <p:sldId id="325" r:id="rId26"/>
    <p:sldId id="326" r:id="rId27"/>
    <p:sldId id="283" r:id="rId28"/>
    <p:sldId id="317" r:id="rId29"/>
    <p:sldId id="350" r:id="rId30"/>
    <p:sldId id="286" r:id="rId31"/>
    <p:sldId id="287" r:id="rId32"/>
    <p:sldId id="351" r:id="rId33"/>
    <p:sldId id="289" r:id="rId34"/>
    <p:sldId id="328" r:id="rId35"/>
    <p:sldId id="291" r:id="rId36"/>
    <p:sldId id="329" r:id="rId37"/>
    <p:sldId id="294" r:id="rId38"/>
    <p:sldId id="295" r:id="rId39"/>
    <p:sldId id="330" r:id="rId40"/>
    <p:sldId id="298" r:id="rId41"/>
    <p:sldId id="299" r:id="rId42"/>
    <p:sldId id="331" r:id="rId43"/>
    <p:sldId id="332" r:id="rId44"/>
    <p:sldId id="302" r:id="rId45"/>
    <p:sldId id="333" r:id="rId46"/>
    <p:sldId id="319" r:id="rId47"/>
    <p:sldId id="304" r:id="rId48"/>
    <p:sldId id="306" r:id="rId49"/>
    <p:sldId id="310" r:id="rId50"/>
    <p:sldId id="311" r:id="rId51"/>
    <p:sldId id="345" r:id="rId52"/>
    <p:sldId id="335" r:id="rId53"/>
    <p:sldId id="336" r:id="rId54"/>
    <p:sldId id="342" r:id="rId55"/>
    <p:sldId id="341" r:id="rId56"/>
    <p:sldId id="343" r:id="rId57"/>
    <p:sldId id="344" r:id="rId58"/>
    <p:sldId id="347" r:id="rId59"/>
    <p:sldId id="348" r:id="rId60"/>
    <p:sldId id="321" r:id="rId61"/>
    <p:sldId id="352" r:id="rId6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858" autoAdjust="0"/>
  </p:normalViewPr>
  <p:slideViewPr>
    <p:cSldViewPr snapToGrid="0">
      <p:cViewPr varScale="1">
        <p:scale>
          <a:sx n="81" d="100"/>
          <a:sy n="81" d="100"/>
        </p:scale>
        <p:origin x="31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35D45-F794-4F7D-A4FF-4237DADBA1CF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90A24-2138-4991-9662-DA978DE668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826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CF44-C195-408D-A720-8B743AD37BA1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29E32BE-9814-4DCA-B8EF-E25C83DD45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12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CF44-C195-408D-A720-8B743AD37BA1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9E32BE-9814-4DCA-B8EF-E25C83DD45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599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CF44-C195-408D-A720-8B743AD37BA1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9E32BE-9814-4DCA-B8EF-E25C83DD45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5213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CF44-C195-408D-A720-8B743AD37BA1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9E32BE-9814-4DCA-B8EF-E25C83DD45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7282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CF44-C195-408D-A720-8B743AD37BA1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9E32BE-9814-4DCA-B8EF-E25C83DD45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4752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CF44-C195-408D-A720-8B743AD37BA1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9E32BE-9814-4DCA-B8EF-E25C83DD45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1191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CF44-C195-408D-A720-8B743AD37BA1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32BE-9814-4DCA-B8EF-E25C83DD45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299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CF44-C195-408D-A720-8B743AD37BA1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32BE-9814-4DCA-B8EF-E25C83DD45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375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CF44-C195-408D-A720-8B743AD37BA1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32BE-9814-4DCA-B8EF-E25C83DD45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062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CF44-C195-408D-A720-8B743AD37BA1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9E32BE-9814-4DCA-B8EF-E25C83DD45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35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CF44-C195-408D-A720-8B743AD37BA1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29E32BE-9814-4DCA-B8EF-E25C83DD45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472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CF44-C195-408D-A720-8B743AD37BA1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29E32BE-9814-4DCA-B8EF-E25C83DD45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060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CF44-C195-408D-A720-8B743AD37BA1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32BE-9814-4DCA-B8EF-E25C83DD45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37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CF44-C195-408D-A720-8B743AD37BA1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32BE-9814-4DCA-B8EF-E25C83DD45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682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CF44-C195-408D-A720-8B743AD37BA1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E32BE-9814-4DCA-B8EF-E25C83DD45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752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CF44-C195-408D-A720-8B743AD37BA1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9E32BE-9814-4DCA-B8EF-E25C83DD45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353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2CF44-C195-408D-A720-8B743AD37BA1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29E32BE-9814-4DCA-B8EF-E25C83DD45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626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4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emf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5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6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6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7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7.e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8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8.e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9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9.e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10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1.e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1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2.e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1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3.emf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1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4.em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14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5.emf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1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7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https://kcson.krn.socinfo.ru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27727" y="1840089"/>
            <a:ext cx="8738936" cy="3694329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11112" y="5280161"/>
            <a:ext cx="10047111" cy="1126283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Лектор: Лариса Владимировна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Охримчак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 отделением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КГБУ СО «КЦСОН «Шарыповский»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66304" y="0"/>
            <a:ext cx="11331615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Краевое государственное бюджетное учреждение 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социального обслуживания 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«Комплексный центр социального обслуживания населения «</a:t>
            </a:r>
            <a:r>
              <a:rPr kumimoji="0" lang="ru-RU" sz="22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Шарыповский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»  </a:t>
            </a:r>
            <a:endParaRPr kumimoji="0" lang="ru-RU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2225" name="Picture 1" descr="D:\Временная\17.03.2022\tph1tuvdhjc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9500" y="0"/>
            <a:ext cx="816856" cy="87739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817514" y="1745103"/>
            <a:ext cx="9110132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800" b="1" dirty="0" smtClean="0">
                <a:solidFill>
                  <a:srgbClr val="A53010">
                    <a:lumMod val="75000"/>
                  </a:srgb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Определение нуждаемости в уходе как части социального обслуживания (изучения условий проживания, ближайшего окружения и общих сведений о состоянии здоровья)</a:t>
            </a:r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2021732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7255" y="1255173"/>
            <a:ext cx="10058400" cy="483779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БЛОК АTimes New Roman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БЛОК АTimes New Roman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Анкета -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опросник заполняется на всех граждан обратившихся за получением социальных услуг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Специалист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–по результатам заполнения принимает решение о признании гражданина, подавшего заявление, нуждающимся в социальном обслуживании либо об отказе в социальном обслуживании, в том числе в рамках системы долговременного ухода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БЛОК АTimes New Roman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БЛОК АTimes New Roman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БЛОК АTimes New Roman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БЛОК АTimes New Roman"/>
                <a:cs typeface="Times New Roman" panose="02020603050405020304" pitchFamily="18" charset="0"/>
              </a:rPr>
            </a:br>
            <a:r>
              <a:rPr lang="ru-RU" sz="2800" b="1" dirty="0">
                <a:latin typeface="БЛОК АTimes New Roman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БЛОК АTimes New Roman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БЛОК АTimes New Roman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БЛОК АTimes New Roman"/>
                <a:cs typeface="Times New Roman" panose="02020603050405020304" pitchFamily="18" charset="0"/>
              </a:rPr>
            </a:br>
            <a:r>
              <a:rPr lang="ru-RU" sz="2800" b="1" dirty="0">
                <a:latin typeface="БЛОК АTimes New Roman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БЛОК АTimes New Roman"/>
                <a:cs typeface="Times New Roman" panose="02020603050405020304" pitchFamily="18" charset="0"/>
              </a:rPr>
            </a:br>
            <a:r>
              <a:rPr lang="ru-RU" sz="2800" b="1" dirty="0">
                <a:latin typeface="БЛОК АTimes New Roman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БЛОК АTimes New Roman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БЛОК АTimes New Roman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БЛОК АTimes New Roman"/>
                <a:cs typeface="Times New Roman" panose="02020603050405020304" pitchFamily="18" charset="0"/>
              </a:rPr>
            </a:br>
            <a:r>
              <a:rPr lang="ru-RU" sz="2800" b="1" dirty="0">
                <a:latin typeface="БЛОК АTimes New Roman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БЛОК АTimes New Roman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БЛОК АTimes New Roman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БЛОК АTimes New Roman"/>
                <a:cs typeface="Times New Roman" panose="02020603050405020304" pitchFamily="18" charset="0"/>
              </a:rPr>
            </a:br>
            <a:r>
              <a:rPr lang="ru-RU" sz="2800" b="1" dirty="0">
                <a:latin typeface="БЛОК АTimes New Roman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БЛОК АTimes New Roman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БЛОК АTimes New Roman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БЛОК АTimes New Roman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БЛОК АTimes New Roman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БЛОК АTimes New Roman"/>
                <a:cs typeface="Times New Roman" panose="02020603050405020304" pitchFamily="18" charset="0"/>
              </a:rPr>
            </a:br>
            <a:r>
              <a:rPr lang="ru-RU" sz="2800" b="1" dirty="0">
                <a:latin typeface="БЛОК АTimes New Roman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БЛОК АTimes New Roman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БЛОК АTimes New Roman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БЛОК АTimes New Roman"/>
                <a:cs typeface="Times New Roman" panose="02020603050405020304" pitchFamily="18" charset="0"/>
              </a:rPr>
            </a:br>
            <a:r>
              <a:rPr lang="ru-RU" sz="2800" b="1" dirty="0">
                <a:latin typeface="БЛОК АTimes New Roman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БЛОК АTimes New Roman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БЛОК АTimes New Roman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БЛОК АTimes New Roman"/>
                <a:cs typeface="Times New Roman" panose="02020603050405020304" pitchFamily="18" charset="0"/>
              </a:rPr>
            </a:br>
            <a:endParaRPr lang="ru-RU" sz="2800" b="1" dirty="0">
              <a:latin typeface="БЛОК АTimes New Roman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18095" y="539811"/>
            <a:ext cx="32805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БЛОК АTimes New Roman"/>
                <a:cs typeface="Times New Roman" panose="02020603050405020304" pitchFamily="18" charset="0"/>
              </a:rPr>
              <a:t>БЛОК А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641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877839"/>
              </p:ext>
            </p:extLst>
          </p:nvPr>
        </p:nvGraphicFramePr>
        <p:xfrm>
          <a:off x="3064734" y="757989"/>
          <a:ext cx="7555833" cy="5558589"/>
        </p:xfrm>
        <a:graphic>
          <a:graphicData uri="http://schemas.openxmlformats.org/drawingml/2006/table">
            <a:tbl>
              <a:tblPr/>
              <a:tblGrid>
                <a:gridCol w="2518333">
                  <a:extLst>
                    <a:ext uri="{9D8B030D-6E8A-4147-A177-3AD203B41FA5}">
                      <a16:colId xmlns:a16="http://schemas.microsoft.com/office/drawing/2014/main" val="2104636735"/>
                    </a:ext>
                  </a:extLst>
                </a:gridCol>
                <a:gridCol w="2518333">
                  <a:extLst>
                    <a:ext uri="{9D8B030D-6E8A-4147-A177-3AD203B41FA5}">
                      <a16:colId xmlns:a16="http://schemas.microsoft.com/office/drawing/2014/main" val="3972615634"/>
                    </a:ext>
                  </a:extLst>
                </a:gridCol>
                <a:gridCol w="1254149">
                  <a:extLst>
                    <a:ext uri="{9D8B030D-6E8A-4147-A177-3AD203B41FA5}">
                      <a16:colId xmlns:a16="http://schemas.microsoft.com/office/drawing/2014/main" val="3232221479"/>
                    </a:ext>
                  </a:extLst>
                </a:gridCol>
                <a:gridCol w="1265018">
                  <a:extLst>
                    <a:ext uri="{9D8B030D-6E8A-4147-A177-3AD203B41FA5}">
                      <a16:colId xmlns:a16="http://schemas.microsoft.com/office/drawing/2014/main" val="3438207652"/>
                    </a:ext>
                  </a:extLst>
                </a:gridCol>
              </a:tblGrid>
              <a:tr h="301017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1.1. ОБЩИЕ СВЕДЕНИЯ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402546"/>
                  </a:ext>
                </a:extLst>
              </a:tr>
              <a:tr h="301017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Внесено на основании документов (согласовано)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3086942"/>
                  </a:ext>
                </a:extLst>
              </a:tr>
              <a:tr h="3010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ФАМИЛИЯ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ИМЯ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ОТЧЕСТВО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9897203"/>
                  </a:ext>
                </a:extLst>
              </a:tr>
              <a:tr h="3010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188884"/>
                  </a:ext>
                </a:extLst>
              </a:tr>
              <a:tr h="3010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РОЖДЕНИЯ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РОЖДЕНИЯ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735995"/>
                  </a:ext>
                </a:extLst>
              </a:tr>
              <a:tr h="3010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__.__.____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МУЖ.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ЖЕН.</a:t>
                      </a:r>
                    </a:p>
                  </a:txBody>
                  <a:tcPr marL="28897" marR="28897" marT="47540" marB="4754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921202"/>
                  </a:ext>
                </a:extLst>
              </a:tr>
              <a:tr h="6610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СЕРИЯ И НОМЕР ПАСПОРТА ГРАЖДАНИНА РОССИЙСКОЙ ФЕДЕРАЦИИ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СНИЛС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ПОЛИСА ОМС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986445"/>
                  </a:ext>
                </a:extLst>
              </a:tr>
              <a:tr h="3231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__.__.____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709982"/>
                  </a:ext>
                </a:extLst>
              </a:tr>
              <a:tr h="301017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1.2. ГРАЖДАНСТВО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2849060"/>
                  </a:ext>
                </a:extLst>
              </a:tr>
              <a:tr h="301017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Внесено на основании документов (согласовано)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911928"/>
                  </a:ext>
                </a:extLst>
              </a:tr>
              <a:tr h="481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ГРАЖДАНИН РОССИЙСКОЙ ФЕДЕРАЦИИ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ЛИЦО БЕЗ ГРАЖДАНСТВА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ГРАЖДАНИН ИНОГО ГОСУДАРСТВА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158548"/>
                  </a:ext>
                </a:extLst>
              </a:tr>
              <a:tr h="3010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144465"/>
                  </a:ext>
                </a:extLst>
              </a:tr>
              <a:tr h="301017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1.3. ЯЗЫК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4156304"/>
                  </a:ext>
                </a:extLst>
              </a:tr>
              <a:tr h="301017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Записано со слов с устного согласия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563784"/>
                  </a:ext>
                </a:extLst>
              </a:tr>
              <a:tr h="481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РОДНОЙ ЯЗЫК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ПРЕДПОЧИТАЕТ ОБЩАТЬСЯ НА ЯЗЫКЕ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ГОВОРИТ НА РУССКОМ ЯЗЫКЕ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597401"/>
                  </a:ext>
                </a:extLst>
              </a:tr>
              <a:tr h="3010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28897" marR="28897" marT="47540" marB="4754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022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663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364275"/>
              </p:ext>
            </p:extLst>
          </p:nvPr>
        </p:nvGraphicFramePr>
        <p:xfrm>
          <a:off x="2803926" y="762019"/>
          <a:ext cx="8050922" cy="5440407"/>
        </p:xfrm>
        <a:graphic>
          <a:graphicData uri="http://schemas.openxmlformats.org/drawingml/2006/table">
            <a:tbl>
              <a:tblPr/>
              <a:tblGrid>
                <a:gridCol w="2012730">
                  <a:extLst>
                    <a:ext uri="{9D8B030D-6E8A-4147-A177-3AD203B41FA5}">
                      <a16:colId xmlns:a16="http://schemas.microsoft.com/office/drawing/2014/main" val="405848234"/>
                    </a:ext>
                  </a:extLst>
                </a:gridCol>
                <a:gridCol w="1990446">
                  <a:extLst>
                    <a:ext uri="{9D8B030D-6E8A-4147-A177-3AD203B41FA5}">
                      <a16:colId xmlns:a16="http://schemas.microsoft.com/office/drawing/2014/main" val="1584193105"/>
                    </a:ext>
                  </a:extLst>
                </a:gridCol>
                <a:gridCol w="2035016">
                  <a:extLst>
                    <a:ext uri="{9D8B030D-6E8A-4147-A177-3AD203B41FA5}">
                      <a16:colId xmlns:a16="http://schemas.microsoft.com/office/drawing/2014/main" val="2515483887"/>
                    </a:ext>
                  </a:extLst>
                </a:gridCol>
                <a:gridCol w="2012730">
                  <a:extLst>
                    <a:ext uri="{9D8B030D-6E8A-4147-A177-3AD203B41FA5}">
                      <a16:colId xmlns:a16="http://schemas.microsoft.com/office/drawing/2014/main" val="4146804442"/>
                    </a:ext>
                  </a:extLst>
                </a:gridCol>
              </a:tblGrid>
              <a:tr h="312308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1.4. ОБРАЗОВАНИЕ</a:t>
                      </a:r>
                    </a:p>
                  </a:txBody>
                  <a:tcPr marL="31665" marR="31665" marT="52093" marB="520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655352"/>
                  </a:ext>
                </a:extLst>
              </a:tr>
              <a:tr h="50038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Записано со слов с устного согласия</a:t>
                      </a:r>
                    </a:p>
                  </a:txBody>
                  <a:tcPr marL="31665" marR="31665" marT="52093" marB="520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Внесено на основании документов (согласовано)</a:t>
                      </a:r>
                    </a:p>
                  </a:txBody>
                  <a:tcPr marL="31665" marR="31665" marT="52093" marB="520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7718509"/>
                  </a:ext>
                </a:extLst>
              </a:tr>
              <a:tr h="6884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ОБУЧАЛСЯ</a:t>
                      </a:r>
                    </a:p>
                  </a:txBody>
                  <a:tcPr marL="31665" marR="31665" marT="52093" marB="520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ИМЕЕТ НАЧАЛЬНОЕ ОБЩЕЕ ОБРАЗОВАНИЕ</a:t>
                      </a:r>
                    </a:p>
                  </a:txBody>
                  <a:tcPr marL="31665" marR="31665" marT="52093" marB="520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ИМЕЕТ ОСНОВНОЕ ОБЩЕЕ ОБРАЗОВАНИЕ</a:t>
                      </a:r>
                    </a:p>
                  </a:txBody>
                  <a:tcPr marL="31665" marR="31665" marT="52093" marB="520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ИМЕЕТ СРЕДНЕЕ ОБЩЕЕ ОБРАЗОВАНИЕ</a:t>
                      </a:r>
                    </a:p>
                  </a:txBody>
                  <a:tcPr marL="31665" marR="31665" marT="52093" marB="520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4221"/>
                  </a:ext>
                </a:extLst>
              </a:tr>
              <a:tr h="3123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1665" marR="31665" marT="52093" marB="520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1665" marR="31665" marT="52093" marB="520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1665" marR="31665" marT="52093" marB="520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1665" marR="31665" marT="52093" marB="520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5242984"/>
                  </a:ext>
                </a:extLst>
              </a:tr>
              <a:tr h="6884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ИМЕЕТ НАЧАЛЬНОЕ ПРОФЕССИОНАЛЬНОЕ ОБРАЗОВАНИЕ</a:t>
                      </a:r>
                    </a:p>
                  </a:txBody>
                  <a:tcPr marL="31665" marR="31665" marT="52093" marB="520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ИМЕЕТ СРЕДНЕЕ ПРОФЕССИОНАЛЬНОЕ ОБРАЗОВАНИЕ</a:t>
                      </a:r>
                    </a:p>
                  </a:txBody>
                  <a:tcPr marL="31665" marR="31665" marT="52093" marB="520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ИМЕЕТ ВЫСШЕЕ ОБРАЗОВАНИЕ</a:t>
                      </a:r>
                    </a:p>
                  </a:txBody>
                  <a:tcPr marL="31665" marR="31665" marT="52093" marB="520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ИМЕЕТ УЧЕНУЮ СТЕПЕНЬ</a:t>
                      </a:r>
                    </a:p>
                  </a:txBody>
                  <a:tcPr marL="31665" marR="31665" marT="52093" marB="520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8653167"/>
                  </a:ext>
                </a:extLst>
              </a:tr>
              <a:tr h="3123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1665" marR="31665" marT="52093" marB="520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1665" marR="31665" marT="52093" marB="520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1665" marR="31665" marT="52093" marB="520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1665" marR="31665" marT="52093" marB="520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7869369"/>
                  </a:ext>
                </a:extLst>
              </a:tr>
              <a:tr h="6884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ПОЛУЧАЕТ ОБРАЗОВАНИЕ (УКАЗАТЬ)</a:t>
                      </a:r>
                    </a:p>
                  </a:txBody>
                  <a:tcPr marL="31665" marR="31665" marT="52093" marB="520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665" marR="31665" marT="52093" marB="520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742606"/>
                  </a:ext>
                </a:extLst>
              </a:tr>
              <a:tr h="312308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1.5. ТРУДОВАЯ ДЕЯТЕЛЬНОСТЬ</a:t>
                      </a:r>
                    </a:p>
                  </a:txBody>
                  <a:tcPr marL="31665" marR="31665" marT="52093" marB="520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9063256"/>
                  </a:ext>
                </a:extLst>
              </a:tr>
              <a:tr h="50038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Записано со слов с устного согласия</a:t>
                      </a:r>
                    </a:p>
                  </a:txBody>
                  <a:tcPr marL="31665" marR="31665" marT="52093" marB="520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Внесено на основании документов (согласовано)</a:t>
                      </a:r>
                    </a:p>
                  </a:txBody>
                  <a:tcPr marL="31665" marR="31665" marT="52093" marB="520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0475622"/>
                  </a:ext>
                </a:extLst>
              </a:tr>
              <a:tr h="31230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ОСУЩЕСТВЛЯЛ</a:t>
                      </a:r>
                    </a:p>
                  </a:txBody>
                  <a:tcPr marL="31665" marR="31665" marT="52093" marB="520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ПРЕКРАТИЛ</a:t>
                      </a:r>
                    </a:p>
                  </a:txBody>
                  <a:tcPr marL="31665" marR="31665" marT="52093" marB="520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813720"/>
                  </a:ext>
                </a:extLst>
              </a:tr>
              <a:tr h="31230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1665" marR="31665" marT="52093" marB="520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1665" marR="31665" marT="52093" marB="520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7736035"/>
                  </a:ext>
                </a:extLst>
              </a:tr>
              <a:tr h="50038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ОСУЩЕСТВЛЯЕТ ТРУДОВУЮ ДЕЯТЕЛЬНОСТЬ (УКАЗАТЬ)</a:t>
                      </a:r>
                    </a:p>
                  </a:txBody>
                  <a:tcPr marL="31665" marR="31665" marT="52093" marB="520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665" marR="31665" marT="52093" marB="520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418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1177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620137"/>
              </p:ext>
            </p:extLst>
          </p:nvPr>
        </p:nvGraphicFramePr>
        <p:xfrm>
          <a:off x="2867376" y="553157"/>
          <a:ext cx="8082845" cy="5576708"/>
        </p:xfrm>
        <a:graphic>
          <a:graphicData uri="http://schemas.openxmlformats.org/drawingml/2006/table">
            <a:tbl>
              <a:tblPr/>
              <a:tblGrid>
                <a:gridCol w="1907968">
                  <a:extLst>
                    <a:ext uri="{9D8B030D-6E8A-4147-A177-3AD203B41FA5}">
                      <a16:colId xmlns:a16="http://schemas.microsoft.com/office/drawing/2014/main" val="1021431446"/>
                    </a:ext>
                  </a:extLst>
                </a:gridCol>
                <a:gridCol w="1886845">
                  <a:extLst>
                    <a:ext uri="{9D8B030D-6E8A-4147-A177-3AD203B41FA5}">
                      <a16:colId xmlns:a16="http://schemas.microsoft.com/office/drawing/2014/main" val="4013663018"/>
                    </a:ext>
                  </a:extLst>
                </a:gridCol>
                <a:gridCol w="1929093">
                  <a:extLst>
                    <a:ext uri="{9D8B030D-6E8A-4147-A177-3AD203B41FA5}">
                      <a16:colId xmlns:a16="http://schemas.microsoft.com/office/drawing/2014/main" val="3066913910"/>
                    </a:ext>
                  </a:extLst>
                </a:gridCol>
                <a:gridCol w="2358939">
                  <a:extLst>
                    <a:ext uri="{9D8B030D-6E8A-4147-A177-3AD203B41FA5}">
                      <a16:colId xmlns:a16="http://schemas.microsoft.com/office/drawing/2014/main" val="4055252952"/>
                    </a:ext>
                  </a:extLst>
                </a:gridCol>
              </a:tblGrid>
              <a:tr h="77495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1.6. ПРАВОВОЙ СТАТУС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724107"/>
                  </a:ext>
                </a:extLst>
              </a:tr>
              <a:tr h="123845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Записано со слов с устного согласия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Внесено на основании документов (согласовано)</a:t>
                      </a:r>
                    </a:p>
                  </a:txBody>
                  <a:tcPr marL="39370" marR="39370" marT="64770" marB="6477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6263313"/>
                  </a:ext>
                </a:extLst>
              </a:tr>
              <a:tr h="12384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ДЕЕСПОСОБНЫЙ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ОГРАНИЧЕННО ДЕЕСПОСОБНЫЙ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НЕДЕЕСПОСОБНЫЙ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РЕШЕНИЯ СУДА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8963055"/>
                  </a:ext>
                </a:extLst>
              </a:tr>
              <a:tr h="7749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__.__.____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812133"/>
                  </a:ext>
                </a:extLst>
              </a:tr>
              <a:tr h="77495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БЕЗРАБОТНЫЙ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РЕШЕНИЯ ОРГАНА СЛУЖБЫ ЗАНЯТОСТИ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10357"/>
                  </a:ext>
                </a:extLst>
              </a:tr>
              <a:tr h="77495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__.__.____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312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9201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828516"/>
              </p:ext>
            </p:extLst>
          </p:nvPr>
        </p:nvGraphicFramePr>
        <p:xfrm>
          <a:off x="2923537" y="673442"/>
          <a:ext cx="7992819" cy="5524160"/>
        </p:xfrm>
        <a:graphic>
          <a:graphicData uri="http://schemas.openxmlformats.org/drawingml/2006/table">
            <a:tbl>
              <a:tblPr/>
              <a:tblGrid>
                <a:gridCol w="2663683">
                  <a:extLst>
                    <a:ext uri="{9D8B030D-6E8A-4147-A177-3AD203B41FA5}">
                      <a16:colId xmlns:a16="http://schemas.microsoft.com/office/drawing/2014/main" val="693681898"/>
                    </a:ext>
                  </a:extLst>
                </a:gridCol>
                <a:gridCol w="2663683">
                  <a:extLst>
                    <a:ext uri="{9D8B030D-6E8A-4147-A177-3AD203B41FA5}">
                      <a16:colId xmlns:a16="http://schemas.microsoft.com/office/drawing/2014/main" val="1393552253"/>
                    </a:ext>
                  </a:extLst>
                </a:gridCol>
                <a:gridCol w="2665453">
                  <a:extLst>
                    <a:ext uri="{9D8B030D-6E8A-4147-A177-3AD203B41FA5}">
                      <a16:colId xmlns:a16="http://schemas.microsoft.com/office/drawing/2014/main" val="4101313462"/>
                    </a:ext>
                  </a:extLst>
                </a:gridCol>
              </a:tblGrid>
              <a:tr h="837234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1.7. СОЦИАЛЬНЫЙ СТАТУС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397600"/>
                  </a:ext>
                </a:extLst>
              </a:tr>
              <a:tr h="83723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Внесено на основании документов (согласовано)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5068336"/>
                  </a:ext>
                </a:extLst>
              </a:tr>
              <a:tr h="8372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 I ГРУППЫ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 II ГРУППЫ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 III ГРУППЫ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4235061"/>
                  </a:ext>
                </a:extLst>
              </a:tr>
              <a:tr h="8372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6179504"/>
                  </a:ext>
                </a:extLst>
              </a:tr>
              <a:tr h="13379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РЕБЕНОК-ИНВАЛИД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 ВЕЛИКОЙ ОТЕЧЕСТВЕННОЙ ВОЙНЫ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 БОЕВЫХ ДЕЙСТВИЙ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627460"/>
                  </a:ext>
                </a:extLst>
              </a:tr>
              <a:tr h="8372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9534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8894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667236"/>
              </p:ext>
            </p:extLst>
          </p:nvPr>
        </p:nvGraphicFramePr>
        <p:xfrm>
          <a:off x="2817079" y="481860"/>
          <a:ext cx="8308121" cy="5661032"/>
        </p:xfrm>
        <a:graphic>
          <a:graphicData uri="http://schemas.openxmlformats.org/drawingml/2006/table">
            <a:tbl>
              <a:tblPr/>
              <a:tblGrid>
                <a:gridCol w="2660328">
                  <a:extLst>
                    <a:ext uri="{9D8B030D-6E8A-4147-A177-3AD203B41FA5}">
                      <a16:colId xmlns:a16="http://schemas.microsoft.com/office/drawing/2014/main" val="2782520266"/>
                    </a:ext>
                  </a:extLst>
                </a:gridCol>
                <a:gridCol w="2660328">
                  <a:extLst>
                    <a:ext uri="{9D8B030D-6E8A-4147-A177-3AD203B41FA5}">
                      <a16:colId xmlns:a16="http://schemas.microsoft.com/office/drawing/2014/main" val="3401012010"/>
                    </a:ext>
                  </a:extLst>
                </a:gridCol>
                <a:gridCol w="2987465">
                  <a:extLst>
                    <a:ext uri="{9D8B030D-6E8A-4147-A177-3AD203B41FA5}">
                      <a16:colId xmlns:a16="http://schemas.microsoft.com/office/drawing/2014/main" val="839075984"/>
                    </a:ext>
                  </a:extLst>
                </a:gridCol>
              </a:tblGrid>
              <a:tr h="9819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 ВЕЛИКОЙ ОТЕЧЕСТВЕННОЙ ВОЙНЫ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 БОЕВЫХ ДЕЙСТВИЙ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 ВОЕННОЙ СЛУЖБЫ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3419480"/>
                  </a:ext>
                </a:extLst>
              </a:tr>
              <a:tr h="6061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5634606"/>
                  </a:ext>
                </a:extLst>
              </a:tr>
              <a:tr h="24848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 ТРУДА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ЛИЦО, ПОСТРАДАВШЕЕ В РЕЗУЛЬТАТЕ ЧРЕЗВЫЧАЙНЫХ СИТУАЦИЙ, ВООРУЖЕННЫХ МЕЖНАЦИОНАЛЬНЫХ (МЕЖЭТНИЧЕСКИХ) КОНФЛИКТОВ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РЕБЕНОК-СИРОТА, РЕБЕНОК, ОСТАВШИЙСЯ БЕЗ ПОПЕЧЕНИЯ РОДИТЕЛЕЙ, ИЛИ ЛИЦО ИЗ ИХ ЧИСЛА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8957023"/>
                  </a:ext>
                </a:extLst>
              </a:tr>
              <a:tr h="6061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9544497"/>
                  </a:ext>
                </a:extLst>
              </a:tr>
              <a:tr h="9819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ИНОЙ СОЦИАЛЬНЫЙ СТАТУС (УКАЗАТЬ)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437957"/>
                  </a:ext>
                </a:extLst>
              </a:tr>
            </a:tbl>
          </a:graphicData>
        </a:graphic>
      </p:graphicFrame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27388" y="25209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552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80169" y="488256"/>
            <a:ext cx="7734587" cy="6160899"/>
          </a:xfrm>
          <a:prstGeom prst="rect">
            <a:avLst/>
          </a:prstGeom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3081867" y="5102578"/>
            <a:ext cx="7450666" cy="33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4325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25327" y="484910"/>
            <a:ext cx="7362051" cy="5683349"/>
          </a:xfrm>
          <a:prstGeom prst="rect">
            <a:avLst/>
          </a:prstGeom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3136614" y="5148255"/>
            <a:ext cx="7113697" cy="22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15281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107557"/>
              </p:ext>
            </p:extLst>
          </p:nvPr>
        </p:nvGraphicFramePr>
        <p:xfrm>
          <a:off x="2999171" y="571842"/>
          <a:ext cx="8052650" cy="5388691"/>
        </p:xfrm>
        <a:graphic>
          <a:graphicData uri="http://schemas.openxmlformats.org/drawingml/2006/table">
            <a:tbl>
              <a:tblPr/>
              <a:tblGrid>
                <a:gridCol w="2012718">
                  <a:extLst>
                    <a:ext uri="{9D8B030D-6E8A-4147-A177-3AD203B41FA5}">
                      <a16:colId xmlns:a16="http://schemas.microsoft.com/office/drawing/2014/main" val="1018926977"/>
                    </a:ext>
                  </a:extLst>
                </a:gridCol>
                <a:gridCol w="2012718">
                  <a:extLst>
                    <a:ext uri="{9D8B030D-6E8A-4147-A177-3AD203B41FA5}">
                      <a16:colId xmlns:a16="http://schemas.microsoft.com/office/drawing/2014/main" val="417958331"/>
                    </a:ext>
                  </a:extLst>
                </a:gridCol>
                <a:gridCol w="2012718">
                  <a:extLst>
                    <a:ext uri="{9D8B030D-6E8A-4147-A177-3AD203B41FA5}">
                      <a16:colId xmlns:a16="http://schemas.microsoft.com/office/drawing/2014/main" val="4133454818"/>
                    </a:ext>
                  </a:extLst>
                </a:gridCol>
                <a:gridCol w="2014496">
                  <a:extLst>
                    <a:ext uri="{9D8B030D-6E8A-4147-A177-3AD203B41FA5}">
                      <a16:colId xmlns:a16="http://schemas.microsoft.com/office/drawing/2014/main" val="891089605"/>
                    </a:ext>
                  </a:extLst>
                </a:gridCol>
              </a:tblGrid>
              <a:tr h="499215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1.8. СЕМЕЙНОЕ ПОЛОЖЕНИЕ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823248"/>
                  </a:ext>
                </a:extLst>
              </a:tr>
              <a:tr h="49921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Записано со слов с устного согласия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Внесено на основании документов (согласовано)</a:t>
                      </a:r>
                    </a:p>
                  </a:txBody>
                  <a:tcPr marL="39370" marR="39370" marT="64770" marB="6477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491544"/>
                  </a:ext>
                </a:extLst>
              </a:tr>
              <a:tr h="499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ХОЛОСТ (НЕ ЗАМУЖЕМ)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ЖЕНАТ (ЗАМУЖЕМ)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РАЗВЕДЕН (РАЗВЕДЕНА)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ВДОВЕЦ (ВДОВА)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3798990"/>
                  </a:ext>
                </a:extLst>
              </a:tr>
              <a:tr h="499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878450"/>
                  </a:ext>
                </a:extLst>
              </a:tr>
              <a:tr h="499215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1.9. ПРОЖИВАНИЕ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928060"/>
                  </a:ext>
                </a:extLst>
              </a:tr>
              <a:tr h="499215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Записано со слов с устного согласия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2918566"/>
                  </a:ext>
                </a:extLst>
              </a:tr>
              <a:tr h="7978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ОДИН (ОДНА)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СУПРУГОМ (СУПРУГОЙ)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ДЕТЬМИ (С ОДНИМ РЕБЕНКОМ)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РОДИТЕЛЯМИ (С ОДНИМ РОДИТЕЛЕМ)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5560232"/>
                  </a:ext>
                </a:extLst>
              </a:tr>
              <a:tr h="499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1830980"/>
                  </a:ext>
                </a:extLst>
              </a:tr>
              <a:tr h="1096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ОПЕКУНОМ (В СЕМЬЕ ОПЕКУНА)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РОДСТВЕННИКОМ (В СЕМЬЕ РОДСТВЕННИКА)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ИНЫМ ЧЕЛОВЕКОМ (В СЕМЬЕ ИНОГО ЧЕЛОВЕКА)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ПРИЕМНОЙ СЕМЬЕ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2559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91742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97708" y="496711"/>
            <a:ext cx="8091181" cy="5825068"/>
          </a:xfrm>
          <a:prstGeom prst="rect">
            <a:avLst/>
          </a:prstGeom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3206044" y="2359378"/>
            <a:ext cx="7845778" cy="33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717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6994" y="476965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лекции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57681" y="1765738"/>
            <a:ext cx="8915400" cy="3777622"/>
          </a:xfrm>
        </p:spPr>
        <p:txBody>
          <a:bodyPr>
            <a:normAutofit/>
          </a:bodyPr>
          <a:lstStyle/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анкеты – опросника А, Б, В, Г (Приказ Минтруда России от 29.12.2021  №929);</a:t>
            </a:r>
          </a:p>
          <a:p>
            <a:pPr algn="just"/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Цель изучения условий проживания;</a:t>
            </a:r>
          </a:p>
          <a:p>
            <a:pPr algn="just"/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Инфраструктура (ближайшее окружение, основные показатели состояния здоровья, обеспеченность ТСР).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548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729701"/>
              </p:ext>
            </p:extLst>
          </p:nvPr>
        </p:nvGraphicFramePr>
        <p:xfrm>
          <a:off x="3205655" y="388883"/>
          <a:ext cx="8387257" cy="5644054"/>
        </p:xfrm>
        <a:graphic>
          <a:graphicData uri="http://schemas.openxmlformats.org/drawingml/2006/table">
            <a:tbl>
              <a:tblPr/>
              <a:tblGrid>
                <a:gridCol w="2279604">
                  <a:extLst>
                    <a:ext uri="{9D8B030D-6E8A-4147-A177-3AD203B41FA5}">
                      <a16:colId xmlns:a16="http://schemas.microsoft.com/office/drawing/2014/main" val="3695807101"/>
                    </a:ext>
                  </a:extLst>
                </a:gridCol>
                <a:gridCol w="478821">
                  <a:extLst>
                    <a:ext uri="{9D8B030D-6E8A-4147-A177-3AD203B41FA5}">
                      <a16:colId xmlns:a16="http://schemas.microsoft.com/office/drawing/2014/main" val="2639892491"/>
                    </a:ext>
                  </a:extLst>
                </a:gridCol>
                <a:gridCol w="478821">
                  <a:extLst>
                    <a:ext uri="{9D8B030D-6E8A-4147-A177-3AD203B41FA5}">
                      <a16:colId xmlns:a16="http://schemas.microsoft.com/office/drawing/2014/main" val="1662535319"/>
                    </a:ext>
                  </a:extLst>
                </a:gridCol>
                <a:gridCol w="478821">
                  <a:extLst>
                    <a:ext uri="{9D8B030D-6E8A-4147-A177-3AD203B41FA5}">
                      <a16:colId xmlns:a16="http://schemas.microsoft.com/office/drawing/2014/main" val="2779547725"/>
                    </a:ext>
                  </a:extLst>
                </a:gridCol>
                <a:gridCol w="478821">
                  <a:extLst>
                    <a:ext uri="{9D8B030D-6E8A-4147-A177-3AD203B41FA5}">
                      <a16:colId xmlns:a16="http://schemas.microsoft.com/office/drawing/2014/main" val="114767457"/>
                    </a:ext>
                  </a:extLst>
                </a:gridCol>
                <a:gridCol w="478821">
                  <a:extLst>
                    <a:ext uri="{9D8B030D-6E8A-4147-A177-3AD203B41FA5}">
                      <a16:colId xmlns:a16="http://schemas.microsoft.com/office/drawing/2014/main" val="2005580089"/>
                    </a:ext>
                  </a:extLst>
                </a:gridCol>
                <a:gridCol w="478821">
                  <a:extLst>
                    <a:ext uri="{9D8B030D-6E8A-4147-A177-3AD203B41FA5}">
                      <a16:colId xmlns:a16="http://schemas.microsoft.com/office/drawing/2014/main" val="2017189859"/>
                    </a:ext>
                  </a:extLst>
                </a:gridCol>
                <a:gridCol w="478821">
                  <a:extLst>
                    <a:ext uri="{9D8B030D-6E8A-4147-A177-3AD203B41FA5}">
                      <a16:colId xmlns:a16="http://schemas.microsoft.com/office/drawing/2014/main" val="2036374259"/>
                    </a:ext>
                  </a:extLst>
                </a:gridCol>
                <a:gridCol w="478821">
                  <a:extLst>
                    <a:ext uri="{9D8B030D-6E8A-4147-A177-3AD203B41FA5}">
                      <a16:colId xmlns:a16="http://schemas.microsoft.com/office/drawing/2014/main" val="962104389"/>
                    </a:ext>
                  </a:extLst>
                </a:gridCol>
                <a:gridCol w="2277085">
                  <a:extLst>
                    <a:ext uri="{9D8B030D-6E8A-4147-A177-3AD203B41FA5}">
                      <a16:colId xmlns:a16="http://schemas.microsoft.com/office/drawing/2014/main" val="2138181818"/>
                    </a:ext>
                  </a:extLst>
                </a:gridCol>
              </a:tblGrid>
              <a:tr h="414830"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МЕСТО ЖИТЕЛЬСТВА (ПРОЖИВАНИЯ)</a:t>
                      </a:r>
                    </a:p>
                  </a:txBody>
                  <a:tcPr marL="33238" marR="33238" marT="54681" marB="5468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394123"/>
                  </a:ext>
                </a:extLst>
              </a:tr>
              <a:tr h="351771"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2.1. ВИД ЖИЛОГО ПОМЕЩЕНИЯ</a:t>
                      </a:r>
                    </a:p>
                  </a:txBody>
                  <a:tcPr marL="33238" marR="33238" marT="54681" marB="5468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51773"/>
                  </a:ext>
                </a:extLst>
              </a:tr>
              <a:tr h="562168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Внесено на основании соответствующего запроса</a:t>
                      </a:r>
                    </a:p>
                  </a:txBody>
                  <a:tcPr marL="33238" marR="33238" marT="54681" marB="5468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Внесено на основании документов (согласовано)</a:t>
                      </a:r>
                    </a:p>
                  </a:txBody>
                  <a:tcPr marL="33238" marR="33238" marT="54681" marB="54681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940101"/>
                  </a:ext>
                </a:extLst>
              </a:tr>
              <a:tr h="7725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ЖИЛОЙ ДОМ</a:t>
                      </a:r>
                    </a:p>
                  </a:txBody>
                  <a:tcPr marL="33238" marR="33238" marT="54681" marB="546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ЧАСТЬ ЖИЛОГО ДОМА</a:t>
                      </a:r>
                    </a:p>
                  </a:txBody>
                  <a:tcPr marL="33238" marR="33238" marT="54681" marB="546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КВАРТИРА</a:t>
                      </a:r>
                    </a:p>
                  </a:txBody>
                  <a:tcPr marL="33238" marR="33238" marT="54681" marB="546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ЧАСТЬ КВАРТИРЫ</a:t>
                      </a:r>
                    </a:p>
                  </a:txBody>
                  <a:tcPr marL="33238" marR="33238" marT="54681" marB="546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КОМНАТА</a:t>
                      </a:r>
                    </a:p>
                  </a:txBody>
                  <a:tcPr marL="33238" marR="33238" marT="54681" marB="546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5468313"/>
                  </a:ext>
                </a:extLst>
              </a:tr>
              <a:tr h="351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3238" marR="33238" marT="54681" marB="5468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3238" marR="33238" marT="54681" marB="5468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3238" marR="33238" marT="54681" marB="5468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3238" marR="33238" marT="54681" marB="5468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3238" marR="33238" marT="54681" marB="5468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5777388"/>
                  </a:ext>
                </a:extLst>
              </a:tr>
              <a:tr h="351771"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2.2. ПРАВО НА ЖИЛОЕ ПОМЕЩЕНИЕ</a:t>
                      </a:r>
                    </a:p>
                  </a:txBody>
                  <a:tcPr marL="33238" marR="33238" marT="54681" marB="5468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576044"/>
                  </a:ext>
                </a:extLst>
              </a:tr>
              <a:tr h="351771">
                <a:tc gridSpan="10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Внесено на основании соответствующего запроса</a:t>
                      </a:r>
                    </a:p>
                  </a:txBody>
                  <a:tcPr marL="33238" marR="33238" marT="54681" marB="5468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3244426"/>
                  </a:ext>
                </a:extLst>
              </a:tr>
              <a:tr h="56216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СОБСТВЕННИК</a:t>
                      </a:r>
                    </a:p>
                  </a:txBody>
                  <a:tcPr marL="33238" marR="33238" marT="54681" marB="546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ПОЛЬЗОВАТЕЛЬ</a:t>
                      </a:r>
                    </a:p>
                  </a:txBody>
                  <a:tcPr marL="33238" marR="33238" marT="54681" marB="546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НАНИМАТЕЛЬ</a:t>
                      </a:r>
                    </a:p>
                  </a:txBody>
                  <a:tcPr marL="33238" marR="33238" marT="54681" marB="546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ОТСУТСТВУЕТ</a:t>
                      </a:r>
                    </a:p>
                  </a:txBody>
                  <a:tcPr marL="33238" marR="33238" marT="54681" marB="546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538607"/>
                  </a:ext>
                </a:extLst>
              </a:tr>
              <a:tr h="35177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3238" marR="33238" marT="54681" marB="5468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3238" marR="33238" marT="54681" marB="5468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3238" marR="33238" marT="54681" marB="5468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3238" marR="33238" marT="54681" marB="5468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4799000"/>
                  </a:ext>
                </a:extLst>
              </a:tr>
              <a:tr h="351771"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2.3. ФОРМА СОБСТВЕННОСТИ ЖИЛОГО ПОМЕЩЕНИЯ</a:t>
                      </a:r>
                    </a:p>
                  </a:txBody>
                  <a:tcPr marL="33238" marR="33238" marT="54681" marB="546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622150"/>
                  </a:ext>
                </a:extLst>
              </a:tr>
              <a:tr h="351771">
                <a:tc gridSpan="10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Внесено на основании соответствующего запроса</a:t>
                      </a:r>
                    </a:p>
                  </a:txBody>
                  <a:tcPr marL="33238" marR="33238" marT="54681" marB="546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761334"/>
                  </a:ext>
                </a:extLst>
              </a:tr>
              <a:tr h="56216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ЧАСТНАЯ</a:t>
                      </a:r>
                    </a:p>
                  </a:txBody>
                  <a:tcPr marL="33238" marR="33238" marT="54681" marB="546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</a:t>
                      </a:r>
                    </a:p>
                  </a:txBody>
                  <a:tcPr marL="33238" marR="33238" marT="54681" marB="546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</a:t>
                      </a:r>
                    </a:p>
                  </a:txBody>
                  <a:tcPr marL="33238" marR="33238" marT="54681" marB="54681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0242572"/>
                  </a:ext>
                </a:extLst>
              </a:tr>
              <a:tr h="307757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3238" marR="33238" marT="54681" marB="5468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3238" marR="33238" marT="54681" marB="5468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3238" marR="33238" marT="54681" marB="5468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3770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5566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6640991"/>
              </p:ext>
            </p:extLst>
          </p:nvPr>
        </p:nvGraphicFramePr>
        <p:xfrm>
          <a:off x="2902139" y="363567"/>
          <a:ext cx="8544794" cy="7727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30" name="Документ" r:id="rId3" imgW="5924745" imgH="6861761" progId="Word.Document.12">
                  <p:embed/>
                </p:oleObj>
              </mc:Choice>
              <mc:Fallback>
                <p:oleObj name="Документ" r:id="rId3" imgW="5924745" imgH="6861761" progId="Word.Document.12">
                  <p:embed/>
                  <p:pic>
                    <p:nvPicPr>
                      <p:cNvPr id="0" name="Picture 1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2139" y="363567"/>
                        <a:ext cx="8544794" cy="77274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93658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262594"/>
              </p:ext>
            </p:extLst>
          </p:nvPr>
        </p:nvGraphicFramePr>
        <p:xfrm>
          <a:off x="2437433" y="852116"/>
          <a:ext cx="8855960" cy="5063261"/>
        </p:xfrm>
        <a:graphic>
          <a:graphicData uri="http://schemas.openxmlformats.org/drawingml/2006/table">
            <a:tbl>
              <a:tblPr/>
              <a:tblGrid>
                <a:gridCol w="2213990">
                  <a:extLst>
                    <a:ext uri="{9D8B030D-6E8A-4147-A177-3AD203B41FA5}">
                      <a16:colId xmlns:a16="http://schemas.microsoft.com/office/drawing/2014/main" val="3250964198"/>
                    </a:ext>
                  </a:extLst>
                </a:gridCol>
                <a:gridCol w="2213990">
                  <a:extLst>
                    <a:ext uri="{9D8B030D-6E8A-4147-A177-3AD203B41FA5}">
                      <a16:colId xmlns:a16="http://schemas.microsoft.com/office/drawing/2014/main" val="3786331509"/>
                    </a:ext>
                  </a:extLst>
                </a:gridCol>
                <a:gridCol w="2213990">
                  <a:extLst>
                    <a:ext uri="{9D8B030D-6E8A-4147-A177-3AD203B41FA5}">
                      <a16:colId xmlns:a16="http://schemas.microsoft.com/office/drawing/2014/main" val="1159999091"/>
                    </a:ext>
                  </a:extLst>
                </a:gridCol>
                <a:gridCol w="2213990">
                  <a:extLst>
                    <a:ext uri="{9D8B030D-6E8A-4147-A177-3AD203B41FA5}">
                      <a16:colId xmlns:a16="http://schemas.microsoft.com/office/drawing/2014/main" val="1190757898"/>
                    </a:ext>
                  </a:extLst>
                </a:gridCol>
              </a:tblGrid>
              <a:tr h="563176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2.6. УДАЛЕННОСТЬ ЖИЛОГО ПОМЕЩЕНИЯ ОТ СОЦИАЛЬНЫХ ОБЪЕКТОВ (КМ)</a:t>
                      </a:r>
                    </a:p>
                  </a:txBody>
                  <a:tcPr marL="44595" marR="44595" marT="73366" marB="733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8653896"/>
                  </a:ext>
                </a:extLst>
              </a:tr>
              <a:tr h="90001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Записано со слов с устного согласия</a:t>
                      </a:r>
                    </a:p>
                  </a:txBody>
                  <a:tcPr marL="44595" marR="44595" marT="73366" marB="733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Внесено 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основании наблюдения (согласовано)</a:t>
                      </a:r>
                    </a:p>
                  </a:txBody>
                  <a:tcPr marL="44595" marR="44595" marT="73366" marB="73366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002431"/>
                  </a:ext>
                </a:extLst>
              </a:tr>
              <a:tr h="12368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ПОЛИКЛИНИКИ</a:t>
                      </a:r>
                    </a:p>
                  </a:txBody>
                  <a:tcPr marL="44595" marR="44595" marT="73366" marB="733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АПТЕКИ</a:t>
                      </a:r>
                    </a:p>
                  </a:txBody>
                  <a:tcPr marL="44595" marR="44595" marT="73366" marB="733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МАГАЗИНА</a:t>
                      </a:r>
                    </a:p>
                  </a:txBody>
                  <a:tcPr marL="44595" marR="44595" marT="73366" marB="733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ОСТАНОВКИ ОБЩЕСТВЕННОГО ТРАНСПОРТА</a:t>
                      </a:r>
                    </a:p>
                  </a:txBody>
                  <a:tcPr marL="44595" marR="44595" marT="73366" marB="733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8823510"/>
                  </a:ext>
                </a:extLst>
              </a:tr>
              <a:tr h="5631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595" marR="44595" marT="73366" marB="733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595" marR="44595" marT="73366" marB="733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595" marR="44595" marT="73366" marB="733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595" marR="44595" marT="73366" marB="733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8769106"/>
                  </a:ext>
                </a:extLst>
              </a:tr>
              <a:tr h="12368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ЦЕНТРА СОЦИАЛЬНОГО ОБСЛУЖИВАНИЯ</a:t>
                      </a:r>
                    </a:p>
                  </a:txBody>
                  <a:tcPr marL="44595" marR="44595" marT="73366" marB="733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ПОЧТОВОГО ОТДЕЛЕНИЯ</a:t>
                      </a:r>
                    </a:p>
                  </a:txBody>
                  <a:tcPr marL="44595" marR="44595" marT="73366" marB="733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БАНКА</a:t>
                      </a:r>
                    </a:p>
                  </a:txBody>
                  <a:tcPr marL="44595" marR="44595" marT="73366" marB="733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ОРГАНИЗАЦИИ БЫТОВОГО ОБСЛУЖИВАНИЯ</a:t>
                      </a:r>
                    </a:p>
                  </a:txBody>
                  <a:tcPr marL="44595" marR="44595" marT="73366" marB="733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1704284"/>
                  </a:ext>
                </a:extLst>
              </a:tr>
              <a:tr h="5631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595" marR="44595" marT="73366" marB="733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595" marR="44595" marT="73366" marB="733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595" marR="44595" marT="73366" marB="733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595" marR="44595" marT="73366" marB="733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6570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08884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6534880"/>
              </p:ext>
            </p:extLst>
          </p:nvPr>
        </p:nvGraphicFramePr>
        <p:xfrm>
          <a:off x="2581683" y="637016"/>
          <a:ext cx="9107601" cy="5763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8" name="Документ" r:id="rId3" imgW="5924745" imgH="3890945" progId="Word.Document.12">
                  <p:embed/>
                </p:oleObj>
              </mc:Choice>
              <mc:Fallback>
                <p:oleObj name="Документ" r:id="rId3" imgW="5924745" imgH="3890945" progId="Word.Document.12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1683" y="637016"/>
                        <a:ext cx="9107601" cy="57637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Прямая соединительная линия 13"/>
          <p:cNvCxnSpPr/>
          <p:nvPr/>
        </p:nvCxnSpPr>
        <p:spPr>
          <a:xfrm>
            <a:off x="6027821" y="2502568"/>
            <a:ext cx="0" cy="3128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8444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1369294"/>
              </p:ext>
            </p:extLst>
          </p:nvPr>
        </p:nvGraphicFramePr>
        <p:xfrm>
          <a:off x="2761505" y="1245683"/>
          <a:ext cx="8630146" cy="423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2" name="Документ" r:id="rId3" imgW="5924745" imgH="2908946" progId="Word.Document.12">
                  <p:embed/>
                </p:oleObj>
              </mc:Choice>
              <mc:Fallback>
                <p:oleObj name="Документ" r:id="rId3" imgW="5924745" imgH="2908946" progId="Word.Document.12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1505" y="1245683"/>
                        <a:ext cx="8630146" cy="4239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28330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61745" y="305177"/>
            <a:ext cx="8328744" cy="5727762"/>
          </a:xfrm>
          <a:prstGeom prst="rect">
            <a:avLst/>
          </a:prstGeom>
        </p:spPr>
      </p:pic>
      <p:cxnSp>
        <p:nvCxnSpPr>
          <p:cNvPr id="4" name="Прямая соединительная линия 3"/>
          <p:cNvCxnSpPr/>
          <p:nvPr/>
        </p:nvCxnSpPr>
        <p:spPr>
          <a:xfrm flipV="1">
            <a:off x="3061745" y="5644444"/>
            <a:ext cx="8069099" cy="24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056100" y="1100666"/>
            <a:ext cx="8069099" cy="24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27770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05136" y="732633"/>
            <a:ext cx="7639528" cy="5829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0462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513490" y="854242"/>
            <a:ext cx="9991121" cy="2129589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Б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2505129" y="2206065"/>
            <a:ext cx="9121608" cy="311617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Заполняется на  граждан нуждающихся в социальном обслуживании;</a:t>
            </a:r>
          </a:p>
          <a:p>
            <a:endParaRPr lang="ru-RU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 – по результатам заполнения принимает предварительное заключение о нуждаемости гражданина в социальном обслуживании.</a:t>
            </a: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4997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Рисунок 4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92214" y="715189"/>
            <a:ext cx="8358525" cy="5400879"/>
          </a:xfrm>
          <a:prstGeom prst="rect">
            <a:avLst/>
          </a:prstGeom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903503" y="715189"/>
            <a:ext cx="810142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903504" y="5846602"/>
            <a:ext cx="811549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897860" y="3289670"/>
            <a:ext cx="811549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897858" y="3063892"/>
            <a:ext cx="811549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61172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60322" y="647114"/>
            <a:ext cx="8932984" cy="6210885"/>
          </a:xfrm>
          <a:prstGeom prst="rect">
            <a:avLst/>
          </a:prstGeom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2560322" y="6517336"/>
            <a:ext cx="865162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>
            <a:stCxn id="2" idx="1"/>
          </p:cNvCxnSpPr>
          <p:nvPr/>
        </p:nvCxnSpPr>
        <p:spPr>
          <a:xfrm>
            <a:off x="2560322" y="3752557"/>
            <a:ext cx="8665696" cy="35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582900" y="2464625"/>
            <a:ext cx="8665696" cy="281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582900" y="3451448"/>
            <a:ext cx="8665696" cy="281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9962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9145" y="529517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Индивидуальная жизнеспособность 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(ВОЗ)</a:t>
            </a:r>
            <a:endParaRPr lang="ru-RU" sz="4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69102" y="2438403"/>
            <a:ext cx="8915400" cy="29639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совокупность физических и психических способностей человека</a:t>
            </a:r>
          </a:p>
          <a:p>
            <a:pPr marL="0" indent="0" algn="ctr">
              <a:buNone/>
            </a:pP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условия, в которых живёт человек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4118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2014109"/>
              </p:ext>
            </p:extLst>
          </p:nvPr>
        </p:nvGraphicFramePr>
        <p:xfrm>
          <a:off x="2782061" y="374894"/>
          <a:ext cx="8313821" cy="61015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22" name="Документ" r:id="rId3" imgW="5924745" imgH="5624730" progId="Word.Document.12">
                  <p:embed/>
                </p:oleObj>
              </mc:Choice>
              <mc:Fallback>
                <p:oleObj name="Документ" r:id="rId3" imgW="5924745" imgH="5624730" progId="Word.Document.12">
                  <p:embed/>
                  <p:pic>
                    <p:nvPicPr>
                      <p:cNvPr id="0" name="Picture 1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2061" y="374894"/>
                        <a:ext cx="8313821" cy="61015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66056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7850083"/>
              </p:ext>
            </p:extLst>
          </p:nvPr>
        </p:nvGraphicFramePr>
        <p:xfrm>
          <a:off x="3093156" y="453344"/>
          <a:ext cx="7969955" cy="5858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24" name="Документ" r:id="rId3" imgW="5930722" imgH="5457796" progId="Word.Document.12">
                  <p:embed/>
                </p:oleObj>
              </mc:Choice>
              <mc:Fallback>
                <p:oleObj name="Документ" r:id="rId3" imgW="5930722" imgH="5457796" progId="Word.Document.12">
                  <p:embed/>
                  <p:pic>
                    <p:nvPicPr>
                      <p:cNvPr id="0" name="Picture 1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3156" y="453344"/>
                        <a:ext cx="7969955" cy="58581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73484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25326" y="232935"/>
            <a:ext cx="7012096" cy="6179897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3125326" y="232935"/>
            <a:ext cx="59344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3125326" y="699911"/>
            <a:ext cx="6797607" cy="99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7654562" y="709863"/>
            <a:ext cx="10593" cy="53522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20136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6952572"/>
              </p:ext>
            </p:extLst>
          </p:nvPr>
        </p:nvGraphicFramePr>
        <p:xfrm>
          <a:off x="2732088" y="1114425"/>
          <a:ext cx="8913812" cy="375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44" name="Документ" r:id="rId3" imgW="6111816" imgH="2573372" progId="Word.Document.12">
                  <p:embed/>
                </p:oleObj>
              </mc:Choice>
              <mc:Fallback>
                <p:oleObj name="Документ" r:id="rId3" imgW="6111816" imgH="2573372" progId="Word.Document.12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2088" y="1114425"/>
                        <a:ext cx="8913812" cy="3751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 flipH="1">
            <a:off x="9865895" y="1756612"/>
            <a:ext cx="601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7106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835587"/>
              </p:ext>
            </p:extLst>
          </p:nvPr>
        </p:nvGraphicFramePr>
        <p:xfrm>
          <a:off x="2890993" y="706043"/>
          <a:ext cx="8616380" cy="5436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92" name="Документ" r:id="rId3" imgW="5930722" imgH="4486481" progId="Word.Document.12">
                  <p:embed/>
                </p:oleObj>
              </mc:Choice>
              <mc:Fallback>
                <p:oleObj name="Документ" r:id="rId3" imgW="5930722" imgH="4486481" progId="Word.Document.12">
                  <p:embed/>
                  <p:pic>
                    <p:nvPicPr>
                      <p:cNvPr id="0" name="Picture 1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0993" y="706043"/>
                        <a:ext cx="8616380" cy="54365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685070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5938307"/>
              </p:ext>
            </p:extLst>
          </p:nvPr>
        </p:nvGraphicFramePr>
        <p:xfrm>
          <a:off x="3121025" y="725488"/>
          <a:ext cx="8657086" cy="5381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8" name="Документ" r:id="rId3" imgW="6296577" imgH="4075002" progId="Word.Document.12">
                  <p:embed/>
                </p:oleObj>
              </mc:Choice>
              <mc:Fallback>
                <p:oleObj name="Документ" r:id="rId3" imgW="6296577" imgH="4075002" progId="Word.Document.12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1025" y="725488"/>
                        <a:ext cx="8657086" cy="53818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969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205045"/>
              </p:ext>
            </p:extLst>
          </p:nvPr>
        </p:nvGraphicFramePr>
        <p:xfrm>
          <a:off x="3257093" y="449524"/>
          <a:ext cx="8153130" cy="5601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13" name="Документ" r:id="rId3" imgW="5925852" imgH="3775572" progId="Word.Document.12">
                  <p:embed/>
                </p:oleObj>
              </mc:Choice>
              <mc:Fallback>
                <p:oleObj name="Документ" r:id="rId3" imgW="5925852" imgH="3775572" progId="Word.Document.12">
                  <p:embed/>
                  <p:pic>
                    <p:nvPicPr>
                      <p:cNvPr id="0" name="Picture 1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7093" y="449524"/>
                        <a:ext cx="8153130" cy="56013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17284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3598685"/>
              </p:ext>
            </p:extLst>
          </p:nvPr>
        </p:nvGraphicFramePr>
        <p:xfrm>
          <a:off x="3089275" y="666750"/>
          <a:ext cx="8328025" cy="556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16" name="Документ" r:id="rId3" imgW="5930722" imgH="5878291" progId="Word.Document.12">
                  <p:embed/>
                </p:oleObj>
              </mc:Choice>
              <mc:Fallback>
                <p:oleObj name="Документ" r:id="rId3" imgW="5930722" imgH="5878291" progId="Word.Document.12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9275" y="666750"/>
                        <a:ext cx="8328025" cy="556101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00">
                            <a:alpha val="0"/>
                          </a:srgbClr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36889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89212" y="1566041"/>
            <a:ext cx="8915400" cy="4120056"/>
          </a:xfrm>
        </p:spPr>
        <p:txBody>
          <a:bodyPr>
            <a:noAutofit/>
          </a:bodyPr>
          <a:lstStyle/>
          <a:p>
            <a:pPr algn="just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Заполняется на граждан нуждающихся в социальном обслуживании;</a:t>
            </a:r>
          </a:p>
          <a:p>
            <a:pPr marL="0" indent="0" algn="just">
              <a:buNone/>
            </a:pPr>
            <a:endParaRPr lang="ru-RU" sz="3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Специалист – определяет оценку индивидуальной потребности в уходе. Заключение об уровне нуждаемости в уходе, рекомендуемый объём социальных услуг по уходу и форму социального обслуживания.</a:t>
            </a: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35270" y="382372"/>
            <a:ext cx="8911687" cy="1280890"/>
          </a:xfrm>
        </p:spPr>
        <p:txBody>
          <a:bodyPr/>
          <a:lstStyle/>
          <a:p>
            <a:pPr algn="ctr"/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1550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321452"/>
              </p:ext>
            </p:extLst>
          </p:nvPr>
        </p:nvGraphicFramePr>
        <p:xfrm>
          <a:off x="2912242" y="736595"/>
          <a:ext cx="8619303" cy="4693361"/>
        </p:xfrm>
        <a:graphic>
          <a:graphicData uri="http://schemas.openxmlformats.org/drawingml/2006/table">
            <a:tbl>
              <a:tblPr/>
              <a:tblGrid>
                <a:gridCol w="2154350">
                  <a:extLst>
                    <a:ext uri="{9D8B030D-6E8A-4147-A177-3AD203B41FA5}">
                      <a16:colId xmlns:a16="http://schemas.microsoft.com/office/drawing/2014/main" val="4154803402"/>
                    </a:ext>
                  </a:extLst>
                </a:gridCol>
                <a:gridCol w="2154350">
                  <a:extLst>
                    <a:ext uri="{9D8B030D-6E8A-4147-A177-3AD203B41FA5}">
                      <a16:colId xmlns:a16="http://schemas.microsoft.com/office/drawing/2014/main" val="2827400451"/>
                    </a:ext>
                  </a:extLst>
                </a:gridCol>
                <a:gridCol w="2154350">
                  <a:extLst>
                    <a:ext uri="{9D8B030D-6E8A-4147-A177-3AD203B41FA5}">
                      <a16:colId xmlns:a16="http://schemas.microsoft.com/office/drawing/2014/main" val="2904016584"/>
                    </a:ext>
                  </a:extLst>
                </a:gridCol>
                <a:gridCol w="2156253">
                  <a:extLst>
                    <a:ext uri="{9D8B030D-6E8A-4147-A177-3AD203B41FA5}">
                      <a16:colId xmlns:a16="http://schemas.microsoft.com/office/drawing/2014/main" val="308049259"/>
                    </a:ext>
                  </a:extLst>
                </a:gridCol>
              </a:tblGrid>
              <a:tr h="413575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ОСНОВНЫЕ ПОКАЗАТЕЛИ СОСТОЯНИЯ ЗДОРОВЬЯ</a:t>
                      </a:r>
                    </a:p>
                  </a:txBody>
                  <a:tcPr marL="51057" marR="51057" marT="83998" marB="83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617502"/>
                  </a:ext>
                </a:extLst>
              </a:tr>
              <a:tr h="413575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Внесено на основании наблюдения (согласовано)</a:t>
                      </a:r>
                    </a:p>
                  </a:txBody>
                  <a:tcPr marL="51057" marR="51057" marT="83998" marB="83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747676"/>
                  </a:ext>
                </a:extLst>
              </a:tr>
              <a:tr h="413575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1.1. ДЫХАНИЕ</a:t>
                      </a:r>
                    </a:p>
                  </a:txBody>
                  <a:tcPr marL="51057" marR="51057" marT="83998" marB="83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9865804"/>
                  </a:ext>
                </a:extLst>
              </a:tr>
              <a:tr h="6591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ДЫШИТ САМОСТОЯТЕЛЬНО</a:t>
                      </a:r>
                    </a:p>
                  </a:txBody>
                  <a:tcPr marL="51057" marR="51057" marT="83998" marB="83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НУЖДАЕТСЯ В ИНГАЛЯЦИЯХ</a:t>
                      </a:r>
                    </a:p>
                  </a:txBody>
                  <a:tcPr marL="51057" marR="51057" marT="83998" marB="83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ТРЕБУЕТСЯ КИСЛОРОД</a:t>
                      </a:r>
                    </a:p>
                  </a:txBody>
                  <a:tcPr marL="51057" marR="51057" marT="83998" marB="83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ТРАХЕОСТОМИЯ</a:t>
                      </a:r>
                    </a:p>
                  </a:txBody>
                  <a:tcPr marL="51057" marR="51057" marT="83998" marB="83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452697"/>
                  </a:ext>
                </a:extLst>
              </a:tr>
              <a:tr h="4135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51057" marR="51057" marT="83998" marB="83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51057" marR="51057" marT="83998" marB="83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51057" marR="51057" marT="83998" marB="83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51057" marR="51057" marT="83998" marB="83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9981020"/>
                  </a:ext>
                </a:extLst>
              </a:tr>
              <a:tr h="413575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1.2. КОЖНЫЕ ПОКРОВЫ</a:t>
                      </a:r>
                    </a:p>
                  </a:txBody>
                  <a:tcPr marL="51057" marR="51057" marT="83998" marB="83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885140"/>
                  </a:ext>
                </a:extLst>
              </a:tr>
              <a:tr h="648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НОРМЕ</a:t>
                      </a:r>
                    </a:p>
                  </a:txBody>
                  <a:tcPr marL="51057" marR="51057" marT="83998" marB="83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СЫПЬ, ПОКРАСНЕНИЕ</a:t>
                      </a:r>
                    </a:p>
                  </a:txBody>
                  <a:tcPr marL="51057" marR="51057" marT="83998" marB="83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ГЕМАТОМЫ, РАНЫ</a:t>
                      </a:r>
                    </a:p>
                  </a:txBody>
                  <a:tcPr marL="51057" marR="51057" marT="83998" marB="83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ПРОЛЕЖНИ</a:t>
                      </a:r>
                    </a:p>
                  </a:txBody>
                  <a:tcPr marL="51057" marR="51057" marT="83998" marB="83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2596996"/>
                  </a:ext>
                </a:extLst>
              </a:tr>
              <a:tr h="4135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51057" marR="51057" marT="83998" marB="83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51057" marR="51057" marT="83998" marB="83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51057" marR="51057" marT="83998" marB="83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51057" marR="51057" marT="83998" marB="83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7000421"/>
                  </a:ext>
                </a:extLst>
              </a:tr>
              <a:tr h="9047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МЕСТОПОЛОЖЕНИЕ ПРОЛЕЖНЕЙ (УКАЗАТЬ)</a:t>
                      </a:r>
                    </a:p>
                  </a:txBody>
                  <a:tcPr marL="51057" marR="51057" marT="83998" marB="83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057" marR="51057" marT="83998" marB="8399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567320"/>
                  </a:ext>
                </a:extLst>
              </a:tr>
            </a:tbl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idx="4294967295"/>
          </p:nvPr>
        </p:nvSpPr>
        <p:spPr>
          <a:xfrm>
            <a:off x="3276600" y="5680458"/>
            <a:ext cx="8915400" cy="647700"/>
          </a:xfrm>
        </p:spPr>
        <p:txBody>
          <a:bodyPr>
            <a:normAutofit/>
          </a:bodyPr>
          <a:lstStyle/>
          <a:p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наблюдение, не осмотр!</a:t>
            </a:r>
            <a:endParaRPr lang="ru-RU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172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5573" y="592579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Ближайшее окружение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639" y="1681656"/>
            <a:ext cx="9276967" cy="3777622"/>
          </a:xfrm>
        </p:spPr>
        <p:txBody>
          <a:bodyPr>
            <a:noAutofit/>
          </a:bodyPr>
          <a:lstStyle/>
          <a:p>
            <a:pPr algn="jus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«условиями» мы понимаем адаптивность дома к проживанию человека со снижением мобильности и способностью к самообслуживанию.</a:t>
            </a:r>
          </a:p>
          <a:p>
            <a:pPr algn="just"/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Ближайшее окружение не влияет на оценку функциональности человека.</a:t>
            </a:r>
          </a:p>
          <a:p>
            <a:pPr algn="just"/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Окружение учитываем при подборе услуг, а не при оценке нуждаемости в уходе.</a:t>
            </a: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95135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-1130968"/>
            <a:ext cx="9924382" cy="1684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                                         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126569"/>
              </p:ext>
            </p:extLst>
          </p:nvPr>
        </p:nvGraphicFramePr>
        <p:xfrm>
          <a:off x="2912531" y="614901"/>
          <a:ext cx="8579558" cy="4530506"/>
        </p:xfrm>
        <a:graphic>
          <a:graphicData uri="http://schemas.openxmlformats.org/drawingml/2006/table">
            <a:tbl>
              <a:tblPr/>
              <a:tblGrid>
                <a:gridCol w="1937128">
                  <a:extLst>
                    <a:ext uri="{9D8B030D-6E8A-4147-A177-3AD203B41FA5}">
                      <a16:colId xmlns:a16="http://schemas.microsoft.com/office/drawing/2014/main" val="862444882"/>
                    </a:ext>
                  </a:extLst>
                </a:gridCol>
                <a:gridCol w="1937128">
                  <a:extLst>
                    <a:ext uri="{9D8B030D-6E8A-4147-A177-3AD203B41FA5}">
                      <a16:colId xmlns:a16="http://schemas.microsoft.com/office/drawing/2014/main" val="221090805"/>
                    </a:ext>
                  </a:extLst>
                </a:gridCol>
                <a:gridCol w="1937128">
                  <a:extLst>
                    <a:ext uri="{9D8B030D-6E8A-4147-A177-3AD203B41FA5}">
                      <a16:colId xmlns:a16="http://schemas.microsoft.com/office/drawing/2014/main" val="232912434"/>
                    </a:ext>
                  </a:extLst>
                </a:gridCol>
                <a:gridCol w="2768174">
                  <a:extLst>
                    <a:ext uri="{9D8B030D-6E8A-4147-A177-3AD203B41FA5}">
                      <a16:colId xmlns:a16="http://schemas.microsoft.com/office/drawing/2014/main" val="4215789913"/>
                    </a:ext>
                  </a:extLst>
                </a:gridCol>
              </a:tblGrid>
              <a:tr h="384126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1.3. ЗРЕНИЕ</a:t>
                      </a:r>
                    </a:p>
                  </a:txBody>
                  <a:tcPr marL="39370" marR="39370" marT="64770" marB="647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1930883"/>
                  </a:ext>
                </a:extLst>
              </a:tr>
              <a:tr h="613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НОРМЕ</a:t>
                      </a:r>
                    </a:p>
                  </a:txBody>
                  <a:tcPr marL="39370" marR="39370" marT="64770" marB="647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НОРМЕ С ОЧКАМИ (ЛИНЗАМИ)</a:t>
                      </a:r>
                    </a:p>
                  </a:txBody>
                  <a:tcPr marL="39370" marR="39370" marT="64770" marB="647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СНИЖЕНО</a:t>
                      </a:r>
                    </a:p>
                  </a:txBody>
                  <a:tcPr marL="39370" marR="39370" marT="64770" marB="647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ПОТЕРЯНО</a:t>
                      </a:r>
                    </a:p>
                  </a:txBody>
                  <a:tcPr marL="39370" marR="39370" marT="64770" marB="647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3629666"/>
                  </a:ext>
                </a:extLst>
              </a:tr>
              <a:tr h="384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7697973"/>
                  </a:ext>
                </a:extLst>
              </a:tr>
              <a:tr h="38412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ОЧКИ (ЛИНЗЫ) ИСПОЛЬЗУЮТСЯ</a:t>
                      </a:r>
                    </a:p>
                  </a:txBody>
                  <a:tcPr marL="39370" marR="39370" marT="64770" marB="647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ОЧКИ (ЛИНЗЫ) НЕ ИСПОЛЬЗУЮТСЯ</a:t>
                      </a:r>
                    </a:p>
                  </a:txBody>
                  <a:tcPr marL="39370" marR="39370" marT="64770" marB="647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0670869"/>
                  </a:ext>
                </a:extLst>
              </a:tr>
              <a:tr h="38412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264299"/>
                  </a:ext>
                </a:extLst>
              </a:tr>
              <a:tr h="384126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1.4. СЛУХ</a:t>
                      </a:r>
                    </a:p>
                  </a:txBody>
                  <a:tcPr marL="39370" marR="39370" marT="64770" marB="647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335125"/>
                  </a:ext>
                </a:extLst>
              </a:tr>
              <a:tr h="8436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НОРМЕ</a:t>
                      </a:r>
                    </a:p>
                  </a:txBody>
                  <a:tcPr marL="39370" marR="39370" marT="64770" marB="647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НОРМЕ СО СЛУХОВЫМ АППАРАТОМ</a:t>
                      </a:r>
                    </a:p>
                  </a:txBody>
                  <a:tcPr marL="39370" marR="39370" marT="64770" marB="647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</a:t>
                      </a:r>
                    </a:p>
                  </a:txBody>
                  <a:tcPr marL="39370" marR="39370" marT="64770" marB="647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ПОТЕРЯН</a:t>
                      </a:r>
                    </a:p>
                  </a:txBody>
                  <a:tcPr marL="39370" marR="39370" marT="64770" marB="647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6361276"/>
                  </a:ext>
                </a:extLst>
              </a:tr>
              <a:tr h="384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935846"/>
                  </a:ext>
                </a:extLst>
              </a:tr>
              <a:tr h="38412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СЛУХОВОЙ АППАРАТ ИСПОЛЬЗУЕТСЯ</a:t>
                      </a:r>
                    </a:p>
                  </a:txBody>
                  <a:tcPr marL="39370" marR="39370" marT="64770" marB="647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СЛУХОВОЙ АППАРАТ НЕ ИСПОЛЬЗУЕТСЯ</a:t>
                      </a:r>
                    </a:p>
                  </a:txBody>
                  <a:tcPr marL="39370" marR="39370" marT="64770" marB="647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5968440"/>
                  </a:ext>
                </a:extLst>
              </a:tr>
              <a:tr h="38412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420512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962110" y="5886094"/>
            <a:ext cx="7151771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2400" b="1" i="1" dirty="0">
                <a:solidFill>
                  <a:prstClr val="black">
                    <a:tint val="75000"/>
                  </a:prstClr>
                </a:solidFill>
                <a:latin typeface="роводится наблюдение,Times New Roman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наблюдение, не осмотр!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6972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960749" y="4867727"/>
            <a:ext cx="9805987" cy="1655762"/>
          </a:xfrm>
        </p:spPr>
        <p:txBody>
          <a:bodyPr>
            <a:normAutofit/>
          </a:bodyPr>
          <a:lstStyle/>
          <a:p>
            <a:pPr marL="0" lvl="0" indent="0" algn="l">
              <a:buNone/>
            </a:pPr>
            <a:r>
              <a:rPr lang="ru-RU" b="1" i="1" dirty="0" smtClean="0">
                <a:solidFill>
                  <a:prstClr val="black">
                    <a:tint val="75000"/>
                  </a:prstClr>
                </a:solidFill>
                <a:latin typeface="роводится наблюдение,Times New Roman"/>
                <a:cs typeface="Times New Roman" panose="02020603050405020304" pitchFamily="18" charset="0"/>
              </a:rPr>
              <a:t>                   </a:t>
            </a:r>
          </a:p>
          <a:p>
            <a:pPr marL="0" lvl="0" indent="0" algn="l">
              <a:buNone/>
            </a:pPr>
            <a:r>
              <a:rPr lang="ru-RU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Проводится </a:t>
            </a:r>
            <a:r>
              <a:rPr lang="ru-RU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наблюдение, не осмотр!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117713"/>
              </p:ext>
            </p:extLst>
          </p:nvPr>
        </p:nvGraphicFramePr>
        <p:xfrm>
          <a:off x="2708031" y="767256"/>
          <a:ext cx="8786909" cy="4215054"/>
        </p:xfrm>
        <a:graphic>
          <a:graphicData uri="http://schemas.openxmlformats.org/drawingml/2006/table">
            <a:tbl>
              <a:tblPr/>
              <a:tblGrid>
                <a:gridCol w="1966803">
                  <a:extLst>
                    <a:ext uri="{9D8B030D-6E8A-4147-A177-3AD203B41FA5}">
                      <a16:colId xmlns:a16="http://schemas.microsoft.com/office/drawing/2014/main" val="1047440515"/>
                    </a:ext>
                  </a:extLst>
                </a:gridCol>
                <a:gridCol w="3411182">
                  <a:extLst>
                    <a:ext uri="{9D8B030D-6E8A-4147-A177-3AD203B41FA5}">
                      <a16:colId xmlns:a16="http://schemas.microsoft.com/office/drawing/2014/main" val="4124544767"/>
                    </a:ext>
                  </a:extLst>
                </a:gridCol>
                <a:gridCol w="3408924">
                  <a:extLst>
                    <a:ext uri="{9D8B030D-6E8A-4147-A177-3AD203B41FA5}">
                      <a16:colId xmlns:a16="http://schemas.microsoft.com/office/drawing/2014/main" val="3058343950"/>
                    </a:ext>
                  </a:extLst>
                </a:gridCol>
              </a:tblGrid>
              <a:tr h="70250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1.5. ПОЛОСТЬ РТА (ЗУБЫ)</a:t>
                      </a:r>
                    </a:p>
                  </a:txBody>
                  <a:tcPr marL="55505" marR="55505" marT="91314" marB="9131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4496484"/>
                  </a:ext>
                </a:extLst>
              </a:tr>
              <a:tr h="7025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ИМЕЮТСЯ ЗУБЫ</a:t>
                      </a:r>
                    </a:p>
                  </a:txBody>
                  <a:tcPr marL="55505" marR="55505" marT="91314" marB="9131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ИМЕЮТСЯ ПРОТЕЗЫ</a:t>
                      </a:r>
                    </a:p>
                  </a:txBody>
                  <a:tcPr marL="55505" marR="55505" marT="91314" marB="9131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ОТСУТСТВУЮТ</a:t>
                      </a:r>
                    </a:p>
                  </a:txBody>
                  <a:tcPr marL="55505" marR="55505" marT="91314" marB="9131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8411600"/>
                  </a:ext>
                </a:extLst>
              </a:tr>
              <a:tr h="7025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55505" marR="55505" marT="91314" marB="9131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55505" marR="55505" marT="91314" marB="9131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55505" marR="55505" marT="91314" marB="9131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0078111"/>
                  </a:ext>
                </a:extLst>
              </a:tr>
              <a:tr h="70250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1.6. МАССА ТЕЛА</a:t>
                      </a:r>
                    </a:p>
                  </a:txBody>
                  <a:tcPr marL="55505" marR="55505" marT="91314" marB="9131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782584"/>
                  </a:ext>
                </a:extLst>
              </a:tr>
              <a:tr h="7025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НОРМЕ</a:t>
                      </a:r>
                    </a:p>
                  </a:txBody>
                  <a:tcPr marL="55505" marR="55505" marT="91314" marB="9131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ИЗБЫТОЧНАЯ</a:t>
                      </a:r>
                    </a:p>
                  </a:txBody>
                  <a:tcPr marL="55505" marR="55505" marT="91314" marB="9131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НЕДОСТАТОЧНАЯ</a:t>
                      </a:r>
                    </a:p>
                  </a:txBody>
                  <a:tcPr marL="55505" marR="55505" marT="91314" marB="9131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1339128"/>
                  </a:ext>
                </a:extLst>
              </a:tr>
              <a:tr h="7025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55505" marR="55505" marT="91314" marB="9131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55505" marR="55505" marT="91314" marB="9131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55505" marR="55505" marT="91314" marB="91314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7630170"/>
                  </a:ext>
                </a:extLst>
              </a:tr>
            </a:tbl>
          </a:graphicData>
        </a:graphic>
      </p:graphicFrame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4170363" y="31099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91630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6528" y="618978"/>
            <a:ext cx="8492983" cy="4698089"/>
          </a:xfrm>
          <a:prstGeom prst="rect">
            <a:avLst/>
          </a:prstGeom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3001148" y="1658130"/>
            <a:ext cx="8197430" cy="1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2995504" y="2002441"/>
            <a:ext cx="8197430" cy="1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323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566516"/>
              </p:ext>
            </p:extLst>
          </p:nvPr>
        </p:nvGraphicFramePr>
        <p:xfrm>
          <a:off x="2819047" y="468666"/>
          <a:ext cx="8601075" cy="601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78" name="Документ" r:id="rId3" imgW="5754309" imgH="4041865" progId="Word.Document.12">
                  <p:embed/>
                </p:oleObj>
              </mc:Choice>
              <mc:Fallback>
                <p:oleObj name="Документ" r:id="rId3" imgW="5754309" imgH="4041865" progId="Word.Document.12">
                  <p:embed/>
                  <p:pic>
                    <p:nvPicPr>
                      <p:cNvPr id="0" name="Picture 1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047" y="468666"/>
                        <a:ext cx="8601075" cy="6018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257593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744508"/>
              </p:ext>
            </p:extLst>
          </p:nvPr>
        </p:nvGraphicFramePr>
        <p:xfrm>
          <a:off x="2743200" y="473075"/>
          <a:ext cx="8771467" cy="580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96" name="Документ" r:id="rId3" imgW="5765070" imgH="4988836" progId="Word.Document.12">
                  <p:embed/>
                </p:oleObj>
              </mc:Choice>
              <mc:Fallback>
                <p:oleObj name="Документ" r:id="rId3" imgW="5765070" imgH="4988836" progId="Word.Document.12">
                  <p:embed/>
                  <p:pic>
                    <p:nvPicPr>
                      <p:cNvPr id="0" name="Picture 1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73075"/>
                        <a:ext cx="8771467" cy="5802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854694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2252552"/>
              </p:ext>
            </p:extLst>
          </p:nvPr>
        </p:nvGraphicFramePr>
        <p:xfrm>
          <a:off x="2501755" y="994548"/>
          <a:ext cx="9339010" cy="4514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00" name="Документ" r:id="rId3" imgW="5924745" imgH="3164698" progId="Word.Document.12">
                  <p:embed/>
                </p:oleObj>
              </mc:Choice>
              <mc:Fallback>
                <p:oleObj name="Документ" r:id="rId3" imgW="5924745" imgH="3164698" progId="Word.Document.12">
                  <p:embed/>
                  <p:pic>
                    <p:nvPicPr>
                      <p:cNvPr id="0" name="Picture 1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1755" y="994548"/>
                        <a:ext cx="9339010" cy="45144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51850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0862722"/>
              </p:ext>
            </p:extLst>
          </p:nvPr>
        </p:nvGraphicFramePr>
        <p:xfrm>
          <a:off x="3384001" y="552070"/>
          <a:ext cx="7817297" cy="5554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19" name="Документ" r:id="rId3" imgW="5924745" imgH="4210724" progId="Word.Document.12">
                  <p:embed/>
                </p:oleObj>
              </mc:Choice>
              <mc:Fallback>
                <p:oleObj name="Документ" r:id="rId3" imgW="5924745" imgH="4210724" progId="Word.Document.12">
                  <p:embed/>
                  <p:pic>
                    <p:nvPicPr>
                      <p:cNvPr id="0" name="Picture 1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4001" y="552070"/>
                        <a:ext cx="7817297" cy="55544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36322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3350480"/>
              </p:ext>
            </p:extLst>
          </p:nvPr>
        </p:nvGraphicFramePr>
        <p:xfrm>
          <a:off x="3342153" y="725384"/>
          <a:ext cx="7844589" cy="48569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3" name="Документ" r:id="rId3" imgW="5924745" imgH="4773665" progId="Word.Document.12">
                  <p:embed/>
                </p:oleObj>
              </mc:Choice>
              <mc:Fallback>
                <p:oleObj name="Документ" r:id="rId3" imgW="5924745" imgH="4773665" progId="Word.Document.12">
                  <p:embed/>
                  <p:pic>
                    <p:nvPicPr>
                      <p:cNvPr id="0" name="Picture 1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2153" y="725384"/>
                        <a:ext cx="7844589" cy="48569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643396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86723" y="877696"/>
            <a:ext cx="7492182" cy="5154146"/>
          </a:xfrm>
          <a:prstGeom prst="rect">
            <a:avLst/>
          </a:prstGeom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3086723" y="877696"/>
            <a:ext cx="72670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3081078" y="1174044"/>
            <a:ext cx="7259544" cy="28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3098012" y="1467556"/>
            <a:ext cx="7220032" cy="84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367329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728730"/>
              </p:ext>
            </p:extLst>
          </p:nvPr>
        </p:nvGraphicFramePr>
        <p:xfrm>
          <a:off x="2932170" y="681787"/>
          <a:ext cx="8788916" cy="5346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69" name="Документ" r:id="rId3" imgW="5924745" imgH="4240580" progId="Word.Document.12">
                  <p:embed/>
                </p:oleObj>
              </mc:Choice>
              <mc:Fallback>
                <p:oleObj name="Документ" r:id="rId3" imgW="5924745" imgH="4240580" progId="Word.Document.12">
                  <p:embed/>
                  <p:pic>
                    <p:nvPicPr>
                      <p:cNvPr id="0" name="Picture 1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2170" y="681787"/>
                        <a:ext cx="8788916" cy="53464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5110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0884" y="224717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результатов типизации и условий проживания на определение социальных услуг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777268" y="2363021"/>
            <a:ext cx="10109932" cy="1513167"/>
          </a:xfrm>
        </p:spPr>
        <p:txBody>
          <a:bodyPr>
            <a:normAutofit fontScale="92500" lnSpcReduction="20000"/>
          </a:bodyPr>
          <a:lstStyle/>
          <a:p>
            <a:pPr marL="0" lvl="2" algn="ctr">
              <a:spcBef>
                <a:spcPts val="0"/>
              </a:spcBef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Типизация + Обследования условий проживания = </a:t>
            </a:r>
            <a:r>
              <a:rPr lang="en-US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Подбор услуг из СПДУ и других социальных услуг (ИППСУ)</a:t>
            </a:r>
          </a:p>
          <a:p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23394" y="3876188"/>
            <a:ext cx="9963806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Чёткое описание условий проживания поможет:</a:t>
            </a:r>
          </a:p>
          <a:p>
            <a:pPr lvl="2" algn="ctr">
              <a:buFontTx/>
              <a:buChar char="-"/>
            </a:pP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ошибиться с целями, рекомендуемым объёмом, услугами (ИППСУ</a:t>
            </a: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2" algn="ctr">
              <a:buFontTx/>
              <a:buChar char="-"/>
            </a:pP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оценить сложность работы социального работника (его риски)!</a:t>
            </a:r>
          </a:p>
        </p:txBody>
      </p:sp>
    </p:spTree>
    <p:extLst>
      <p:ext uri="{BB962C8B-B14F-4D97-AF65-F5344CB8AC3E}">
        <p14:creationId xmlns:p14="http://schemas.microsoft.com/office/powerpoint/2010/main" val="395276740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0980" y="10510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Г </a:t>
            </a:r>
            <a:b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новизна, структура и подход к апробации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Прообраз внесения изменений в Постановление Правительства №1236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71668" y="1534509"/>
            <a:ext cx="9741958" cy="466659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Блока Г:</a:t>
            </a:r>
          </a:p>
          <a:p>
            <a:pPr marL="0" indent="0" algn="just">
              <a:buNone/>
            </a:pP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Рекомендуемые социальные услуги</a:t>
            </a:r>
          </a:p>
          <a:p>
            <a:pPr marL="0" indent="0" algn="just">
              <a:buNone/>
            </a:pP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 социально – бытовые услуги:</a:t>
            </a:r>
          </a:p>
          <a:p>
            <a:pPr marL="0" indent="0" algn="just">
              <a:buNone/>
            </a:pP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по поддержке домашнего хозяйства (34 услуги)</a:t>
            </a:r>
          </a:p>
          <a:p>
            <a:pPr marL="0" indent="0" algn="just">
              <a:buNone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 по обеспечению пребывания в… п/с или стационарной форме социального обслуживания (4 услуги)</a:t>
            </a:r>
          </a:p>
          <a:p>
            <a:pPr marL="0" indent="0" algn="just">
              <a:buNone/>
            </a:pP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 социальные услуги по уходу:</a:t>
            </a:r>
          </a:p>
          <a:p>
            <a:pPr marL="0" indent="0" algn="just">
              <a:buNone/>
            </a:pP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Услуги, входящие в СП ДУ</a:t>
            </a:r>
          </a:p>
          <a:p>
            <a:pPr marL="0" indent="0" algn="just">
              <a:buNone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по поддержке жизнедеятельности и социального функционирования (50 услуг)</a:t>
            </a:r>
          </a:p>
          <a:p>
            <a:pPr marL="0" indent="0" algn="just">
              <a:buNone/>
            </a:pP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не входящие в СП ДУ</a:t>
            </a:r>
          </a:p>
          <a:p>
            <a:pPr marL="0" indent="0" algn="just">
              <a:buNone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по поддержке жизнедеятельности  и социального функционирования (15 услуг)</a:t>
            </a:r>
          </a:p>
          <a:p>
            <a:pPr marL="0" indent="0" algn="just">
              <a:buNone/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по поддержке пребывания в … п/с или стационарной форме социального обслуживания (2 услуги)</a:t>
            </a:r>
            <a:endParaRPr lang="ru-RU" sz="1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77721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0264" y="151144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работа (разбор кейса)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92468" y="1074959"/>
            <a:ext cx="10323786" cy="5667427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endParaRPr lang="ru-RU" sz="4500" b="1" dirty="0">
              <a:latin typeface="СTimes New Roman"/>
            </a:endParaRPr>
          </a:p>
          <a:p>
            <a:pPr marL="0" indent="0" algn="just">
              <a:buNone/>
            </a:pPr>
            <a:r>
              <a:rPr lang="ru-RU" sz="4900" dirty="0" smtClean="0">
                <a:latin typeface="СTimes New Roman"/>
              </a:rPr>
              <a:t>        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Дмитрий 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Маркович, 87 лет живет один на 5 этаже 9-этажного дома. Разведен, имеет двоих детей, которые с ним не общаются. </a:t>
            </a:r>
            <a:endParaRPr lang="ru-RU" sz="4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Инженер 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электрик, всю жизнь работал по специальности. Имеет 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инвалидность 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группы (несколько лет назад была онкологическая операция). У Дмитрия Марковича артроз коленных суставов, из-за чего вынужден пользоваться тростью. В сырую 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погоду к 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болям в коленных суставов прибавляются боли в кистях рук. Поэтому он испытывает сложности в бытовых делах. На улицу выходит, может купить хлеб, молоко в ближайшем магазине, иногда ходит в поликлинику. Далеко от дома он давно не уезжал, т.к. физически трудно пользоваться общественным транспортом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Все 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назначения врачей выполняет аккуратно. </a:t>
            </a:r>
            <a:endParaRPr lang="ru-RU" sz="4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За 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символическую плату, по хозяйству Дмитрию Марковичу помогает соседка 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уборкой в квартире), она же заносит необходимые продукты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Дмитрий 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Маркович готовит себе каши и бутерброды, может разогреть готовые блюда, с приготовлением более сложных блюд (суп, овощное рагу и т. д.) раз в неделю помогает соседка. </a:t>
            </a:r>
          </a:p>
          <a:p>
            <a:pPr marL="0" indent="0" algn="just">
              <a:buNone/>
            </a:pP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Есть 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стиральная машина, со стиркой Дмитрий Маркович справляется сам, при развешивании пользуется напольной сушилкой. Если стирает постельное белье, то его помогает развесить 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соседка. </a:t>
            </a:r>
          </a:p>
          <a:p>
            <a:pPr marL="0" indent="0" algn="just">
              <a:buNone/>
            </a:pP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Дмитрий 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Маркович самостоятельно умывается и бреется, в ванной установлена удобная душевая кабина с низким бортом, устойчивый стул для купания, есть мочалка на длинной ручке.  </a:t>
            </a:r>
          </a:p>
          <a:p>
            <a:pPr marL="0" indent="0" algn="just">
              <a:buNone/>
            </a:pP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Дмитрий </a:t>
            </a:r>
            <a:r>
              <a:rPr lang="ru-RU" sz="4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Маркович любит читать, у него большая коллекция аудиозаписей концертов классической музыки: это его отдушина и любимое занятие, помогающие преодолеть одиночество. Большинство людей его круга уже ушло из </a:t>
            </a:r>
            <a:r>
              <a:rPr lang="ru-RU" sz="4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жизни.</a:t>
            </a:r>
            <a:endParaRPr lang="ru-RU" sz="4900" dirty="0">
              <a:solidFill>
                <a:schemeClr val="tx1"/>
              </a:solidFill>
              <a:latin typeface="С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8794070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843" y="130124"/>
            <a:ext cx="8911687" cy="1280890"/>
          </a:xfrm>
        </p:spPr>
        <p:txBody>
          <a:bodyPr>
            <a:normAutofit fontScale="90000"/>
          </a:bodyPr>
          <a:lstStyle/>
          <a:p>
            <a:pPr lvl="0" algn="ctr">
              <a:spcBef>
                <a:spcPts val="1000"/>
              </a:spcBef>
              <a:buClr>
                <a:srgbClr val="A53010"/>
              </a:buClr>
            </a:pPr>
            <a:r>
              <a:rPr lang="ru-RU" dirty="0" smtClean="0"/>
              <a:t>Бланк типизации</a:t>
            </a:r>
            <a:br>
              <a:rPr lang="ru-RU" dirty="0" smtClean="0"/>
            </a:b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Бланк определения потребности в уходе</a:t>
            </a:r>
            <a:r>
              <a:rPr lang="ru-RU" sz="1800" dirty="0">
                <a:solidFill>
                  <a:srgbClr val="0033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/>
            </a:r>
            <a:br>
              <a:rPr lang="ru-RU" sz="1800" dirty="0">
                <a:solidFill>
                  <a:srgbClr val="0033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ФИО___________________________________________________________</a:t>
            </a:r>
            <a:r>
              <a:rPr lang="ru-RU" sz="1800" dirty="0">
                <a:solidFill>
                  <a:srgbClr val="0033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/>
            </a:r>
            <a:br>
              <a:rPr lang="ru-RU" sz="1800" dirty="0">
                <a:solidFill>
                  <a:srgbClr val="00336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r>
              <a:rPr lang="ru-RU" sz="18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/>
            </a:r>
            <a:br>
              <a:rPr lang="ru-RU" sz="18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solidFill>
                <a:srgbClr val="0033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849249"/>
              </p:ext>
            </p:extLst>
          </p:nvPr>
        </p:nvGraphicFramePr>
        <p:xfrm>
          <a:off x="2222695" y="1495866"/>
          <a:ext cx="9439422" cy="5057335"/>
        </p:xfrm>
        <a:graphic>
          <a:graphicData uri="http://schemas.openxmlformats.org/drawingml/2006/table">
            <a:tbl>
              <a:tblPr firstRow="1" firstCol="1" bandRow="1"/>
              <a:tblGrid>
                <a:gridCol w="3906064">
                  <a:extLst>
                    <a:ext uri="{9D8B030D-6E8A-4147-A177-3AD203B41FA5}">
                      <a16:colId xmlns:a16="http://schemas.microsoft.com/office/drawing/2014/main" val="1121435410"/>
                    </a:ext>
                  </a:extLst>
                </a:gridCol>
                <a:gridCol w="1884333">
                  <a:extLst>
                    <a:ext uri="{9D8B030D-6E8A-4147-A177-3AD203B41FA5}">
                      <a16:colId xmlns:a16="http://schemas.microsoft.com/office/drawing/2014/main" val="1945801472"/>
                    </a:ext>
                  </a:extLst>
                </a:gridCol>
                <a:gridCol w="1884333">
                  <a:extLst>
                    <a:ext uri="{9D8B030D-6E8A-4147-A177-3AD203B41FA5}">
                      <a16:colId xmlns:a16="http://schemas.microsoft.com/office/drawing/2014/main" val="3664280455"/>
                    </a:ext>
                  </a:extLst>
                </a:gridCol>
                <a:gridCol w="1764692">
                  <a:extLst>
                    <a:ext uri="{9D8B030D-6E8A-4147-A177-3AD203B41FA5}">
                      <a16:colId xmlns:a16="http://schemas.microsoft.com/office/drawing/2014/main" val="4004485075"/>
                    </a:ext>
                  </a:extLst>
                </a:gridCol>
              </a:tblGrid>
              <a:tr h="312358">
                <a:tc gridSpan="4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i="0" cap="all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оЦЕНКА</a:t>
                      </a:r>
                      <a:r>
                        <a:rPr lang="ru-RU" sz="1600" b="1" i="0" cap="all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ИНДИВИДУАЛЬНОЙ ПОТРЕБНОСТИ В УХОДЕ (баллы)</a:t>
                      </a:r>
                      <a:endParaRPr lang="ru-RU" sz="1600" b="1" i="0" dirty="0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181993"/>
                  </a:ext>
                </a:extLst>
              </a:tr>
              <a:tr h="386308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i="0" cap="all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ОЦЕНИВАЕМЫЕ ДЕЙСТВИЯ</a:t>
                      </a:r>
                      <a:endParaRPr lang="ru-RU" sz="1600" b="1" i="0" dirty="0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000" b="1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ОЦЕНОЧНАЯ ШКАЛА</a:t>
                      </a:r>
                      <a:endParaRPr lang="ru-RU" sz="1200" b="1" i="0" dirty="0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349873"/>
                  </a:ext>
                </a:extLst>
              </a:tr>
              <a:tr h="39734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ВЫПОЛНЯЕТ ДЕЙСТВИЯ, СОБЛЮДАЯ УСЛОВИЯ</a:t>
                      </a:r>
                      <a:endParaRPr lang="ru-RU" sz="1400" b="1" i="0" dirty="0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 ПРАВИЛЬНО (АДЕКВАТНО)</a:t>
                      </a:r>
                      <a:endParaRPr lang="ru-RU" sz="1400" b="1" i="0" dirty="0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 РЕГУЛЯРНО (ПРИВЫЧНО),</a:t>
                      </a:r>
                      <a:endParaRPr lang="ru-RU" sz="1400" b="1" i="0" dirty="0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 ПОЛНОСТЬЮ</a:t>
                      </a:r>
                      <a:endParaRPr lang="ru-RU" sz="1400" b="1" i="0" dirty="0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 НОРМАТИВНО (ПО ВРЕМЕНИ)</a:t>
                      </a:r>
                      <a:endParaRPr lang="ru-RU" sz="1400" b="1" i="0" dirty="0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ВЫПОЛНЯТЬ ДЕЙСТВИЯ ИЛИ НЕПРАВИЛЬНО (НЕАДЕКВАТНО), ИЛИ НЕРЕГУЛЯРНО, ИЛИ НЕ ПОЛНОСТЬЮ (ЧАСТИЧНО), </a:t>
                      </a:r>
                      <a:br>
                        <a:rPr lang="ru-RU" sz="1400" b="1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ru-RU" sz="1400" b="1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ИЛИ ЗА НЕНОРМАТИВНОЕ ВРЕМЯ (ЛЮБЫЕ 1-3 ИЗ ЧАСТИ А)</a:t>
                      </a:r>
                      <a:endParaRPr lang="ru-RU" sz="1400" b="1" i="0" dirty="0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УСЛОВИЯ ВЫПОЛНЕНИЯ ДЕЙСТВИЙ НЕ МОЖЕТ ВЫПОЛНЯТЬ ЭТИ ДЕЙСТВИЯ (ВСЕ ЧЕТЫРЕ УСЛОВИЯ НЕ ВЫПОЛНЯЮТСЯ)</a:t>
                      </a:r>
                      <a:endParaRPr lang="ru-RU" sz="1400" b="1" i="0" dirty="0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3471739"/>
                  </a:ext>
                </a:extLst>
              </a:tr>
              <a:tr h="38520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i="0" cap="all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2000" b="1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готовить горячую пищу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 b="1" i="0" dirty="0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1,5</a:t>
                      </a:r>
                      <a:endParaRPr lang="ru-RU" sz="2000" b="1" i="0" dirty="0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ru-RU" sz="2000" b="1" i="0" dirty="0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5094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823543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589350"/>
              </p:ext>
            </p:extLst>
          </p:nvPr>
        </p:nvGraphicFramePr>
        <p:xfrm>
          <a:off x="2256976" y="814147"/>
          <a:ext cx="9556653" cy="5148778"/>
        </p:xfrm>
        <a:graphic>
          <a:graphicData uri="http://schemas.openxmlformats.org/drawingml/2006/table">
            <a:tbl>
              <a:tblPr firstRow="1" firstCol="1" bandRow="1"/>
              <a:tblGrid>
                <a:gridCol w="3940840">
                  <a:extLst>
                    <a:ext uri="{9D8B030D-6E8A-4147-A177-3AD203B41FA5}">
                      <a16:colId xmlns:a16="http://schemas.microsoft.com/office/drawing/2014/main" val="2726173862"/>
                    </a:ext>
                  </a:extLst>
                </a:gridCol>
                <a:gridCol w="1736082">
                  <a:extLst>
                    <a:ext uri="{9D8B030D-6E8A-4147-A177-3AD203B41FA5}">
                      <a16:colId xmlns:a16="http://schemas.microsoft.com/office/drawing/2014/main" val="915732912"/>
                    </a:ext>
                  </a:extLst>
                </a:gridCol>
                <a:gridCol w="1901108">
                  <a:extLst>
                    <a:ext uri="{9D8B030D-6E8A-4147-A177-3AD203B41FA5}">
                      <a16:colId xmlns:a16="http://schemas.microsoft.com/office/drawing/2014/main" val="754298575"/>
                    </a:ext>
                  </a:extLst>
                </a:gridCol>
                <a:gridCol w="1978623">
                  <a:extLst>
                    <a:ext uri="{9D8B030D-6E8A-4147-A177-3AD203B41FA5}">
                      <a16:colId xmlns:a16="http://schemas.microsoft.com/office/drawing/2014/main" val="474611269"/>
                    </a:ext>
                  </a:extLst>
                </a:gridCol>
              </a:tblGrid>
              <a:tr h="190951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cap="all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открывать упаковки, нарезать на куски, разогревать готовую еду, раскладывать на тарелки, подавать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4826968"/>
                  </a:ext>
                </a:extLst>
              </a:tr>
              <a:tr h="959678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cap="all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есть, пользуясь столовыми приборами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822146"/>
                  </a:ext>
                </a:extLst>
              </a:tr>
              <a:tr h="131990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cap="all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пить, удерживая стакан (чашку) рукой (руками)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2293719"/>
                  </a:ext>
                </a:extLst>
              </a:tr>
              <a:tr h="959678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cap="all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надевать и снимать одежду и обувь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8480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101031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411112"/>
              </p:ext>
            </p:extLst>
          </p:nvPr>
        </p:nvGraphicFramePr>
        <p:xfrm>
          <a:off x="2291256" y="1153553"/>
          <a:ext cx="9448799" cy="4698607"/>
        </p:xfrm>
        <a:graphic>
          <a:graphicData uri="http://schemas.openxmlformats.org/drawingml/2006/table">
            <a:tbl>
              <a:tblPr firstRow="1" firstCol="1" bandRow="1"/>
              <a:tblGrid>
                <a:gridCol w="3847784">
                  <a:extLst>
                    <a:ext uri="{9D8B030D-6E8A-4147-A177-3AD203B41FA5}">
                      <a16:colId xmlns:a16="http://schemas.microsoft.com/office/drawing/2014/main" val="3202837302"/>
                    </a:ext>
                  </a:extLst>
                </a:gridCol>
                <a:gridCol w="1695087">
                  <a:extLst>
                    <a:ext uri="{9D8B030D-6E8A-4147-A177-3AD203B41FA5}">
                      <a16:colId xmlns:a16="http://schemas.microsoft.com/office/drawing/2014/main" val="1099641582"/>
                    </a:ext>
                  </a:extLst>
                </a:gridCol>
                <a:gridCol w="1856218">
                  <a:extLst>
                    <a:ext uri="{9D8B030D-6E8A-4147-A177-3AD203B41FA5}">
                      <a16:colId xmlns:a16="http://schemas.microsoft.com/office/drawing/2014/main" val="2905036770"/>
                    </a:ext>
                  </a:extLst>
                </a:gridCol>
                <a:gridCol w="2049710">
                  <a:extLst>
                    <a:ext uri="{9D8B030D-6E8A-4147-A177-3AD203B41FA5}">
                      <a16:colId xmlns:a16="http://schemas.microsoft.com/office/drawing/2014/main" val="1870548303"/>
                    </a:ext>
                  </a:extLst>
                </a:gridCol>
              </a:tblGrid>
              <a:tr h="91660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cap="all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осуществлять утренний и вечерний туалет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1553813"/>
                  </a:ext>
                </a:extLst>
              </a:tr>
              <a:tr h="126066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cap="all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Мыться (в ванной комнате, в душе, бане, ином приспособленном месте)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9443661"/>
                  </a:ext>
                </a:extLst>
              </a:tr>
              <a:tr h="126066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cap="all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контролировать мочеиспускание и (или) дефекацию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1796902"/>
                  </a:ext>
                </a:extLst>
              </a:tr>
              <a:tr h="126066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cap="all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пользоваться туалетом (абсорбирующим бельем)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668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38631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472545"/>
              </p:ext>
            </p:extLst>
          </p:nvPr>
        </p:nvGraphicFramePr>
        <p:xfrm>
          <a:off x="2186153" y="998484"/>
          <a:ext cx="9718514" cy="4575880"/>
        </p:xfrm>
        <a:graphic>
          <a:graphicData uri="http://schemas.openxmlformats.org/drawingml/2006/table">
            <a:tbl>
              <a:tblPr firstRow="1" firstCol="1" bandRow="1"/>
              <a:tblGrid>
                <a:gridCol w="4092469">
                  <a:extLst>
                    <a:ext uri="{9D8B030D-6E8A-4147-A177-3AD203B41FA5}">
                      <a16:colId xmlns:a16="http://schemas.microsoft.com/office/drawing/2014/main" val="59477834"/>
                    </a:ext>
                  </a:extLst>
                </a:gridCol>
                <a:gridCol w="1802881">
                  <a:extLst>
                    <a:ext uri="{9D8B030D-6E8A-4147-A177-3AD203B41FA5}">
                      <a16:colId xmlns:a16="http://schemas.microsoft.com/office/drawing/2014/main" val="2903214381"/>
                    </a:ext>
                  </a:extLst>
                </a:gridCol>
                <a:gridCol w="1974257">
                  <a:extLst>
                    <a:ext uri="{9D8B030D-6E8A-4147-A177-3AD203B41FA5}">
                      <a16:colId xmlns:a16="http://schemas.microsoft.com/office/drawing/2014/main" val="1657177366"/>
                    </a:ext>
                  </a:extLst>
                </a:gridCol>
                <a:gridCol w="1848907">
                  <a:extLst>
                    <a:ext uri="{9D8B030D-6E8A-4147-A177-3AD203B41FA5}">
                      <a16:colId xmlns:a16="http://schemas.microsoft.com/office/drawing/2014/main" val="3431346268"/>
                    </a:ext>
                  </a:extLst>
                </a:gridCol>
              </a:tblGrid>
              <a:tr h="122000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300" b="1" cap="all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 </a:t>
                      </a:r>
                      <a:r>
                        <a:rPr lang="ru-RU" sz="23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осуществлять гигиену после опорожнения</a:t>
                      </a:r>
                    </a:p>
                  </a:txBody>
                  <a:tcPr marL="78825" marR="78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300" b="1" dirty="0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25" marR="788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3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ru-RU" sz="2300" b="1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25" marR="788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3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ru-RU" sz="2300" b="1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25" marR="788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9518458"/>
                  </a:ext>
                </a:extLst>
              </a:tr>
              <a:tr h="167793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300" b="1" cap="all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 </a:t>
                      </a:r>
                      <a:r>
                        <a:rPr lang="ru-RU" sz="23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Менять положение тела, ложиться, садиться, вставать с кровати на ноги</a:t>
                      </a:r>
                    </a:p>
                  </a:txBody>
                  <a:tcPr marL="78825" marR="78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300" b="1" dirty="0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25" marR="788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1,5</a:t>
                      </a:r>
                      <a:endParaRPr lang="ru-RU" sz="2300" b="1" dirty="0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25" marR="788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ru-RU" sz="2300" b="1" dirty="0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25" marR="788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1993205"/>
                  </a:ext>
                </a:extLst>
              </a:tr>
              <a:tr h="167793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300" b="1" cap="all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 </a:t>
                      </a:r>
                      <a:r>
                        <a:rPr lang="ru-RU" sz="23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пересаживаться с кровати на стул (кресло, кресло-коляску, диван) и обратно, сидеть</a:t>
                      </a:r>
                    </a:p>
                  </a:txBody>
                  <a:tcPr marL="78825" marR="78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3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300" b="1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25" marR="788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1,5</a:t>
                      </a:r>
                      <a:endParaRPr lang="ru-RU" sz="2300" b="1" dirty="0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25" marR="788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ru-RU" sz="2300" b="1" dirty="0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825" marR="788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0402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45474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022223"/>
              </p:ext>
            </p:extLst>
          </p:nvPr>
        </p:nvGraphicFramePr>
        <p:xfrm>
          <a:off x="2301766" y="479434"/>
          <a:ext cx="9333186" cy="5886451"/>
        </p:xfrm>
        <a:graphic>
          <a:graphicData uri="http://schemas.openxmlformats.org/drawingml/2006/table">
            <a:tbl>
              <a:tblPr firstRow="1" firstCol="1" bandRow="1"/>
              <a:tblGrid>
                <a:gridCol w="3744069">
                  <a:extLst>
                    <a:ext uri="{9D8B030D-6E8A-4147-A177-3AD203B41FA5}">
                      <a16:colId xmlns:a16="http://schemas.microsoft.com/office/drawing/2014/main" val="3292312760"/>
                    </a:ext>
                  </a:extLst>
                </a:gridCol>
                <a:gridCol w="1649396">
                  <a:extLst>
                    <a:ext uri="{9D8B030D-6E8A-4147-A177-3AD203B41FA5}">
                      <a16:colId xmlns:a16="http://schemas.microsoft.com/office/drawing/2014/main" val="1523453162"/>
                    </a:ext>
                  </a:extLst>
                </a:gridCol>
                <a:gridCol w="1806183">
                  <a:extLst>
                    <a:ext uri="{9D8B030D-6E8A-4147-A177-3AD203B41FA5}">
                      <a16:colId xmlns:a16="http://schemas.microsoft.com/office/drawing/2014/main" val="3045188712"/>
                    </a:ext>
                  </a:extLst>
                </a:gridCol>
                <a:gridCol w="2133538">
                  <a:extLst>
                    <a:ext uri="{9D8B030D-6E8A-4147-A177-3AD203B41FA5}">
                      <a16:colId xmlns:a16="http://schemas.microsoft.com/office/drawing/2014/main" val="298028748"/>
                    </a:ext>
                  </a:extLst>
                </a:gridCol>
              </a:tblGrid>
              <a:tr h="133731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cap="all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передвигаться по дому без или с помощью технических средств реабилитации (иных вспомогательных приспособлений)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1,5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1446327"/>
                  </a:ext>
                </a:extLst>
              </a:tr>
              <a:tr h="111373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cap="all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выходить на улицу, пользоваться общественным транспортом, уезжать из дома и возвращаться обратно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1,5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6245401"/>
                  </a:ext>
                </a:extLst>
              </a:tr>
              <a:tr h="1484987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cap="all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понимать обращенную речь, понятно излагать мысли в доступной форме, используя речь, жесты, мимику, письмо, картинки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626747"/>
                  </a:ext>
                </a:extLst>
              </a:tr>
              <a:tr h="80238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cap="all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 </a:t>
                      </a: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ориентироваться во времени и окружающей обстановке (месте)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8902786"/>
                  </a:ext>
                </a:extLst>
              </a:tr>
              <a:tr h="111373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cap="all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Обеспечивать личную безопасность, поддерживать здоровье, избегать потенциальных угроз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ru-RU" sz="18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3401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98404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168450"/>
              </p:ext>
            </p:extLst>
          </p:nvPr>
        </p:nvGraphicFramePr>
        <p:xfrm>
          <a:off x="2396358" y="526486"/>
          <a:ext cx="9301655" cy="5387926"/>
        </p:xfrm>
        <a:graphic>
          <a:graphicData uri="http://schemas.openxmlformats.org/drawingml/2006/table">
            <a:tbl>
              <a:tblPr firstRow="1" firstCol="1" bandRow="1"/>
              <a:tblGrid>
                <a:gridCol w="3916930">
                  <a:extLst>
                    <a:ext uri="{9D8B030D-6E8A-4147-A177-3AD203B41FA5}">
                      <a16:colId xmlns:a16="http://schemas.microsoft.com/office/drawing/2014/main" val="1843953933"/>
                    </a:ext>
                  </a:extLst>
                </a:gridCol>
                <a:gridCol w="1725549">
                  <a:extLst>
                    <a:ext uri="{9D8B030D-6E8A-4147-A177-3AD203B41FA5}">
                      <a16:colId xmlns:a16="http://schemas.microsoft.com/office/drawing/2014/main" val="1412698671"/>
                    </a:ext>
                  </a:extLst>
                </a:gridCol>
                <a:gridCol w="1889575">
                  <a:extLst>
                    <a:ext uri="{9D8B030D-6E8A-4147-A177-3AD203B41FA5}">
                      <a16:colId xmlns:a16="http://schemas.microsoft.com/office/drawing/2014/main" val="3369163334"/>
                    </a:ext>
                  </a:extLst>
                </a:gridCol>
                <a:gridCol w="1769601">
                  <a:extLst>
                    <a:ext uri="{9D8B030D-6E8A-4147-A177-3AD203B41FA5}">
                      <a16:colId xmlns:a16="http://schemas.microsoft.com/office/drawing/2014/main" val="915589720"/>
                    </a:ext>
                  </a:extLst>
                </a:gridCol>
              </a:tblGrid>
              <a:tr h="108755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cap="all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18.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обеспечивать свой досуг, заниматься ручным трудом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070291"/>
                  </a:ext>
                </a:extLst>
              </a:tr>
              <a:tr h="163133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cap="all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19.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поддерживать межличностные отношения (родственные, товарищеские, приятельские, дружеские)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9779903"/>
                  </a:ext>
                </a:extLst>
              </a:tr>
              <a:tr h="108755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cap="all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Обеспечивать чистоту и порядок в доме, стирать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1,5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7773866"/>
                  </a:ext>
                </a:extLst>
              </a:tr>
              <a:tr h="79074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cap="all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совершать покупки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1,5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3913432"/>
                  </a:ext>
                </a:extLst>
              </a:tr>
              <a:tr h="79074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cap="all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итоговая сумма баллов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b="1" cap="all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366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60113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498357"/>
              </p:ext>
            </p:extLst>
          </p:nvPr>
        </p:nvGraphicFramePr>
        <p:xfrm>
          <a:off x="2438400" y="1074480"/>
          <a:ext cx="9122979" cy="2092203"/>
        </p:xfrm>
        <a:graphic>
          <a:graphicData uri="http://schemas.openxmlformats.org/drawingml/2006/table">
            <a:tbl>
              <a:tblPr firstRow="1" firstCol="1" bandRow="1"/>
              <a:tblGrid>
                <a:gridCol w="2534806">
                  <a:extLst>
                    <a:ext uri="{9D8B030D-6E8A-4147-A177-3AD203B41FA5}">
                      <a16:colId xmlns:a16="http://schemas.microsoft.com/office/drawing/2014/main" val="4008391644"/>
                    </a:ext>
                  </a:extLst>
                </a:gridCol>
                <a:gridCol w="2280969">
                  <a:extLst>
                    <a:ext uri="{9D8B030D-6E8A-4147-A177-3AD203B41FA5}">
                      <a16:colId xmlns:a16="http://schemas.microsoft.com/office/drawing/2014/main" val="3987884494"/>
                    </a:ext>
                  </a:extLst>
                </a:gridCol>
                <a:gridCol w="2153155">
                  <a:extLst>
                    <a:ext uri="{9D8B030D-6E8A-4147-A177-3AD203B41FA5}">
                      <a16:colId xmlns:a16="http://schemas.microsoft.com/office/drawing/2014/main" val="2710189915"/>
                    </a:ext>
                  </a:extLst>
                </a:gridCol>
                <a:gridCol w="2154049">
                  <a:extLst>
                    <a:ext uri="{9D8B030D-6E8A-4147-A177-3AD203B41FA5}">
                      <a16:colId xmlns:a16="http://schemas.microsoft.com/office/drawing/2014/main" val="774528216"/>
                    </a:ext>
                  </a:extLst>
                </a:gridCol>
              </a:tblGrid>
              <a:tr h="514521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cap="all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ЗАКЛЮЧЕНИЕ ОБ </a:t>
                      </a:r>
                      <a:r>
                        <a:rPr lang="ru-RU" sz="1800" b="1" cap="all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уровнЕ</a:t>
                      </a:r>
                      <a:r>
                        <a:rPr lang="ru-RU" sz="1800" b="1" cap="all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нуждаемости в уходе 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9242504"/>
                  </a:ext>
                </a:extLst>
              </a:tr>
              <a:tr h="51452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 35,5 ДО 55 БАЛЛОВ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 26,5 ДО 35 БАЛЛОВ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 15,5 ДО 26 БАЛЛОВ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 0 ДО 15 БАЛЛОВ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3264833"/>
                  </a:ext>
                </a:extLst>
              </a:tr>
              <a:tr h="51452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cap="all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1800" b="1" cap="all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уровень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cap="all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800" b="1" cap="all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уровень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cap="all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800" b="1" cap="all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уровень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cap="all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lang="en-US" sz="1800" b="1" cap="all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cap="all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cap="all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нуждается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2616306"/>
                  </a:ext>
                </a:extLst>
              </a:tr>
              <a:tr h="51452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ru-RU" sz="18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2191311"/>
                  </a:ext>
                </a:extLst>
              </a:tr>
            </a:tbl>
          </a:graphicData>
        </a:graphic>
      </p:graphicFrame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806825" y="36337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02222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78949"/>
              </p:ext>
            </p:extLst>
          </p:nvPr>
        </p:nvGraphicFramePr>
        <p:xfrm>
          <a:off x="2719933" y="2109360"/>
          <a:ext cx="8778386" cy="1782012"/>
        </p:xfrm>
        <a:graphic>
          <a:graphicData uri="http://schemas.openxmlformats.org/drawingml/2006/table">
            <a:tbl>
              <a:tblPr/>
              <a:tblGrid>
                <a:gridCol w="1423522">
                  <a:extLst>
                    <a:ext uri="{9D8B030D-6E8A-4147-A177-3AD203B41FA5}">
                      <a16:colId xmlns:a16="http://schemas.microsoft.com/office/drawing/2014/main" val="3502198688"/>
                    </a:ext>
                  </a:extLst>
                </a:gridCol>
                <a:gridCol w="1423522">
                  <a:extLst>
                    <a:ext uri="{9D8B030D-6E8A-4147-A177-3AD203B41FA5}">
                      <a16:colId xmlns:a16="http://schemas.microsoft.com/office/drawing/2014/main" val="3247680878"/>
                    </a:ext>
                  </a:extLst>
                </a:gridCol>
                <a:gridCol w="1423522">
                  <a:extLst>
                    <a:ext uri="{9D8B030D-6E8A-4147-A177-3AD203B41FA5}">
                      <a16:colId xmlns:a16="http://schemas.microsoft.com/office/drawing/2014/main" val="2357588560"/>
                    </a:ext>
                  </a:extLst>
                </a:gridCol>
                <a:gridCol w="1423522">
                  <a:extLst>
                    <a:ext uri="{9D8B030D-6E8A-4147-A177-3AD203B41FA5}">
                      <a16:colId xmlns:a16="http://schemas.microsoft.com/office/drawing/2014/main" val="2444239931"/>
                    </a:ext>
                  </a:extLst>
                </a:gridCol>
                <a:gridCol w="1660776">
                  <a:extLst>
                    <a:ext uri="{9D8B030D-6E8A-4147-A177-3AD203B41FA5}">
                      <a16:colId xmlns:a16="http://schemas.microsoft.com/office/drawing/2014/main" val="2895300375"/>
                    </a:ext>
                  </a:extLst>
                </a:gridCol>
                <a:gridCol w="1423522">
                  <a:extLst>
                    <a:ext uri="{9D8B030D-6E8A-4147-A177-3AD203B41FA5}">
                      <a16:colId xmlns:a16="http://schemas.microsoft.com/office/drawing/2014/main" val="1066310976"/>
                    </a:ext>
                  </a:extLst>
                </a:gridCol>
              </a:tblGrid>
              <a:tr h="594004"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гр. типизации</a:t>
                      </a:r>
                      <a:endParaRPr lang="ru-RU" sz="1800" b="1" dirty="0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52" marR="9252" marT="92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гр. типизации</a:t>
                      </a:r>
                      <a:endParaRPr lang="ru-RU" sz="1800" b="1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52" marR="9252" marT="92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гр. типизации</a:t>
                      </a:r>
                      <a:endParaRPr lang="ru-RU" sz="1800" b="1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52" marR="9252" marT="92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120213"/>
                  </a:ext>
                </a:extLst>
              </a:tr>
              <a:tr h="594004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 dirty="0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52" marR="9252" marT="92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800" b="1" dirty="0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52" marR="9252" marT="92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 dirty="0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52" marR="9252" marT="92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1800" b="1" dirty="0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52" marR="9252" marT="92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b="1" dirty="0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52" marR="9252" marT="92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252" marR="9252" marT="92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2070093"/>
                  </a:ext>
                </a:extLst>
              </a:tr>
              <a:tr h="594004"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800" b="1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52" marR="9252" marT="92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800" b="1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52" marR="9252" marT="92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800" b="1" dirty="0">
                        <a:solidFill>
                          <a:srgbClr val="003366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252" marR="9252" marT="925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093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201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2960" y="390129"/>
            <a:ext cx="10160460" cy="1480715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Анкета – опросник состоит из четырёх блоков (А, Б, В, Г)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85081" y="1870843"/>
            <a:ext cx="2334126" cy="46767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2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Б</a:t>
            </a:r>
            <a:endParaRPr lang="en-US" sz="2200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Включается информация о жилищно  – бытовых условиях и ближайшем окружении гражданина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644199" y="1870843"/>
            <a:ext cx="2334126" cy="46880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В</a:t>
            </a:r>
            <a:endParaRPr lang="en-US" sz="2200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включается информация об общем состоянии здоровья гражданина и оценке способности и возможности осуществлять действия повседневной жизни,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основании которой определяется потребность в уходе</a:t>
            </a:r>
            <a:endParaRPr lang="ru-RU" sz="1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460972" y="1870843"/>
            <a:ext cx="2334126" cy="46767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Г</a:t>
            </a:r>
            <a:endParaRPr lang="en-US" sz="2200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Включается информация о подобранных социальных услугах по уходу, входящих в социальный пакет долговременного ухода, и иных социальных услугах, и социальном сопровождении, на основании информации, полученной из предыдущих блоков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26352" y="1870843"/>
            <a:ext cx="2334126" cy="46654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2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А</a:t>
            </a:r>
            <a:endParaRPr lang="en-US" sz="2200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Включаются общие сведения о гражданине,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бщие сведения об условиях его проживания и финансовом положении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37778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D:\Временная\17.03.2022\tph1tuvdhjc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5" y="0"/>
            <a:ext cx="2059958" cy="2212623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549423" y="390436"/>
            <a:ext cx="746195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5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Краевое государственное бюджетное учреждение социального обслуживания </a:t>
            </a:r>
            <a:br>
              <a:rPr lang="ru-RU" sz="25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«Комплексный центр социального обслуживания населения «</a:t>
            </a:r>
            <a:r>
              <a:rPr lang="ru-RU" sz="25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Шарыповский</a:t>
            </a:r>
            <a:r>
              <a:rPr lang="ru-RU" sz="25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endParaRPr lang="ru-RU" sz="25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15821" y="2558578"/>
            <a:ext cx="9245599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Наш адрес:  Красноярский край, г. Шарыпово, микрорайон Берлин, д.21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«Б»</a:t>
            </a:r>
            <a:endParaRPr lang="en-US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Наш телефон: 8 (39153) 26-3-00</a:t>
            </a:r>
            <a:endParaRPr lang="en-US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Наш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E-mail: mycspsd@mail.ru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Наш сайт: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https://kcson.krn.socinfo.ru/</a:t>
            </a:r>
            <a:endParaRPr lang="en-US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300" b="1" i="1" dirty="0" smtClean="0">
                <a:latin typeface="Times New Roman" pitchFamily="18" charset="0"/>
                <a:cs typeface="Times New Roman" pitchFamily="18" charset="0"/>
              </a:rPr>
              <a:t>Телефон Ларисы Владимировны </a:t>
            </a:r>
            <a:r>
              <a:rPr lang="ru-RU" sz="2300" b="1" i="1" dirty="0" err="1" smtClean="0">
                <a:latin typeface="Times New Roman" pitchFamily="18" charset="0"/>
                <a:cs typeface="Times New Roman" pitchFamily="18" charset="0"/>
              </a:rPr>
              <a:t>Охримчак</a:t>
            </a:r>
            <a:r>
              <a:rPr lang="ru-RU" sz="2300" b="1" i="1" dirty="0" smtClean="0">
                <a:latin typeface="Times New Roman" pitchFamily="18" charset="0"/>
                <a:cs typeface="Times New Roman" pitchFamily="18" charset="0"/>
              </a:rPr>
              <a:t>: 8(923)336-79-14</a:t>
            </a:r>
            <a:endParaRPr lang="en-US" sz="23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58434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179" y="1070828"/>
            <a:ext cx="6109200" cy="4498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7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7658" y="670311"/>
            <a:ext cx="10395285" cy="5811253"/>
          </a:xfrm>
        </p:spPr>
        <p:txBody>
          <a:bodyPr>
            <a:normAutofit/>
          </a:bodyPr>
          <a:lstStyle/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Анкета – опросник заполняется на бумажном и/или электронном носителях, по месту жительства или пребывания гражданина, подавшего заявление с его устного согласия и при его непосредственном участии посредством проведения опроса, изучения документов, осуществления наблюдения.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Получение сведений о гражданине целесообразно проводить в виде непринуждённой беседы (опрос, изучение документов, наблюдение) в соответствии с вопросами, включёнными в анкету – опросник, последовательность вопросов может быть различной; продолжительность беседы не должна превышать 60 минут. </a:t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Результатом заполнения анкеты – опросника является определение индивидуальной потребности гражданина в социальном обслуживании, включая установление уровня нуждаемости в уходе.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736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7852" y="459967"/>
            <a:ext cx="10335125" cy="88535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ЗАПОЛНЯЕТСЯ </a:t>
            </a:r>
            <a:r>
              <a:rPr lang="ru-RU" sz="4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ОСНОВАНИИ:</a:t>
            </a:r>
            <a:br>
              <a:rPr lang="ru-RU" sz="4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18289" y="1481958"/>
            <a:ext cx="102265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гражданине, полученных в рамках межведомственного взаимодействия, в том числе с использованием системы межведомственного электронного взаимодействия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(СМЭВ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ответов на вопросы при опросе граждан , их законных представителей и (или) иных лиц, участвующих в уходе за гражданином;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наблюдения за способностью гражданина передвигаться, осуществлять самообслуживание, вести домашнее хозяйство, обеспечивать свою безопасность, включая поддержание здоровья, осуществлять социальное функционирование.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 внесении данных в анкету – опросник осуществляется на основании совокупности полученной информации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 допускается предлагать гражданину или его законному представителю, участвующему в уходе, самостоятельно заполнять анкету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опросник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82772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42897" y="185867"/>
            <a:ext cx="8628994" cy="2420698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Реквизиты 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«Литера», «№», «Год» содержатся в бланках «Блок А», «Блок Б», «Блок В», « Блок Г» и расположены в верхней части каждого листа. В реквизите «Литера» проставляется первая буква фамилии гражданина, которая пишется с прописной буквы, в реквизите «№» проставляется регистрационный номер заявления гражданина или иного лица, подавшего заявление или обращение, в реквизите «Год» проставляется год подачи гражданином 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23091" y="5244662"/>
            <a:ext cx="9480330" cy="1518053"/>
          </a:xfrm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Сведения, внесенные в анкету-опросник, являются основным инструментом для определения нуждаемости гражданина в социальном обслуживании и установления уровня нуждаемости в уходе, назначения ему социальных услуг по уходу.</a:t>
            </a:r>
            <a:endParaRPr lang="ru-RU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371412"/>
              </p:ext>
            </p:extLst>
          </p:nvPr>
        </p:nvGraphicFramePr>
        <p:xfrm>
          <a:off x="2626060" y="2774730"/>
          <a:ext cx="8458200" cy="2925610"/>
        </p:xfrm>
        <a:graphic>
          <a:graphicData uri="http://schemas.openxmlformats.org/drawingml/2006/table">
            <a:tbl>
              <a:tblPr/>
              <a:tblGrid>
                <a:gridCol w="2114550">
                  <a:extLst>
                    <a:ext uri="{9D8B030D-6E8A-4147-A177-3AD203B41FA5}">
                      <a16:colId xmlns:a16="http://schemas.microsoft.com/office/drawing/2014/main" val="2373641507"/>
                    </a:ext>
                  </a:extLst>
                </a:gridCol>
                <a:gridCol w="2091139">
                  <a:extLst>
                    <a:ext uri="{9D8B030D-6E8A-4147-A177-3AD203B41FA5}">
                      <a16:colId xmlns:a16="http://schemas.microsoft.com/office/drawing/2014/main" val="1639701101"/>
                    </a:ext>
                  </a:extLst>
                </a:gridCol>
                <a:gridCol w="2137961">
                  <a:extLst>
                    <a:ext uri="{9D8B030D-6E8A-4147-A177-3AD203B41FA5}">
                      <a16:colId xmlns:a16="http://schemas.microsoft.com/office/drawing/2014/main" val="1109355653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2600610770"/>
                    </a:ext>
                  </a:extLst>
                </a:gridCol>
              </a:tblGrid>
              <a:tr h="311486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1.4. ОБРАЗОВАНИЕ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6042304"/>
                  </a:ext>
                </a:extLst>
              </a:tr>
              <a:tr h="31148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Записано со слов с устного согласия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Внесено на основании документов (согласовано)</a:t>
                      </a:r>
                    </a:p>
                  </a:txBody>
                  <a:tcPr marL="39370" marR="39370" marT="64770" marB="6477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6387752"/>
                  </a:ext>
                </a:extLst>
              </a:tr>
              <a:tr h="497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ОБУЧАЛСЯ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ИМЕЕТ НАЧАЛЬНОЕ ОБЩЕЕ ОБРАЗОВАНИЕ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ИМЕЕТ ОСНОВНОЕ ОБЩЕЕ ОБРАЗОВАНИЕ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ИМЕЕТ СРЕДНЕЕ ОБЩЕЕ ОБРАЗОВАНИЕ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8361486"/>
                  </a:ext>
                </a:extLst>
              </a:tr>
              <a:tr h="311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0462484"/>
                  </a:ext>
                </a:extLst>
              </a:tr>
              <a:tr h="684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ИМЕЕТ НАЧАЛЬНОЕ </a:t>
                      </a: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ПРОФЕССИОНАЛЬНОЕ ОБРАЗОВАНИЕ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ИМЕЕТ СРЕДНЕЕ ПРОФЕССИОНАЛЬНОЕ ОБРАЗОВАНИЕ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ИМЕЕТ ВЫСШЕЕ ОБРАЗОВАНИЕ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ИМЕЕТ УЧЕНУЮ СТЕПЕНЬ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1930583"/>
                  </a:ext>
                </a:extLst>
              </a:tr>
              <a:tr h="311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ДА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5588668"/>
                  </a:ext>
                </a:extLst>
              </a:tr>
              <a:tr h="497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ПОЛУЧАЕТ ОБРАЗОВАНИЕ (УКАЗАТЬ)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370" marR="39370" marT="64770" marB="647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9229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448542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722</TotalTime>
  <Words>2160</Words>
  <Application>Microsoft Office PowerPoint</Application>
  <PresentationFormat>Широкоэкранный</PresentationFormat>
  <Paragraphs>477</Paragraphs>
  <Slides>61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61</vt:i4>
      </vt:variant>
    </vt:vector>
  </HeadingPairs>
  <TitlesOfParts>
    <vt:vector size="71" baseType="lpstr">
      <vt:lpstr>Arial</vt:lpstr>
      <vt:lpstr>Calibri</vt:lpstr>
      <vt:lpstr>Century Gothic</vt:lpstr>
      <vt:lpstr>Times New Roman</vt:lpstr>
      <vt:lpstr>Wingdings 3</vt:lpstr>
      <vt:lpstr>БЛОК АTimes New Roman</vt:lpstr>
      <vt:lpstr>роводится наблюдение,Times New Roman</vt:lpstr>
      <vt:lpstr>СTimes New Roman</vt:lpstr>
      <vt:lpstr>Легкий дым</vt:lpstr>
      <vt:lpstr>Документ</vt:lpstr>
      <vt:lpstr>  </vt:lpstr>
      <vt:lpstr>План лекции</vt:lpstr>
      <vt:lpstr>Индивидуальная жизнеспособность (ВОЗ)</vt:lpstr>
      <vt:lpstr>Ближайшее окружение </vt:lpstr>
      <vt:lpstr>Влияние результатов типизации и условий проживания на определение социальных услуг</vt:lpstr>
      <vt:lpstr>Анкета – опросник состоит из четырёх блоков (А, Б, В, Г)</vt:lpstr>
      <vt:lpstr>- Анкета – опросник заполняется на бумажном и/или электронном носителях, по месту жительства или пребывания гражданина, подавшего заявление с его устного согласия и при его непосредственном участии посредством проведения опроса, изучения документов, осуществления наблюдения.  - Получение сведений о гражданине целесообразно проводить в виде непринуждённой беседы (опрос, изучение документов, наблюдение) в соответствии с вопросами, включёнными в анкету – опросник, последовательность вопросов может быть различной; продолжительность беседы не должна превышать 60 минут.   - Результатом заполнения анкеты – опросника является определение индивидуальной потребности гражданина в социальном обслуживании, включая установление уровня нуждаемости в уходе. </vt:lpstr>
      <vt:lpstr>ЗАПОЛНЯЕТСЯ НА ОСНОВАНИИ:            </vt:lpstr>
      <vt:lpstr>        Реквизиты «Литера», «№», «Год» содержатся в бланках «Блок А», «Блок Б», «Блок В», « Блок Г» и расположены в верхней части каждого листа. В реквизите «Литера» проставляется первая буква фамилии гражданина, которая пишется с прописной буквы, в реквизите «№» проставляется регистрационный номер заявления гражданина или иного лица, подавшего заявление или обращение, в реквизите «Год» проставляется год подачи гражданином заявления        </vt:lpstr>
      <vt:lpstr> Анкета -  опросник заполняется на всех граждан обратившихся за получением социальных услуг   Специалист –по результатам заполнения принимает решение о признании гражданина, подавшего заявление, нуждающимся в социальном обслуживании либо об отказе в социальном обслуживании, в том числе в рамках системы долговременного ухода    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БЛОК Б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БЛОК 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БЛОК Г  – новизна, структура и подход к апробации Прообраз внесения изменений в Постановление Правительства №1236</vt:lpstr>
      <vt:lpstr>Практическая работа (разбор кейса)</vt:lpstr>
      <vt:lpstr>Бланк типизации Бланк определения потребности в уходе ФИО___________________________________________________________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Определение нуждаемости в уходе как части социального обслуживания изучения условий проживания, ближайщего окружения и общих сведений о состоянии здоровья)</dc:title>
  <dc:creator>RePack by SPecialiST</dc:creator>
  <cp:lastModifiedBy>RePack by SPecialiST</cp:lastModifiedBy>
  <cp:revision>234</cp:revision>
  <dcterms:created xsi:type="dcterms:W3CDTF">2022-05-05T08:46:43Z</dcterms:created>
  <dcterms:modified xsi:type="dcterms:W3CDTF">2022-05-05T08:25:57Z</dcterms:modified>
</cp:coreProperties>
</file>