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296" r:id="rId6"/>
    <p:sldId id="306" r:id="rId7"/>
    <p:sldId id="259" r:id="rId8"/>
    <p:sldId id="318" r:id="rId9"/>
    <p:sldId id="319" r:id="rId10"/>
    <p:sldId id="320" r:id="rId11"/>
    <p:sldId id="294" r:id="rId12"/>
    <p:sldId id="321" r:id="rId13"/>
    <p:sldId id="310" r:id="rId14"/>
    <p:sldId id="316" r:id="rId15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12.11.2024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12.11.2024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46" y="2695075"/>
            <a:ext cx="4748169" cy="1237072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знаем то, что невозможное – возможно!!!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437" y="1770077"/>
            <a:ext cx="4748169" cy="662729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>
              <a:lnSpc>
                <a:spcPct val="115000"/>
              </a:lnSpc>
              <a:spcAft>
                <a:spcPts val="800"/>
              </a:spcAft>
              <a:tabLst>
                <a:tab pos="-180340" algn="l"/>
                <a:tab pos="1350645" algn="l"/>
                <a:tab pos="2602230" algn="ctr"/>
              </a:tabLst>
            </a:pPr>
            <a:r>
              <a:rPr lang="ru-RU" sz="1400" dirty="0">
                <a:latin typeface="Bahnschrift Condensed" panose="020B0502040204020203" pitchFamily="34" charset="0"/>
              </a:rPr>
              <a:t>КГБУ СО "Дом-интернат для граждан пожилого возраста и инвалидов "Ботанический"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A3FD3-E128-4968-86D4-3C2B2566A380}"/>
              </a:ext>
            </a:extLst>
          </p:cNvPr>
          <p:cNvSpPr txBox="1"/>
          <p:nvPr/>
        </p:nvSpPr>
        <p:spPr>
          <a:xfrm>
            <a:off x="4261607" y="4530055"/>
            <a:ext cx="36156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SemiBold SemiConden" panose="020B0502040204020203" pitchFamily="34" charset="0"/>
              </a:rPr>
              <a:t>                      </a:t>
            </a:r>
          </a:p>
          <a:p>
            <a:endParaRPr lang="ru-RU" sz="1600" dirty="0">
              <a:latin typeface="Bahnschrift SemiBold SemiConden" panose="020B0502040204020203" pitchFamily="34" charset="0"/>
            </a:endParaRPr>
          </a:p>
          <a:p>
            <a:endParaRPr lang="ru-RU" sz="16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</a:rPr>
              <a:t>Красноярск, 2024 г.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B32E6C-ABF4-4FAF-8526-65094769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58" y="666555"/>
            <a:ext cx="1168343" cy="11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1"/>
    </mc:Choice>
    <mc:Fallback xmlns="">
      <p:transition spd="slow" advTm="123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Times New Roman" panose="02020603050405020304" pitchFamily="18" charset="0"/>
                <a:cs typeface="Times New Roman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651760"/>
            <a:ext cx="8123274" cy="2697480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Основываясь на нашем многолетнем опыте работы с получателями социальных услуг из старого корпуса, мы можем сказать, что более 80% жителей, участвующих в культурных мероприятиях, становятся социально-активными, общительными и более позитивными. Реабилитационную работу мы ведем уже много лет, и люди, поступившие в наш интернат, чувствуют себя как дома.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4"/>
    </mc:Choice>
    <mc:Fallback xmlns="">
      <p:transition spd="slow" advTm="146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3" y="2416029"/>
            <a:ext cx="3158539" cy="1561611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19721-D003-4B8A-B62C-B6E8CEC1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819" y="500515"/>
            <a:ext cx="5188017" cy="13801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>
                <a:tab pos="-180340" algn="l"/>
                <a:tab pos="1350645" algn="l"/>
                <a:tab pos="2602230" algn="ctr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КГБУ СО "Дом-интернат для граждан пожилого возраста и инвалидов "Ботанический"</a:t>
            </a:r>
          </a:p>
          <a:p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FC6CE9-D679-410F-B6A0-31445FBF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83" y="837568"/>
            <a:ext cx="1168343" cy="11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28929-AABE-4378-8F9E-1BA24C19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22" y="2803961"/>
            <a:ext cx="5066357" cy="33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4"/>
    </mc:Choice>
    <mc:Fallback xmlns="">
      <p:transition spd="slow" advTm="126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136526"/>
            <a:ext cx="3749040" cy="584928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Введение</a:t>
            </a:r>
            <a:endParaRPr lang="ru-RU" dirty="0">
              <a:solidFill>
                <a:schemeClr val="accent3"/>
              </a:solidFill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045" y="3341406"/>
            <a:ext cx="2880076" cy="2191349"/>
          </a:xfrm>
        </p:spPr>
        <p:txBody>
          <a:bodyPr rtlCol="0">
            <a:normAutofit fontScale="62500" lnSpcReduction="2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27" y="2314277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8363" y="721454"/>
            <a:ext cx="4894557" cy="592064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>
            <a:defPPr>
              <a:defRPr lang="ru-MO"/>
            </a:defPPr>
          </a:lstStyle>
          <a:p>
            <a:r>
              <a:rPr lang="ru-RU" sz="3000" b="1" dirty="0">
                <a:latin typeface="+mj-lt"/>
              </a:rPr>
              <a:t>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психолого-социальной помощи гражданам, находящимся на длительном проживании в домах-интернатах, является одной из актуальных в наше время. От того насколько комплексно и профессионально проводится социальная реабилитация, во многом зависит, вернутся ли к активной жизни люди, которые в силу различных причин попали в учреждение. </a:t>
            </a:r>
            <a:endParaRPr lang="ru-RU" sz="3000" dirty="0">
              <a:latin typeface="+mj-lt"/>
            </a:endParaRPr>
          </a:p>
          <a:p>
            <a:pPr rtl="0"/>
            <a:r>
              <a:rPr lang="ru-RU" sz="3000" b="1" dirty="0">
                <a:latin typeface="+mj-lt"/>
              </a:rPr>
              <a:t>Цель: </a:t>
            </a:r>
          </a:p>
          <a:p>
            <a:pPr rtl="0"/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уровня качества жизни пожилых людей с ограниченными возможностями здоровья, проживающих в доме-интернате, путем вовлечения в активный образ жизни.</a:t>
            </a:r>
          </a:p>
          <a:p>
            <a:pPr rtl="0"/>
            <a:endParaRPr lang="ru-RU" dirty="0">
              <a:solidFill>
                <a:schemeClr val="accent3"/>
              </a:solidFill>
              <a:latin typeface="+mj-lt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9" y="260058"/>
            <a:ext cx="5129613" cy="1325880"/>
          </a:xfrm>
        </p:spPr>
        <p:txBody>
          <a:bodyPr rtlCol="0"/>
          <a:lstStyle>
            <a:defPPr>
              <a:defRPr lang="ru-MO"/>
            </a:defPPr>
          </a:lstStyle>
          <a:p>
            <a:pPr algn="ctr"/>
            <a:r>
              <a:rPr lang="ru-RU" sz="1800" b="1" dirty="0">
                <a:solidFill>
                  <a:srgbClr val="333333"/>
                </a:solidFill>
                <a:effectLst/>
                <a:latin typeface="proxima-nova"/>
              </a:rPr>
              <a:t>Социально-психологическая помощь пожилым людям с ОВЗ в системе социального обслуживания населения</a:t>
            </a:r>
          </a:p>
          <a:p>
            <a:pPr algn="ctr" rt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9CBC2D-10F8-4F8F-9575-5A61340117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" y="2046914"/>
            <a:ext cx="5340694" cy="3624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0"/>
    </mc:Choice>
    <mc:Fallback xmlns="">
      <p:transition spd="slow" advTm="286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25460"/>
            <a:ext cx="8695944" cy="570451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Задачи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895912"/>
            <a:ext cx="8695944" cy="3296874"/>
          </a:xfrm>
        </p:spPr>
        <p:txBody>
          <a:bodyPr rtlCol="0">
            <a:normAutofit fontScale="85000" lnSpcReduction="10000"/>
          </a:bodyPr>
          <a:lstStyle>
            <a:defPPr>
              <a:defRPr lang="ru-MO"/>
            </a:def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крепить психологическое состояние пенсионеров посредством активного участия в творческой жизни учреждения.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3A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b="1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ривлечь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волонтеров г. Красноярска в единое пространство, направленное на пропаганду активного и здорового образа жизни людей преклонного возраста.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3A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b="1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родолжить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работу по созданию комфортного пребывания пожилых, привлекая молодых людей с инвалидностью из соседнего корпуса нашего интерната для помощи и поддержки.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3A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b="1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4A3A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домашнюю атмосферу в учреждении, применяя тематические фото и картины жителей старшего возраста.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группа: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старшего возраста, в том числе с ограниченными возможностями здоровья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3A1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7329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3A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4"/>
    </mc:Choice>
    <mc:Fallback xmlns="">
      <p:transition spd="slow" advTm="235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251671"/>
            <a:ext cx="9884664" cy="713063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«Ботанический»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651" y="1093863"/>
            <a:ext cx="11660697" cy="197407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2023 года в Красноярском Доме-интернате для граждан пожилого возраста и инвалидов «Ботанический» в рамках реализации федерального проекта «Старшее поколение» открылся новый корпус на 100 мест. В учреждении созданы не только условия для комфортного и безопасного проживания, но и обеспечены условия для удовлетворения социальных и творческих потребностей получателей услуг. Жители нашего учреждения имеют возможность заниматься физической культурой, обучаться компьютерной грамотности, развиваться личностно, имеют возможность реализовать свой творческий потенциал, то есть вести активную и полноценную жизнь.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8E4EBC-32E1-43EE-B8EC-09C929E5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4927"/>
            <a:ext cx="3972103" cy="2581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7BED8D-0F60-491A-9485-4FD0BA51F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490" y="3274951"/>
            <a:ext cx="3727507" cy="270188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73F942AC-96F2-4E05-AB23-1E54C51E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32" y="3197069"/>
            <a:ext cx="4662458" cy="31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2"/>
    </mc:Choice>
    <mc:Fallback xmlns="">
      <p:transition spd="slow" advTm="303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CCAF5-CF27-43E9-82AB-22D2955B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Этапы реализации проекта: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751DFC-340B-464E-8038-8A5D19C3E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647E7A1-295A-4A6E-ABE0-96637B38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Подготовительный (1–3 месяца):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 адаптации для ПСУ, впервые попадающих в условия проживания в доме-интернате.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связи с культурно-просветительскими организациями, АНО, с волонтерским движением.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плана/графика культурно-оздоровительных, духовно-просветительских мероприятий с волонтерами г. Красноярска.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7"/>
    </mc:Choice>
    <mc:Fallback xmlns="">
      <p:transition spd="slow" advTm="269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439FA-F2F0-4094-8F90-9335458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33C14-09D6-433A-9A43-1F9EAC159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Основной (бессрочно):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культурных мероприятий для граждан пожилого возраста совместно с волонтерским движением.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помощи пожилым совместно с молодыми людьми с соседнего корпуса в сопровождении их до учреждений здравоохранения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помощь в передвижении пожилым колясочникам, в решении бытовых проблем пожилых людей.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досуга жителей старшего возраста (проведение праздничных мероприятий и творческих занятий).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 молельной комнаты для укрепления духовно-нравственного единства в обществе.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1203B-0F1E-4664-A224-CE2F24E41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88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558B0-FC16-4789-9119-2FF9F429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419AB8-7A3E-4775-81E3-41D1B23BF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5E792-B2E4-4027-B2AE-A250AFC807C9}"/>
              </a:ext>
            </a:extLst>
          </p:cNvPr>
          <p:cNvSpPr txBox="1"/>
          <p:nvPr/>
        </p:nvSpPr>
        <p:spPr>
          <a:xfrm>
            <a:off x="-519763" y="1453415"/>
            <a:ext cx="118735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Заключительный (параллельно с основным):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C74F4-9184-4249-8A10-F210BBEF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078"/>
            <a:ext cx="10744200" cy="425112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мероприятий, направленных на встречу и обмен опытом со специалистами в социальной сфере.</a:t>
            </a:r>
            <a:endParaRPr lang="ru-R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мероприятий культурно-развлекательного характера на базе нашего дома-интерната "Ботанический" и приглашении людей почтенного возраста из других домов-интернатов.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плана мероприятий на следующий год.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05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777" y="301752"/>
            <a:ext cx="6638223" cy="131529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4000" dirty="0"/>
              <a:t>              Результаты: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8461" y="4095888"/>
            <a:ext cx="2504266" cy="1469782"/>
          </a:xfrm>
        </p:spPr>
        <p:txBody>
          <a:bodyPr rtlCol="0">
            <a:normAutofit fontScale="40000" lnSpcReduction="2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F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510" y="2770632"/>
            <a:ext cx="4399593" cy="279503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1773763"/>
            <a:ext cx="5065776" cy="4947712"/>
          </a:xfrm>
        </p:spPr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80% пожилых, посещающих мероприятия, отмечается положительная динамика в социальной адаптации, коммуникации и стремлении к активному времяпровождению.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Более 30% пенсионеров принимают участие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мастер-классах по интуитивному рисованию с арт-терапевтом каждый вторник.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200 работ (картины, поделки, вышивка и т.п.) создано жителями старшего возраста.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 жителей приняли участие в рукоделии, изготавливая сети для СВО в «Швейной мастерской».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30% жителей старшего возраста участвуют в конкурсах-фестивалях всероссийского уровня.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21DCA61-EA99-4325-A838-5FB04A64F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0640" y="1773763"/>
            <a:ext cx="6830568" cy="48683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2105EC-59D9-432B-BF8B-E048E914F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" y="1934678"/>
            <a:ext cx="4736260" cy="3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1"/>
    </mc:Choice>
    <mc:Fallback xmlns="">
      <p:transition spd="slow" advTm="311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FAF76-6099-4474-B8B8-B353C8BB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221381"/>
            <a:ext cx="4974336" cy="798897"/>
          </a:xfrm>
        </p:spPr>
        <p:txBody>
          <a:bodyPr/>
          <a:lstStyle/>
          <a:p>
            <a:r>
              <a:rPr lang="ru-RU" dirty="0"/>
              <a:t>Результаты: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C530FC-EF5B-49F3-9A09-F50D4577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3FB9A4-EF2A-4193-95FC-BD8F9DB10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BE5046-FA83-46B8-BC89-9B4A60C2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265" y="1318661"/>
            <a:ext cx="6820943" cy="48809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старшего возраста стали больше находиться в социуме, активнее участвовать в творческих мероприятиях регионального уровня.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пропаганде здорового образа жизни некоторые жители начали заниматься скандинавской ходьбой и ходить в тренажерный зал.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занятиям в «Музыкальной гостиной» у пожилых людей из-за активизации мозговой деятельности наблюдается положительная динамика в виде улучшения памяти.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комфорт и домашняя атмосфера нашего учреждения, способствовала знакомству и вступлению в законный брак двух активных пенсионеров.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посещению священнослужителя у пожилых подопечных появилась духовная поддержка, которая способствует укреплению духа.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289892F-2345-486D-8167-219CBC585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688D49-65C5-413A-862F-44BF7585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44"/>
            <a:ext cx="3086841" cy="454306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46848F59-FEAC-4D2D-8FFE-2F20BB8B7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269" y="7680958"/>
            <a:ext cx="108765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F4FA2016-3F1A-4473-B0AD-7C23DCE22A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384C5E-FAC3-483C-9AF3-BF1464A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5" y="4715353"/>
            <a:ext cx="3020538" cy="21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42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bb13cd20-357b-48a5-aff4-3bb4b52aae3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f0d45a2-344c-4fe0-9811-4277bf2c2e1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{93FA2015-B655-40E1-8D67-D749989BFF2C}tf56410444_win32</Template>
  <TotalTime>1000</TotalTime>
  <Words>761</Words>
  <Application>Microsoft Office PowerPoint</Application>
  <PresentationFormat>Широкоэкранный</PresentationFormat>
  <Paragraphs>72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Bahnschrift Condensed</vt:lpstr>
      <vt:lpstr>Bahnschrift SemiBold SemiConden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proxima-nova</vt:lpstr>
      <vt:lpstr>Times New Roman</vt:lpstr>
      <vt:lpstr>Тема Office</vt:lpstr>
      <vt:lpstr>ПРАКТИКА Мы знаем то, что невозможное – возможно!!! </vt:lpstr>
      <vt:lpstr>Введение</vt:lpstr>
      <vt:lpstr>Задачи практики:</vt:lpstr>
      <vt:lpstr>«Ботанический»</vt:lpstr>
      <vt:lpstr>Этапы реализации проекта:</vt:lpstr>
      <vt:lpstr>Этапы реализации проекта:</vt:lpstr>
      <vt:lpstr>Этапы реализации проекта:</vt:lpstr>
      <vt:lpstr>              Результаты:</vt:lpstr>
      <vt:lpstr>Результаты: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эмоционального интеллекта и возраста респондентов</dc:title>
  <dc:creator>Пользователь</dc:creator>
  <cp:lastModifiedBy>Пользователь</cp:lastModifiedBy>
  <cp:revision>16</cp:revision>
  <dcterms:created xsi:type="dcterms:W3CDTF">2024-09-02T05:09:31Z</dcterms:created>
  <dcterms:modified xsi:type="dcterms:W3CDTF">2024-11-12T10:15:46Z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