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59" r:id="rId4"/>
    <p:sldId id="257" r:id="rId5"/>
    <p:sldId id="260" r:id="rId6"/>
    <p:sldId id="267" r:id="rId7"/>
    <p:sldId id="270" r:id="rId8"/>
    <p:sldId id="271" r:id="rId9"/>
    <p:sldId id="272" r:id="rId10"/>
    <p:sldId id="273" r:id="rId11"/>
    <p:sldId id="269" r:id="rId12"/>
    <p:sldId id="265" r:id="rId13"/>
    <p:sldId id="266" r:id="rId14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7E333-5D6F-490A-BAF8-F7A0E179DA6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2EDD-74D8-4843-8A14-07C57A21D97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66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7E333-5D6F-490A-BAF8-F7A0E179DA6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2EDD-74D8-4843-8A14-07C57A21D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393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7E333-5D6F-490A-BAF8-F7A0E179DA6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2EDD-74D8-4843-8A14-07C57A21D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779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7E333-5D6F-490A-BAF8-F7A0E179DA6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2EDD-74D8-4843-8A14-07C57A21D97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3437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7E333-5D6F-490A-BAF8-F7A0E179DA6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2EDD-74D8-4843-8A14-07C57A21D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742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7E333-5D6F-490A-BAF8-F7A0E179DA6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2EDD-74D8-4843-8A14-07C57A21D97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6926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7E333-5D6F-490A-BAF8-F7A0E179DA6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2EDD-74D8-4843-8A14-07C57A21D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067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7E333-5D6F-490A-BAF8-F7A0E179DA6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2EDD-74D8-4843-8A14-07C57A21D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434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7E333-5D6F-490A-BAF8-F7A0E179DA6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2EDD-74D8-4843-8A14-07C57A21D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910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7E333-5D6F-490A-BAF8-F7A0E179DA6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2EDD-74D8-4843-8A14-07C57A21D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00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7E333-5D6F-490A-BAF8-F7A0E179DA6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2EDD-74D8-4843-8A14-07C57A21D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687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7E333-5D6F-490A-BAF8-F7A0E179DA6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2EDD-74D8-4843-8A14-07C57A21D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28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7E333-5D6F-490A-BAF8-F7A0E179DA6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2EDD-74D8-4843-8A14-07C57A21D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696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7E333-5D6F-490A-BAF8-F7A0E179DA6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2EDD-74D8-4843-8A14-07C57A21D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706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7E333-5D6F-490A-BAF8-F7A0E179DA6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2EDD-74D8-4843-8A14-07C57A21D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283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7E333-5D6F-490A-BAF8-F7A0E179DA6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2EDD-74D8-4843-8A14-07C57A21D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966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7E333-5D6F-490A-BAF8-F7A0E179DA6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2EDD-74D8-4843-8A14-07C57A21D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397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627E333-5D6F-490A-BAF8-F7A0E179DA68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132EDD-74D8-4843-8A14-07C57A21D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819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8ED7A52-D1E5-04C6-F4CE-94EFF0782D30}"/>
              </a:ext>
            </a:extLst>
          </p:cNvPr>
          <p:cNvSpPr/>
          <p:nvPr/>
        </p:nvSpPr>
        <p:spPr>
          <a:xfrm>
            <a:off x="1129666" y="1122755"/>
            <a:ext cx="8784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СОЦИАЛЬН</a:t>
            </a:r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АЯ ПРАКТИКА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F7B3A9D-09C6-0B4F-9A7D-114398323514}"/>
              </a:ext>
            </a:extLst>
          </p:cNvPr>
          <p:cNvSpPr/>
          <p:nvPr/>
        </p:nvSpPr>
        <p:spPr>
          <a:xfrm>
            <a:off x="-449577" y="2046085"/>
            <a:ext cx="87142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Гарденотерапия</a:t>
            </a:r>
          </a:p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                на дому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452A4A-F468-1F50-4EB5-53D80E20C572}"/>
              </a:ext>
            </a:extLst>
          </p:cNvPr>
          <p:cNvSpPr txBox="1"/>
          <p:nvPr/>
        </p:nvSpPr>
        <p:spPr>
          <a:xfrm>
            <a:off x="8694741" y="5322929"/>
            <a:ext cx="3387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Подготовила :</a:t>
            </a:r>
          </a:p>
          <a:p>
            <a:r>
              <a:rPr lang="ru-RU" sz="2000" dirty="0"/>
              <a:t>Заведующий ОСОД18</a:t>
            </a:r>
          </a:p>
          <a:p>
            <a:r>
              <a:rPr lang="ru-RU" sz="2000" dirty="0"/>
              <a:t>Пуртова О.М.</a:t>
            </a:r>
          </a:p>
          <a:p>
            <a:r>
              <a:rPr lang="ru-RU" sz="2000" dirty="0"/>
              <a:t>                                   2023г.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086F8E-53A1-0985-AEA7-5E471130F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921" y="3193430"/>
            <a:ext cx="3142159" cy="3452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7558" y="399480"/>
            <a:ext cx="695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 ГБУ «КЦСОН Московского района»</a:t>
            </a:r>
          </a:p>
        </p:txBody>
      </p:sp>
    </p:spTree>
    <p:extLst>
      <p:ext uri="{BB962C8B-B14F-4D97-AF65-F5344CB8AC3E}">
        <p14:creationId xmlns:p14="http://schemas.microsoft.com/office/powerpoint/2010/main" val="257140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D4FDF-5C36-E1C1-FCAC-0FED6D0B8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98E79E-A32A-30BF-AB62-B47EEDB7E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FCBF16-C67E-7D22-47EA-88E621D3A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38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479F1B-2C63-6597-0BAC-3AE3A7B2F876}"/>
              </a:ext>
            </a:extLst>
          </p:cNvPr>
          <p:cNvSpPr/>
          <p:nvPr/>
        </p:nvSpPr>
        <p:spPr>
          <a:xfrm>
            <a:off x="926084" y="140160"/>
            <a:ext cx="69621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Ожидаемый результат.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B83B4F-E35C-B505-2BEE-399C3E636C57}"/>
              </a:ext>
            </a:extLst>
          </p:cNvPr>
          <p:cNvSpPr txBox="1"/>
          <p:nvPr/>
        </p:nvSpPr>
        <p:spPr>
          <a:xfrm flipH="1">
            <a:off x="268998" y="1199677"/>
            <a:ext cx="106928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3200" b="1" dirty="0"/>
              <a:t>1. Создание домашнего уюта у людей старшего возраста.</a:t>
            </a:r>
          </a:p>
          <a:p>
            <a:pPr>
              <a:spcAft>
                <a:spcPts val="600"/>
              </a:spcAft>
            </a:pPr>
            <a:r>
              <a:rPr lang="ru-RU" sz="3200" b="1" dirty="0"/>
              <a:t>2. Развитие мелкой моторики и сохранение когнитивных возможностей.</a:t>
            </a:r>
          </a:p>
          <a:p>
            <a:pPr>
              <a:spcAft>
                <a:spcPts val="600"/>
              </a:spcAft>
            </a:pPr>
            <a:r>
              <a:rPr lang="ru-RU" sz="3200" b="1" dirty="0"/>
              <a:t>3. Снижение дефицита общения и проведение работы по профилактике одиночества.</a:t>
            </a:r>
          </a:p>
          <a:p>
            <a:pPr>
              <a:spcAft>
                <a:spcPts val="600"/>
              </a:spcAft>
            </a:pPr>
            <a:r>
              <a:rPr lang="ru-RU" sz="3200" b="1" dirty="0"/>
              <a:t>4. Увеличение количества граждан старшего поколения, заинтересованных практикой.</a:t>
            </a:r>
          </a:p>
          <a:p>
            <a:pPr>
              <a:spcAft>
                <a:spcPts val="600"/>
              </a:spcAft>
            </a:pPr>
            <a:r>
              <a:rPr lang="ru-RU" sz="3200" b="1" dirty="0"/>
              <a:t>5. Улучшение эмоционального состояния и снижение тревожности у участников практики.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01CC35-D720-0CC6-1538-2253031A8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4710" y="5149819"/>
            <a:ext cx="159729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23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479F1B-2C63-6597-0BAC-3AE3A7B2F876}"/>
              </a:ext>
            </a:extLst>
          </p:cNvPr>
          <p:cNvSpPr/>
          <p:nvPr/>
        </p:nvSpPr>
        <p:spPr>
          <a:xfrm>
            <a:off x="358638" y="190960"/>
            <a:ext cx="89033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Оценки результатов практики</a:t>
            </a:r>
            <a:endParaRPr lang="ru-RU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B83B4F-E35C-B505-2BEE-399C3E636C57}"/>
              </a:ext>
            </a:extLst>
          </p:cNvPr>
          <p:cNvSpPr txBox="1"/>
          <p:nvPr/>
        </p:nvSpPr>
        <p:spPr>
          <a:xfrm flipH="1">
            <a:off x="268998" y="1199677"/>
            <a:ext cx="9836903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dirty="0"/>
              <a:t>Оценка эффективности использования Технологии формируется также на основании оценки мнения получателей услуг результатах использования Гарденотерапия в реабилитационных целях.</a:t>
            </a:r>
          </a:p>
          <a:p>
            <a:pPr>
              <a:spcAft>
                <a:spcPts val="600"/>
              </a:spcAft>
            </a:pPr>
            <a:endParaRPr lang="ru-RU" sz="2800" b="1" dirty="0"/>
          </a:p>
          <a:p>
            <a:pPr>
              <a:spcAft>
                <a:spcPts val="600"/>
              </a:spcAft>
            </a:pPr>
            <a:r>
              <a:rPr lang="ru-RU" sz="2800" b="1" dirty="0"/>
              <a:t>Анкетирование получателей социальных услуг на предмет удовлетворенности участия в практики. </a:t>
            </a:r>
          </a:p>
          <a:p>
            <a:pPr>
              <a:spcAft>
                <a:spcPts val="600"/>
              </a:spcAft>
            </a:pPr>
            <a:endParaRPr lang="ru-RU" sz="2800" b="1" dirty="0"/>
          </a:p>
          <a:p>
            <a:pPr>
              <a:spcAft>
                <a:spcPts val="600"/>
              </a:spcAft>
            </a:pPr>
            <a:r>
              <a:rPr lang="ru-RU" sz="2800" b="1" dirty="0"/>
              <a:t>Устные и письменные отзывы о результатах применения данной практики.</a:t>
            </a:r>
          </a:p>
          <a:p>
            <a:pPr>
              <a:spcAft>
                <a:spcPts val="600"/>
              </a:spcAft>
            </a:pPr>
            <a:endParaRPr lang="ru-RU" sz="28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01CC35-D720-0CC6-1538-2253031A8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4710" y="5149819"/>
            <a:ext cx="159729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25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707C2B-6907-1D0B-6C69-FAF8721D1693}"/>
              </a:ext>
            </a:extLst>
          </p:cNvPr>
          <p:cNvSpPr/>
          <p:nvPr/>
        </p:nvSpPr>
        <p:spPr>
          <a:xfrm>
            <a:off x="-3195500" y="330246"/>
            <a:ext cx="1746964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</a:t>
            </a:r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Итоги практики: 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&gt;150</a:t>
            </a:r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счастливых</a:t>
            </a:r>
          </a:p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получателя социальных услуг</a:t>
            </a:r>
          </a:p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864EBE-F7B3-F680-6148-72E3E086F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975" y="5495731"/>
            <a:ext cx="1150509" cy="11010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127642-B6C2-469B-E4F0-3CC5638EF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44" y="2286400"/>
            <a:ext cx="3658706" cy="27440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F2F62C-6C38-BC15-8CA3-A369C0011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02" y="4295399"/>
            <a:ext cx="3200883" cy="24006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17444E-3398-90C5-BD4C-9DB711BBB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59" y="3531798"/>
            <a:ext cx="2321473" cy="30952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5A03FB-059E-345C-6527-6A6394776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9491" y="2585544"/>
            <a:ext cx="3195145" cy="239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96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F83E24-3F7C-6C8A-2DCD-B13C5992F93B}"/>
              </a:ext>
            </a:extLst>
          </p:cNvPr>
          <p:cNvSpPr txBox="1"/>
          <p:nvPr/>
        </p:nvSpPr>
        <p:spPr>
          <a:xfrm>
            <a:off x="457201" y="1431722"/>
            <a:ext cx="931909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Внедрение инновационных форм работы, направленных на повышение качества жизни граждан пожилого возраста и инвалидов, на развитие и поддержание функциональных способностей граждан старшего поколения и людей с ограниченными возможностями. </a:t>
            </a:r>
          </a:p>
          <a:p>
            <a:endParaRPr lang="ru-RU" sz="2800" b="1" dirty="0"/>
          </a:p>
          <a:p>
            <a:r>
              <a:rPr lang="ru-RU" sz="2800" b="1" dirty="0"/>
              <a:t>Обеспечение социального, эмоционального, интеллектуального и физического развития, как составной части комплекса социально-культурной реабилитации.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45EF9A-9F19-B286-F7B6-4C901503E9ED}"/>
              </a:ext>
            </a:extLst>
          </p:cNvPr>
          <p:cNvSpPr/>
          <p:nvPr/>
        </p:nvSpPr>
        <p:spPr>
          <a:xfrm>
            <a:off x="541259" y="332575"/>
            <a:ext cx="5115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Цель практики.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A82FD7-3140-FB0D-D58A-A62FFDD7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780" y="5113176"/>
            <a:ext cx="1530220" cy="153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79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72CA2D-F333-7C95-9DD7-43789940844F}"/>
              </a:ext>
            </a:extLst>
          </p:cNvPr>
          <p:cNvSpPr/>
          <p:nvPr/>
        </p:nvSpPr>
        <p:spPr>
          <a:xfrm>
            <a:off x="0" y="229480"/>
            <a:ext cx="65938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Задачи практики.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AE36B2-A46F-24BD-5678-B41105088941}"/>
              </a:ext>
            </a:extLst>
          </p:cNvPr>
          <p:cNvSpPr txBox="1"/>
          <p:nvPr/>
        </p:nvSpPr>
        <p:spPr>
          <a:xfrm>
            <a:off x="252919" y="1365541"/>
            <a:ext cx="1048620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800" b="1" dirty="0"/>
              <a:t>1.	Через занятия снизить риски возникновения одиночества и социальной изоляции у участников практики.</a:t>
            </a:r>
          </a:p>
          <a:p>
            <a:r>
              <a:rPr lang="ru-RU" sz="2800" b="1" dirty="0"/>
              <a:t>2.	Сохранить когнитивные возможности, способствовать развитию мелкой моторики у людей старшего возраста.</a:t>
            </a:r>
          </a:p>
          <a:p>
            <a:r>
              <a:rPr lang="ru-RU" sz="2800" b="1" dirty="0"/>
              <a:t>3.	Снизить выраженность эмоциональных переживаний.</a:t>
            </a:r>
          </a:p>
          <a:p>
            <a:r>
              <a:rPr lang="ru-RU" sz="2800" b="1" dirty="0"/>
              <a:t>4.	Расширить возможности для организации социального обслуживания на дому для граждан пожилого возрастая и инвалидов.</a:t>
            </a:r>
          </a:p>
          <a:p>
            <a:r>
              <a:rPr lang="ru-RU" sz="2800" b="1" dirty="0"/>
              <a:t>5.	Создать домашний уют у людей старшего возраста.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1DFFBD-829E-C3B1-D73C-F9ECC035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444" y="5214419"/>
            <a:ext cx="774441" cy="141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9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BF1C43-F9F3-7224-DF8F-3599B7A6B174}"/>
              </a:ext>
            </a:extLst>
          </p:cNvPr>
          <p:cNvSpPr txBox="1"/>
          <p:nvPr/>
        </p:nvSpPr>
        <p:spPr>
          <a:xfrm flipH="1">
            <a:off x="256096" y="3121223"/>
            <a:ext cx="115175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«Гарденотерапия»</a:t>
            </a:r>
            <a:r>
              <a:rPr lang="ru-RU" sz="3200" b="1" dirty="0"/>
              <a:t> используется как один </a:t>
            </a:r>
          </a:p>
          <a:p>
            <a:r>
              <a:rPr lang="ru-RU" sz="3200" b="1" dirty="0"/>
              <a:t>из активных видов деятельности, направленный</a:t>
            </a:r>
          </a:p>
          <a:p>
            <a:r>
              <a:rPr lang="ru-RU" sz="3200" b="1" dirty="0"/>
              <a:t>на улучшение социального, психологического и физического благосостояния пожилых людей, имеющих физические и психические </a:t>
            </a:r>
          </a:p>
          <a:p>
            <a:r>
              <a:rPr lang="ru-RU" sz="3200" b="1" dirty="0"/>
              <a:t>недостатки или проблемы.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A18CDD-307B-6D37-1D16-E550742DFF42}"/>
              </a:ext>
            </a:extLst>
          </p:cNvPr>
          <p:cNvSpPr/>
          <p:nvPr/>
        </p:nvSpPr>
        <p:spPr>
          <a:xfrm>
            <a:off x="165369" y="107004"/>
            <a:ext cx="13077217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Предлагаемая практика имеет</a:t>
            </a:r>
          </a:p>
          <a:p>
            <a:r>
              <a:rPr lang="ru-RU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</a:t>
            </a:r>
            <a:r>
              <a:rPr lang="ru-RU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мотивационную,                           </a:t>
            </a:r>
          </a:p>
          <a:p>
            <a:r>
              <a:rPr lang="ru-RU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  </a:t>
            </a:r>
            <a:r>
              <a:rPr lang="ru-RU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реабилитационную и                                               </a:t>
            </a:r>
          </a:p>
          <a:p>
            <a:r>
              <a:rPr lang="ru-RU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         </a:t>
            </a:r>
            <a:r>
              <a:rPr lang="ru-RU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социальную направленность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8CA55C-A1BE-88E8-CA94-ABE528F55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442" y="4963885"/>
            <a:ext cx="3429130" cy="230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48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F8DE3A-8566-CE43-B4EA-1F07A7E7F56F}"/>
              </a:ext>
            </a:extLst>
          </p:cNvPr>
          <p:cNvSpPr txBox="1"/>
          <p:nvPr/>
        </p:nvSpPr>
        <p:spPr>
          <a:xfrm>
            <a:off x="0" y="4875748"/>
            <a:ext cx="11427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/>
              <a:t>                                          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BD4620F-BABF-7AF8-9B10-D896CDDD45CB}"/>
              </a:ext>
            </a:extLst>
          </p:cNvPr>
          <p:cNvSpPr/>
          <p:nvPr/>
        </p:nvSpPr>
        <p:spPr>
          <a:xfrm>
            <a:off x="0" y="30909"/>
            <a:ext cx="11635274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Целевая группа: </a:t>
            </a:r>
            <a:r>
              <a:rPr lang="ru-RU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Граждане пожилого возраста и инвалиды трудоспособного возраста</a:t>
            </a:r>
          </a:p>
          <a:p>
            <a:pPr algn="ctr"/>
            <a:endParaRPr lang="ru-RU" sz="20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r>
              <a:rPr lang="ru-RU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Форма обслуживания: </a:t>
            </a:r>
            <a:r>
              <a:rPr lang="ru-RU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На дому</a:t>
            </a:r>
            <a:endParaRPr lang="ru-RU" sz="28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endParaRPr lang="ru-RU" sz="2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r>
              <a:rPr lang="ru-RU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Социально-психологическая услуга : </a:t>
            </a:r>
            <a:r>
              <a:rPr lang="ru-RU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Социально психологическое консультирование (в том числе по вопросам внутрисемейных </a:t>
            </a:r>
          </a:p>
          <a:p>
            <a:r>
              <a:rPr lang="ru-RU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отношений)</a:t>
            </a:r>
            <a:endParaRPr lang="ru-RU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9B9077-8A6E-B9D7-4A98-B0D135151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060" y="5057191"/>
            <a:ext cx="109762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01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0450" y="400792"/>
            <a:ext cx="10834590" cy="6142248"/>
          </a:xfrm>
        </p:spPr>
        <p:txBody>
          <a:bodyPr>
            <a:normAutofit lnSpcReduction="10000"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5200" b="1" dirty="0">
                <a:ln w="12700">
                  <a:solidFill>
                    <a:srgbClr val="38540A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поставленных задач осуществляется по трем направлениям.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1200" b="1" dirty="0">
              <a:ln w="12700">
                <a:solidFill>
                  <a:srgbClr val="38540A"/>
                </a:solidFill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4000" b="1" dirty="0">
                <a:ln w="12700">
                  <a:solidFill>
                    <a:srgbClr val="38540A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38540A"/>
                  </a:outerShdw>
                </a:effectLst>
              </a:rPr>
              <a:t>                                        1.Зеленая аптека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4000" b="1" dirty="0">
                <a:ln w="12700">
                  <a:solidFill>
                    <a:srgbClr val="38540A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38540A"/>
                  </a:outerShdw>
                </a:effectLst>
              </a:rPr>
              <a:t>                           2. Цветы моей мечты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4000" b="1" dirty="0">
                <a:ln w="12700">
                  <a:solidFill>
                    <a:srgbClr val="38540A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38540A"/>
                  </a:outerShdw>
                </a:effectLst>
              </a:rPr>
              <a:t>           3. Рукотворный оазис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5200" b="1" dirty="0">
                <a:ln w="12700">
                  <a:solidFill>
                    <a:srgbClr val="38540A"/>
                  </a:solidFill>
                  <a:prstDash val="solid"/>
                </a:ln>
                <a:pattFill prst="pct50">
                  <a:fgClr>
                    <a:srgbClr val="38540A"/>
                  </a:fgClr>
                  <a:bgClr>
                    <a:srgbClr val="38540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38540A"/>
                  </a:outerShdw>
                </a:effectLst>
              </a:rPr>
              <a:t>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5200" b="1" dirty="0">
                <a:ln w="12700">
                  <a:solidFill>
                    <a:srgbClr val="38540A"/>
                  </a:solidFill>
                  <a:prstDash val="solid"/>
                </a:ln>
                <a:pattFill prst="pct50">
                  <a:fgClr>
                    <a:srgbClr val="38540A"/>
                  </a:fgClr>
                  <a:bgClr>
                    <a:srgbClr val="38540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38540A"/>
                  </a:outerShdw>
                </a:effectLst>
              </a:rPr>
              <a:t>Срок реализации.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3600" b="1" dirty="0">
                <a:ln w="12700">
                  <a:solidFill>
                    <a:srgbClr val="38540A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38540A"/>
                  </a:outerShdw>
                </a:effectLst>
              </a:rPr>
              <a:t>Октябрь 2022 - Декабрь 2024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3600" b="1" dirty="0">
              <a:ln w="12700">
                <a:solidFill>
                  <a:srgbClr val="38540A"/>
                </a:solidFill>
                <a:prstDash val="solid"/>
              </a:ln>
              <a:pattFill prst="pct50">
                <a:fgClr>
                  <a:srgbClr val="38540A"/>
                </a:fgClr>
                <a:bgClr>
                  <a:srgbClr val="38540A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38540A"/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CF2C98-F1AB-DE4B-E749-A19DFCD36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4710" y="5149819"/>
            <a:ext cx="159729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90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1C4A2-AAFA-45CE-9213-C85844056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8E723B-6FAB-FCAD-30C4-66A2BA420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0D2E75-ABD7-94C6-17FB-080A17F90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" y="160018"/>
            <a:ext cx="11907520" cy="66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89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3704A-09CD-BFCB-E5E2-CD1AEC923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EDDAC5-8F73-E01D-DDEA-3854DF37E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40A592-13E2-EF24-8968-F17769207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62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4ED4D-0CA5-66EB-3EAF-6A0128734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D6893A-E787-CE1C-C54C-777B83002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CA2E55-FC64-294D-56FB-49FB95560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870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302</TotalTime>
  <Words>371</Words>
  <Application>Microsoft Office PowerPoint</Application>
  <PresentationFormat>Широкоэкранный</PresentationFormat>
  <Paragraphs>56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Никита Пуртов</dc:creator>
  <cp:lastModifiedBy>Никита Пуртов</cp:lastModifiedBy>
  <cp:revision>16</cp:revision>
  <cp:lastPrinted>2022-11-02T17:27:20Z</cp:lastPrinted>
  <dcterms:created xsi:type="dcterms:W3CDTF">2022-11-01T17:10:15Z</dcterms:created>
  <dcterms:modified xsi:type="dcterms:W3CDTF">2024-11-07T19:31:08Z</dcterms:modified>
</cp:coreProperties>
</file>