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9" r:id="rId2"/>
    <p:sldId id="448" r:id="rId3"/>
    <p:sldId id="299" r:id="rId4"/>
    <p:sldId id="447" r:id="rId5"/>
    <p:sldId id="432" r:id="rId6"/>
    <p:sldId id="446" r:id="rId7"/>
    <p:sldId id="443" r:id="rId8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B8D"/>
    <a:srgbClr val="3B87B2"/>
    <a:srgbClr val="5491C9"/>
    <a:srgbClr val="7ACFE6"/>
    <a:srgbClr val="ACE1EF"/>
    <a:srgbClr val="81D1E7"/>
    <a:srgbClr val="064EA2"/>
    <a:srgbClr val="B8CDE7"/>
    <a:srgbClr val="A1A1A1"/>
    <a:srgbClr val="B9B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3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2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01972163001185"/>
          <c:y val="0.24854481468674275"/>
          <c:w val="0.83998027836998812"/>
          <c:h val="0.659897892056468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медики</c:v>
                </c:pt>
                <c:pt idx="1">
                  <c:v>обращения граждан</c:v>
                </c:pt>
                <c:pt idx="2">
                  <c:v>горячаяя линия</c:v>
                </c:pt>
                <c:pt idx="3">
                  <c:v>ПОС, госуслуги</c:v>
                </c:pt>
                <c:pt idx="4">
                  <c:v>Подворовые обходы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0%">
                  <c:v>0.7</c:v>
                </c:pt>
                <c:pt idx="1">
                  <c:v>16</c:v>
                </c:pt>
                <c:pt idx="2">
                  <c:v>8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медики</c:v>
                </c:pt>
                <c:pt idx="1">
                  <c:v>обращения граждан</c:v>
                </c:pt>
                <c:pt idx="2">
                  <c:v>горячаяя линия</c:v>
                </c:pt>
                <c:pt idx="3">
                  <c:v>ПОС, госуслуги</c:v>
                </c:pt>
                <c:pt idx="4">
                  <c:v>Подворовые обходы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0%">
                  <c:v>0.3</c:v>
                </c:pt>
                <c:pt idx="1">
                  <c:v>84</c:v>
                </c:pt>
                <c:pt idx="2">
                  <c:v>92</c:v>
                </c:pt>
                <c:pt idx="3">
                  <c:v>98</c:v>
                </c:pt>
                <c:pt idx="4">
                  <c:v>95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медики</c:v>
                </c:pt>
                <c:pt idx="1">
                  <c:v>обращения граждан</c:v>
                </c:pt>
                <c:pt idx="2">
                  <c:v>горячаяя линия</c:v>
                </c:pt>
                <c:pt idx="3">
                  <c:v>ПОС, госуслуги</c:v>
                </c:pt>
                <c:pt idx="4">
                  <c:v>Подворовые обходы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19499728"/>
        <c:axId val="-1419497008"/>
      </c:barChart>
      <c:catAx>
        <c:axId val="-141949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9497008"/>
        <c:crosses val="autoZero"/>
        <c:auto val="1"/>
        <c:lblAlgn val="ctr"/>
        <c:lblOffset val="100"/>
        <c:noMultiLvlLbl val="0"/>
      </c:catAx>
      <c:valAx>
        <c:axId val="-141949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949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7492773723128"/>
          <c:y val="4.0115901860858172E-2"/>
          <c:w val="0.94005279816545251"/>
          <c:h val="0.856204740233856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лекарственная терапия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2000</c:v>
                </c:pt>
                <c:pt idx="2">
                  <c:v>6300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42-476A-A12B-DE84098C82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измерение показателей здоровья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120</c:v>
                </c:pt>
                <c:pt idx="1">
                  <c:v>3000</c:v>
                </c:pt>
                <c:pt idx="2">
                  <c:v>8000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42-476A-A12B-DE84098C82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питание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200</c:v>
                </c:pt>
                <c:pt idx="1">
                  <c:v>3500</c:v>
                </c:pt>
                <c:pt idx="2">
                  <c:v>10300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142-476A-A12B-DE84098C822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когнитив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400</c:v>
                </c:pt>
                <c:pt idx="1">
                  <c:v>4000</c:v>
                </c:pt>
                <c:pt idx="2">
                  <c:v>13950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142-476A-A12B-DE84098C822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мобильность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300</c:v>
                </c:pt>
                <c:pt idx="1">
                  <c:v>2500</c:v>
                </c:pt>
                <c:pt idx="2">
                  <c:v>7000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142-476A-A12B-DE84098C8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9495376"/>
        <c:axId val="-1419501360"/>
      </c:lineChart>
      <c:catAx>
        <c:axId val="-141949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9501360"/>
        <c:crosses val="autoZero"/>
        <c:auto val="1"/>
        <c:lblAlgn val="ctr"/>
        <c:lblOffset val="100"/>
        <c:noMultiLvlLbl val="0"/>
      </c:catAx>
      <c:valAx>
        <c:axId val="-141950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949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6D-4E22-A4DC-55AD44064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9492112"/>
        <c:axId val="-1419502992"/>
      </c:lineChart>
      <c:catAx>
        <c:axId val="-1419492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19502992"/>
        <c:crosses val="autoZero"/>
        <c:auto val="1"/>
        <c:lblAlgn val="ctr"/>
        <c:lblOffset val="100"/>
        <c:noMultiLvlLbl val="0"/>
      </c:catAx>
      <c:valAx>
        <c:axId val="-1419502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419492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7</c:v>
                </c:pt>
                <c:pt idx="3">
                  <c:v>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FC-4433-8B08-CE1BE4F51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9503536"/>
        <c:axId val="-1419502448"/>
      </c:lineChart>
      <c:catAx>
        <c:axId val="-1419503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19502448"/>
        <c:crosses val="autoZero"/>
        <c:auto val="1"/>
        <c:lblAlgn val="ctr"/>
        <c:lblOffset val="100"/>
        <c:noMultiLvlLbl val="0"/>
      </c:catAx>
      <c:valAx>
        <c:axId val="-1419502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41950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7</c:v>
                </c:pt>
                <c:pt idx="3">
                  <c:v>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3E-44B4-81E8-C6EE4386E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7392256"/>
        <c:axId val="-1317387904"/>
      </c:lineChart>
      <c:catAx>
        <c:axId val="-1317392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17387904"/>
        <c:crosses val="autoZero"/>
        <c:auto val="1"/>
        <c:lblAlgn val="ctr"/>
        <c:lblOffset val="100"/>
        <c:noMultiLvlLbl val="0"/>
      </c:catAx>
      <c:valAx>
        <c:axId val="-1317387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31739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6A047-56B3-4290-B6A2-8DB13F8F439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2E2BC-0D69-4DAE-AB81-0022FC626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E5BB2-99C6-4F12-8AE9-FBD0DEB32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B23DB9-D511-4F2E-8CDF-AD21980EB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B9835D-AE75-499C-98B1-AD23AD26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5E9E7F-DFD8-44CD-B705-849CA006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B33E59-2339-4B69-85BB-01782093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5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2147B6-82B2-4EF6-8442-BEAE5C23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B9A29E2-444F-4FCA-8733-DA80513BA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AB066E-A4B7-4A5D-91C6-B4BB7E1A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3A8A8E-3F70-4809-AE88-B66ED00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251AE2-538E-43D0-9DCA-A7B95B9E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4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8760A7-FAEE-4282-8FD2-DE2E12C77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FDBCF8B-76EF-4ED4-A15A-6E17AD100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633CD3-50F7-45AA-840E-C1991B50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60785B-5DC1-4108-B28F-FAC4464A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D7897F-9E14-46CD-953E-F5186ACF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7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6F151F-0E70-4DA4-98AF-9A1D7570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4C935B-FC40-46CF-A64B-F3BCFEF1A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12E174-4239-4E48-AAC5-32A96E4E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7C432A-0751-4618-8D88-809E05A4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30D610-1C3F-4CFC-A05E-4E10B1FC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72A044-2BAE-447C-85BD-1B90D4F4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54825D-56E9-45B7-8F7C-B13415ABF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1B446C-6749-4FFA-B02E-4A81A80D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E973EA-3C55-430F-97F5-3BD1905F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152A1D-ED99-44EB-A639-9AEBBB3E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8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643A5B-5EE4-4BF1-94B1-B76D1183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4FEDF3-3FAF-4318-941B-411767961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3B4201-5613-4C47-8FD2-A5FF271CC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4FD5EB-0C27-409A-9D4A-7A9F1D94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898B77-4775-466B-91B8-D4894B24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2622FC-A0E4-44CB-8736-F2C9D9CA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7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B6716D-E167-4A33-AFE5-E9FE045F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669B53-25BD-4170-B84E-1935B177A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B042640-CE8B-468B-8B93-C50000B8D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2592813-9ED8-4A01-8CCE-A6AFC737C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DC4CB88-0336-49F6-8C69-D642E952E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0950AD9-7E0F-415C-BC12-D70615A9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A0CEBED-5DA8-47B7-9A1A-59B8B76B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394BE26-50E9-4382-819E-325CCA7E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7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D6451-F67E-44DE-BC7E-33558377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61F2E7F-9644-48B8-9700-DE7CC388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709E2AA-D1C8-4859-9B51-DF934C61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ADD36F-4B6D-4722-928E-B655F1B9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9D5402E-D739-4DD1-8689-ED02DF39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FEDC22A-1939-4345-9920-F08173A9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0D9C958-7FEA-4159-8E4C-6ECD8924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6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082BE8-CD1A-4CB6-9847-07C50AD6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960578-34F0-4FF3-AAB4-11867E086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98C938-69A7-4044-BB8C-96257511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3B46C82-8E6F-4CC8-A314-5FE7F1FA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C2DDAC-EA86-4671-977D-77D6BB5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AB59196-5E65-4746-A8FF-88683DEE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9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747770-D1BA-4A47-A840-0EBF48CC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D47DD8E-4590-426E-9A17-C0790F3C1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1F8C705-49C7-4CA6-95DB-06C7F56E9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2909B6B-525B-4203-852B-E37BED59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CAD5B5-9B45-46AE-ABF7-8A4A2D65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5E7AEE-0CFF-44B3-8D06-A2C84F21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4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B79AFA-EDD5-44D1-91DB-67C33FE2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E8759D-D60C-43A3-AD3D-DCC668424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746756-528C-4563-947D-F252AFE35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C87D4-30A6-44A8-9761-CCFC94B74C48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3F2F9A-1B91-434D-826E-617C95CBB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41120D-653F-4833-85E7-58DCCB9E4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4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12B2C99-1059-4E5A-8249-999B12891533}"/>
              </a:ext>
            </a:extLst>
          </p:cNvPr>
          <p:cNvSpPr/>
          <p:nvPr/>
        </p:nvSpPr>
        <p:spPr>
          <a:xfrm>
            <a:off x="8293141" y="19827"/>
            <a:ext cx="40378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>
                <a:ln w="0"/>
                <a:solidFill>
                  <a:srgbClr val="064EA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ГКУ РО «Ресурсный центр</a:t>
            </a:r>
            <a:br>
              <a:rPr lang="ru-RU" sz="1400" b="1" dirty="0">
                <a:ln w="0"/>
                <a:solidFill>
                  <a:srgbClr val="064EA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ln w="0"/>
                <a:solidFill>
                  <a:srgbClr val="064EA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обслуживания населения»</a:t>
            </a:r>
            <a:endParaRPr lang="ru-RU" sz="1400" b="1" cap="none" spc="0" dirty="0">
              <a:ln w="0"/>
              <a:solidFill>
                <a:srgbClr val="064EA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C1F71E-50F7-47E0-8BA1-977D480B6885}"/>
              </a:ext>
            </a:extLst>
          </p:cNvPr>
          <p:cNvSpPr txBox="1"/>
          <p:nvPr/>
        </p:nvSpPr>
        <p:spPr>
          <a:xfrm>
            <a:off x="0" y="2693849"/>
            <a:ext cx="1219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600" b="1" dirty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Организация выявления, межведомственное </a:t>
            </a:r>
            <a:r>
              <a:rPr lang="ru-RU" sz="2600" b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взаимодействие,</a:t>
            </a:r>
            <a:r>
              <a:rPr lang="ru-RU" sz="2600" b="1" dirty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 err="1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мединских</a:t>
            </a:r>
            <a:r>
              <a:rPr lang="ru-RU" sz="2600" b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 социальных организаций в </a:t>
            </a:r>
            <a:r>
              <a:rPr lang="ru-RU" sz="2600" b="1" dirty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рамках реализации </a:t>
            </a:r>
            <a:r>
              <a:rPr lang="ru-RU" sz="2600" b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СДУ в </a:t>
            </a:r>
            <a:r>
              <a:rPr lang="ru-RU" sz="2600" b="1" dirty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Рязанской </a:t>
            </a:r>
            <a:r>
              <a:rPr lang="ru-RU" sz="2600" b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области</a:t>
            </a:r>
            <a:endParaRPr lang="ru-RU" sz="2600" b="1" dirty="0">
              <a:solidFill>
                <a:srgbClr val="025B8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0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AC084448-53C1-4A92-93F6-F7A2D9B11306}"/>
              </a:ext>
            </a:extLst>
          </p:cNvPr>
          <p:cNvCxnSpPr>
            <a:cxnSpLocks/>
          </p:cNvCxnSpPr>
          <p:nvPr/>
        </p:nvCxnSpPr>
        <p:spPr>
          <a:xfrm flipH="1">
            <a:off x="6077389" y="3328194"/>
            <a:ext cx="1316060" cy="508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49E9D2B-4E7A-40E4-854C-C6D57D8C13E0}"/>
              </a:ext>
            </a:extLst>
          </p:cNvPr>
          <p:cNvCxnSpPr>
            <a:cxnSpLocks/>
          </p:cNvCxnSpPr>
          <p:nvPr/>
        </p:nvCxnSpPr>
        <p:spPr>
          <a:xfrm>
            <a:off x="6030709" y="4234622"/>
            <a:ext cx="940869" cy="866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92B077EE-CA91-4760-8105-F1D4CA09FE78}"/>
              </a:ext>
            </a:extLst>
          </p:cNvPr>
          <p:cNvCxnSpPr>
            <a:cxnSpLocks/>
          </p:cNvCxnSpPr>
          <p:nvPr/>
        </p:nvCxnSpPr>
        <p:spPr>
          <a:xfrm flipH="1">
            <a:off x="4292246" y="4297686"/>
            <a:ext cx="995713" cy="107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26FC960C-C7D1-4C50-BAC3-F7FFF82D5AE4}"/>
              </a:ext>
            </a:extLst>
          </p:cNvPr>
          <p:cNvCxnSpPr>
            <a:cxnSpLocks/>
          </p:cNvCxnSpPr>
          <p:nvPr/>
        </p:nvCxnSpPr>
        <p:spPr>
          <a:xfrm flipH="1" flipV="1">
            <a:off x="3911355" y="3305762"/>
            <a:ext cx="1099370" cy="179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308D430C-4E32-4064-AA94-57BDF3E66C27}"/>
              </a:ext>
            </a:extLst>
          </p:cNvPr>
          <p:cNvCxnSpPr>
            <a:cxnSpLocks/>
          </p:cNvCxnSpPr>
          <p:nvPr/>
        </p:nvCxnSpPr>
        <p:spPr>
          <a:xfrm flipH="1">
            <a:off x="5604885" y="2488825"/>
            <a:ext cx="8000" cy="54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992E25EF-8F02-4708-915A-8D6E7D200646}"/>
              </a:ext>
            </a:extLst>
          </p:cNvPr>
          <p:cNvSpPr/>
          <p:nvPr/>
        </p:nvSpPr>
        <p:spPr>
          <a:xfrm>
            <a:off x="3647277" y="2266364"/>
            <a:ext cx="4034672" cy="3733014"/>
          </a:xfrm>
          <a:prstGeom prst="ellipse">
            <a:avLst/>
          </a:prstGeom>
          <a:noFill/>
          <a:ln w="28575">
            <a:solidFill>
              <a:srgbClr val="008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D812EA8-8DA2-4C78-89F4-A5E5F3FA6D9C}"/>
              </a:ext>
            </a:extLst>
          </p:cNvPr>
          <p:cNvSpPr/>
          <p:nvPr/>
        </p:nvSpPr>
        <p:spPr bwMode="auto">
          <a:xfrm>
            <a:off x="1892023" y="2496711"/>
            <a:ext cx="2037381" cy="1374553"/>
          </a:xfrm>
          <a:prstGeom prst="ellipse">
            <a:avLst/>
          </a:prstGeom>
          <a:ln>
            <a:solidFill>
              <a:srgbClr val="C8CA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434F642-D0C7-49AE-A92E-01E64CB89DA5}"/>
              </a:ext>
            </a:extLst>
          </p:cNvPr>
          <p:cNvSpPr/>
          <p:nvPr/>
        </p:nvSpPr>
        <p:spPr bwMode="auto">
          <a:xfrm>
            <a:off x="2443764" y="4999555"/>
            <a:ext cx="2167989" cy="1450702"/>
          </a:xfrm>
          <a:prstGeom prst="ellipse">
            <a:avLst/>
          </a:prstGeom>
          <a:ln>
            <a:solidFill>
              <a:srgbClr val="C8CA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13">
            <a:extLst>
              <a:ext uri="{FF2B5EF4-FFF2-40B4-BE49-F238E27FC236}">
                <a16:creationId xmlns:a16="http://schemas.microsoft.com/office/drawing/2014/main" xmlns="" id="{C78E1E8C-D94A-45E5-9BEF-6DA737FC5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824" y="2866222"/>
            <a:ext cx="1451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ПОС,</a:t>
            </a:r>
          </a:p>
          <a:p>
            <a:pPr algn="ctr" eaLnBrk="1" hangingPunct="1"/>
            <a:r>
              <a:rPr lang="ru-RU" altLang="ru-RU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Госуслуги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1143EFFC-246E-4083-A4DF-42941C0526A1}"/>
              </a:ext>
            </a:extLst>
          </p:cNvPr>
          <p:cNvSpPr/>
          <p:nvPr/>
        </p:nvSpPr>
        <p:spPr bwMode="auto">
          <a:xfrm>
            <a:off x="4480977" y="1057337"/>
            <a:ext cx="2367115" cy="1354861"/>
          </a:xfrm>
          <a:prstGeom prst="ellipse">
            <a:avLst/>
          </a:prstGeom>
          <a:ln>
            <a:solidFill>
              <a:srgbClr val="C8CA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13">
            <a:extLst>
              <a:ext uri="{FF2B5EF4-FFF2-40B4-BE49-F238E27FC236}">
                <a16:creationId xmlns:a16="http://schemas.microsoft.com/office/drawing/2014/main" xmlns="" id="{00AFD49D-3036-46D0-964A-6133BF44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103" y="1424292"/>
            <a:ext cx="18130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Минздрав РО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организация</a:t>
            </a: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13">
            <a:extLst>
              <a:ext uri="{FF2B5EF4-FFF2-40B4-BE49-F238E27FC236}">
                <a16:creationId xmlns:a16="http://schemas.microsoft.com/office/drawing/2014/main" xmlns="" id="{C522808E-63CD-4B31-9064-E6AE04AC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876" y="259175"/>
            <a:ext cx="61059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Первичное выявление</a:t>
            </a:r>
            <a:endParaRPr lang="ru-RU" altLang="ru-RU" sz="2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1143EFFC-246E-4083-A4DF-42941C0526A1}"/>
              </a:ext>
            </a:extLst>
          </p:cNvPr>
          <p:cNvSpPr/>
          <p:nvPr/>
        </p:nvSpPr>
        <p:spPr bwMode="auto">
          <a:xfrm>
            <a:off x="7393448" y="2491879"/>
            <a:ext cx="2033091" cy="1287388"/>
          </a:xfrm>
          <a:prstGeom prst="ellipse">
            <a:avLst/>
          </a:prstGeom>
          <a:ln>
            <a:solidFill>
              <a:srgbClr val="C8CA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D6A802D-AC88-4973-9B7C-EF16819DFF22}"/>
              </a:ext>
            </a:extLst>
          </p:cNvPr>
          <p:cNvSpPr txBox="1"/>
          <p:nvPr/>
        </p:nvSpPr>
        <p:spPr>
          <a:xfrm>
            <a:off x="4987863" y="3201617"/>
            <a:ext cx="1277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ЭСРН  </a:t>
            </a:r>
          </a:p>
          <a:p>
            <a:pPr>
              <a:spcBef>
                <a:spcPts val="240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 ТКЦ</a:t>
            </a:r>
            <a:endParaRPr lang="ru-RU" sz="2000" b="1" i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13">
            <a:extLst>
              <a:ext uri="{FF2B5EF4-FFF2-40B4-BE49-F238E27FC236}">
                <a16:creationId xmlns:a16="http://schemas.microsoft.com/office/drawing/2014/main" xmlns="" id="{F7574BD6-92E3-4C85-87EF-5200B4AB2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2286" y="2863197"/>
            <a:ext cx="2428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Подомовые обходы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13">
            <a:extLst>
              <a:ext uri="{FF2B5EF4-FFF2-40B4-BE49-F238E27FC236}">
                <a16:creationId xmlns:a16="http://schemas.microsoft.com/office/drawing/2014/main" xmlns="" id="{F7574BD6-92E3-4C85-87EF-5200B4AB2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287" y="5487915"/>
            <a:ext cx="2428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Обращения граждан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1143EFFC-246E-4083-A4DF-42941C0526A1}"/>
              </a:ext>
            </a:extLst>
          </p:cNvPr>
          <p:cNvSpPr/>
          <p:nvPr/>
        </p:nvSpPr>
        <p:spPr bwMode="auto">
          <a:xfrm>
            <a:off x="6477910" y="4933900"/>
            <a:ext cx="2074209" cy="1495252"/>
          </a:xfrm>
          <a:prstGeom prst="ellipse">
            <a:avLst/>
          </a:prstGeom>
          <a:ln>
            <a:solidFill>
              <a:srgbClr val="C8CA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Прямоугольник 13">
            <a:extLst>
              <a:ext uri="{FF2B5EF4-FFF2-40B4-BE49-F238E27FC236}">
                <a16:creationId xmlns:a16="http://schemas.microsoft.com/office/drawing/2014/main" xmlns="" id="{F7574BD6-92E3-4C85-87EF-5200B4AB2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007" y="5487916"/>
            <a:ext cx="2428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Горячая линия СДУ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B90C63C9-12B0-4F36-82BE-2D1A4F0A4BD5}"/>
              </a:ext>
            </a:extLst>
          </p:cNvPr>
          <p:cNvSpPr txBox="1"/>
          <p:nvPr/>
        </p:nvSpPr>
        <p:spPr>
          <a:xfrm>
            <a:off x="3840006" y="5343830"/>
            <a:ext cx="3834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000" b="1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выявлено медицинскими организациями</a:t>
            </a:r>
            <a:br>
              <a:rPr lang="ru-RU" sz="2000" b="1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2023 году</a:t>
            </a:r>
          </a:p>
        </p:txBody>
      </p:sp>
      <p:sp>
        <p:nvSpPr>
          <p:cNvPr id="104" name="Прямоугольник 8">
            <a:extLst>
              <a:ext uri="{FF2B5EF4-FFF2-40B4-BE49-F238E27FC236}">
                <a16:creationId xmlns="" xmlns:a16="http://schemas.microsoft.com/office/drawing/2014/main" id="{CEC6EBFD-2CE1-43E1-AF31-6339EEE99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192" y="4559159"/>
            <a:ext cx="819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277B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</a:t>
            </a:r>
            <a:endParaRPr lang="ru-RU" alt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D6AE14DF-5894-402F-9F94-6858E8C33519}"/>
              </a:ext>
            </a:extLst>
          </p:cNvPr>
          <p:cNvSpPr txBox="1"/>
          <p:nvPr/>
        </p:nvSpPr>
        <p:spPr>
          <a:xfrm>
            <a:off x="1213503" y="222341"/>
            <a:ext cx="94260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Первичное выявление в едином цифровом контуре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75444517"/>
              </p:ext>
            </p:extLst>
          </p:nvPr>
        </p:nvGraphicFramePr>
        <p:xfrm>
          <a:off x="3183043" y="616188"/>
          <a:ext cx="5430342" cy="380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2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0365F9D3-10EE-44E5-AF05-A9A336D8E4CD}"/>
              </a:ext>
            </a:extLst>
          </p:cNvPr>
          <p:cNvSpPr/>
          <p:nvPr/>
        </p:nvSpPr>
        <p:spPr>
          <a:xfrm>
            <a:off x="7100659" y="2324216"/>
            <a:ext cx="1484022" cy="1351153"/>
          </a:xfrm>
          <a:prstGeom prst="ellipse">
            <a:avLst/>
          </a:prstGeom>
          <a:solidFill>
            <a:srgbClr val="DF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436086F3-DA48-4C60-96B7-26CC1202E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7" y="955117"/>
            <a:ext cx="6481471" cy="3272652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0F1C3082-5B73-40A1-87A0-DD79272CA218}"/>
              </a:ext>
            </a:extLst>
          </p:cNvPr>
          <p:cNvSpPr txBox="1"/>
          <p:nvPr/>
        </p:nvSpPr>
        <p:spPr>
          <a:xfrm>
            <a:off x="-230055" y="4168631"/>
            <a:ext cx="1867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1600" i="1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Список </a:t>
            </a:r>
            <a:r>
              <a:rPr lang="ru-RU" sz="1600" i="1" dirty="0">
                <a:solidFill>
                  <a:srgbClr val="3B87B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выявленных</a:t>
            </a:r>
            <a:r>
              <a:rPr lang="ru-RU" sz="1600" i="1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граждан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90C913C0-7D33-49BF-8708-8C48D1E4A246}"/>
              </a:ext>
            </a:extLst>
          </p:cNvPr>
          <p:cNvSpPr txBox="1"/>
          <p:nvPr/>
        </p:nvSpPr>
        <p:spPr>
          <a:xfrm>
            <a:off x="166690" y="5345305"/>
            <a:ext cx="1656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1600" i="1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Личная карточка получателя</a:t>
            </a:r>
          </a:p>
        </p:txBody>
      </p: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58E3BFCC-8A40-4180-A0F9-05ABC23D19B1}"/>
              </a:ext>
            </a:extLst>
          </p:cNvPr>
          <p:cNvCxnSpPr>
            <a:cxnSpLocks/>
          </p:cNvCxnSpPr>
          <p:nvPr/>
        </p:nvCxnSpPr>
        <p:spPr>
          <a:xfrm flipH="1">
            <a:off x="1088316" y="3541996"/>
            <a:ext cx="1312273" cy="8191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07E71E5C-7D28-4426-A1C3-915E1955847C}"/>
              </a:ext>
            </a:extLst>
          </p:cNvPr>
          <p:cNvCxnSpPr>
            <a:cxnSpLocks/>
          </p:cNvCxnSpPr>
          <p:nvPr/>
        </p:nvCxnSpPr>
        <p:spPr>
          <a:xfrm flipH="1">
            <a:off x="1524000" y="3675369"/>
            <a:ext cx="3027680" cy="20677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авая фигурная скобка 2">
            <a:extLst>
              <a:ext uri="{FF2B5EF4-FFF2-40B4-BE49-F238E27FC236}">
                <a16:creationId xmlns="" xmlns:a16="http://schemas.microsoft.com/office/drawing/2014/main" id="{B71FB93A-958F-4072-BEB5-613ECFC67AEF}"/>
              </a:ext>
            </a:extLst>
          </p:cNvPr>
          <p:cNvSpPr/>
          <p:nvPr/>
        </p:nvSpPr>
        <p:spPr>
          <a:xfrm>
            <a:off x="6643459" y="1013388"/>
            <a:ext cx="914400" cy="2854814"/>
          </a:xfrm>
          <a:prstGeom prst="rightBrace">
            <a:avLst>
              <a:gd name="adj1" fmla="val 8333"/>
              <a:gd name="adj2" fmla="val 49618"/>
            </a:avLst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E73CE5E3-F288-4B56-98A9-4EA7C235BB12}"/>
              </a:ext>
            </a:extLst>
          </p:cNvPr>
          <p:cNvSpPr/>
          <p:nvPr/>
        </p:nvSpPr>
        <p:spPr>
          <a:xfrm>
            <a:off x="7177907" y="1032701"/>
            <a:ext cx="1353630" cy="1262811"/>
          </a:xfrm>
          <a:prstGeom prst="ellipse">
            <a:avLst/>
          </a:prstGeom>
          <a:solidFill>
            <a:srgbClr val="DF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A0B26DB-6B58-4283-8C62-2E4603B0876F}"/>
              </a:ext>
            </a:extLst>
          </p:cNvPr>
          <p:cNvSpPr txBox="1"/>
          <p:nvPr/>
        </p:nvSpPr>
        <p:spPr>
          <a:xfrm>
            <a:off x="6781077" y="1478276"/>
            <a:ext cx="2105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Минтруд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8618477-77C6-4315-8DE7-F156721DEA7A}"/>
              </a:ext>
            </a:extLst>
          </p:cNvPr>
          <p:cNvSpPr txBox="1"/>
          <p:nvPr/>
        </p:nvSpPr>
        <p:spPr>
          <a:xfrm>
            <a:off x="7045852" y="2838524"/>
            <a:ext cx="170786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Минздрав</a:t>
            </a:r>
          </a:p>
          <a:p>
            <a:pPr algn="ctr">
              <a:spcBef>
                <a:spcPts val="24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1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D3B467E-A42C-4B5B-9605-FD3D292D092E}"/>
              </a:ext>
            </a:extLst>
          </p:cNvPr>
          <p:cNvSpPr txBox="1"/>
          <p:nvPr/>
        </p:nvSpPr>
        <p:spPr>
          <a:xfrm>
            <a:off x="1320836" y="364250"/>
            <a:ext cx="99574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600" b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Информационная система </a:t>
            </a:r>
            <a:r>
              <a:rPr lang="ru-RU" sz="2600" b="1" dirty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едином цифровом контуре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4A3B2DF8-36DD-4761-84EF-4A38021019B2}"/>
              </a:ext>
            </a:extLst>
          </p:cNvPr>
          <p:cNvGrpSpPr/>
          <p:nvPr/>
        </p:nvGrpSpPr>
        <p:grpSpPr>
          <a:xfrm>
            <a:off x="9918570" y="1280676"/>
            <a:ext cx="1160039" cy="2744221"/>
            <a:chOff x="5286673" y="4545129"/>
            <a:chExt cx="1126181" cy="2481206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E4A18325-C332-4798-AB61-EB040CE8F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0584" y1="39000" x2="48508" y2="8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7" r="39097"/>
            <a:stretch/>
          </p:blipFill>
          <p:spPr>
            <a:xfrm>
              <a:off x="5439597" y="4545129"/>
              <a:ext cx="973257" cy="248120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4F8AE1A-5E1F-4CEC-B073-A6E4031F4D06}"/>
                </a:ext>
              </a:extLst>
            </p:cNvPr>
            <p:cNvSpPr txBox="1"/>
            <p:nvPr/>
          </p:nvSpPr>
          <p:spPr>
            <a:xfrm>
              <a:off x="5306398" y="6455295"/>
              <a:ext cx="4518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ru-RU" dirty="0">
                  <a:solidFill>
                    <a:srgbClr val="277BAA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5C1F24E-D31E-4690-99E9-C40864BE7E84}"/>
                </a:ext>
              </a:extLst>
            </p:cNvPr>
            <p:cNvSpPr txBox="1"/>
            <p:nvPr/>
          </p:nvSpPr>
          <p:spPr>
            <a:xfrm>
              <a:off x="5306398" y="6216952"/>
              <a:ext cx="4518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ru-RU" dirty="0">
                  <a:solidFill>
                    <a:srgbClr val="277BAA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2555200-8A7F-4F9D-8790-867E67498DEA}"/>
                </a:ext>
              </a:extLst>
            </p:cNvPr>
            <p:cNvSpPr txBox="1"/>
            <p:nvPr/>
          </p:nvSpPr>
          <p:spPr>
            <a:xfrm>
              <a:off x="5286673" y="5948867"/>
              <a:ext cx="4518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ru-RU" dirty="0">
                  <a:solidFill>
                    <a:srgbClr val="277BAA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73ADA8B-13A5-46E5-848A-85F26B2F8043}"/>
                </a:ext>
              </a:extLst>
            </p:cNvPr>
            <p:cNvSpPr txBox="1"/>
            <p:nvPr/>
          </p:nvSpPr>
          <p:spPr>
            <a:xfrm>
              <a:off x="5301386" y="5653253"/>
              <a:ext cx="4518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ru-RU" dirty="0">
                  <a:solidFill>
                    <a:srgbClr val="277BAA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9BEED70-CAE1-4EC2-8795-15601E0B8B97}"/>
                </a:ext>
              </a:extLst>
            </p:cNvPr>
            <p:cNvSpPr txBox="1"/>
            <p:nvPr/>
          </p:nvSpPr>
          <p:spPr>
            <a:xfrm>
              <a:off x="5296761" y="5355162"/>
              <a:ext cx="4518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ru-RU" dirty="0">
                  <a:solidFill>
                    <a:srgbClr val="277BAA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3483BD1-0DCF-4AC5-AB2C-C923D959CDC2}"/>
                </a:ext>
              </a:extLst>
            </p:cNvPr>
            <p:cNvSpPr txBox="1"/>
            <p:nvPr/>
          </p:nvSpPr>
          <p:spPr>
            <a:xfrm>
              <a:off x="5306398" y="5092858"/>
              <a:ext cx="4135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ru-RU" dirty="0">
                  <a:solidFill>
                    <a:srgbClr val="277BAA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04DF823-C5B1-4FF4-AD4B-5FA1972DBFDD}"/>
                </a:ext>
              </a:extLst>
            </p:cNvPr>
            <p:cNvSpPr txBox="1"/>
            <p:nvPr/>
          </p:nvSpPr>
          <p:spPr>
            <a:xfrm>
              <a:off x="5404492" y="4803919"/>
              <a:ext cx="2410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400"/>
                </a:spcBef>
              </a:pPr>
              <a:r>
                <a:rPr lang="ru-RU" dirty="0">
                  <a:solidFill>
                    <a:srgbClr val="277BAA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0C913C0-7D33-49BF-8708-8C48D1E4A246}"/>
              </a:ext>
            </a:extLst>
          </p:cNvPr>
          <p:cNvSpPr txBox="1"/>
          <p:nvPr/>
        </p:nvSpPr>
        <p:spPr>
          <a:xfrm>
            <a:off x="3369432" y="5949731"/>
            <a:ext cx="2190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1600" i="1" dirty="0" smtClean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Шкала реабилитационной маршрутизации</a:t>
            </a:r>
            <a:endParaRPr lang="ru-RU" sz="1600" i="1" dirty="0">
              <a:solidFill>
                <a:srgbClr val="277BAA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6AE14DF-5894-402F-9F94-6858E8C33519}"/>
              </a:ext>
            </a:extLst>
          </p:cNvPr>
          <p:cNvSpPr txBox="1"/>
          <p:nvPr/>
        </p:nvSpPr>
        <p:spPr>
          <a:xfrm>
            <a:off x="9450489" y="1109303"/>
            <a:ext cx="2105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1400" b="1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ШРМ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60" y="3929434"/>
            <a:ext cx="6757292" cy="2931407"/>
          </a:xfrm>
          <a:prstGeom prst="rect">
            <a:avLst/>
          </a:prstGeom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07E71E5C-7D28-4426-A1C3-915E1955847C}"/>
              </a:ext>
            </a:extLst>
          </p:cNvPr>
          <p:cNvCxnSpPr>
            <a:cxnSpLocks/>
          </p:cNvCxnSpPr>
          <p:nvPr/>
        </p:nvCxnSpPr>
        <p:spPr>
          <a:xfrm flipH="1">
            <a:off x="4818257" y="4854316"/>
            <a:ext cx="3824745" cy="13882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4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31">
            <a:extLst>
              <a:ext uri="{FF2B5EF4-FFF2-40B4-BE49-F238E27FC236}">
                <a16:creationId xmlns="" xmlns:a16="http://schemas.microsoft.com/office/drawing/2014/main" id="{C7A1ABE5-26D6-48D1-B780-1F73E05A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3135"/>
            <a:ext cx="121920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25B8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Медицинские рекомендации в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B8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едином цифровом контуре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25B8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9">
            <a:extLst>
              <a:ext uri="{FF2B5EF4-FFF2-40B4-BE49-F238E27FC236}">
                <a16:creationId xmlns="" xmlns:a16="http://schemas.microsoft.com/office/drawing/2014/main" id="{945415C0-D556-4E19-8427-CBBF13D5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1766201"/>
            <a:ext cx="25565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77BA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питание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" name="Прямоугольник 19">
            <a:extLst>
              <a:ext uri="{FF2B5EF4-FFF2-40B4-BE49-F238E27FC236}">
                <a16:creationId xmlns="" xmlns:a16="http://schemas.microsoft.com/office/drawing/2014/main" id="{D8D49BCD-8CF3-415E-B382-151132D3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4182"/>
            <a:ext cx="2556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77BAA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екарственная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77BAA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терапия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747B354-821D-47D1-B820-A9F1F467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1022"/>
            <a:ext cx="25565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77BA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мобильность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1" name="Прямоугольник 19">
            <a:extLst>
              <a:ext uri="{FF2B5EF4-FFF2-40B4-BE49-F238E27FC236}">
                <a16:creationId xmlns="" xmlns:a16="http://schemas.microsoft.com/office/drawing/2014/main" id="{E976D0F9-F283-4553-81D4-5A5788E70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1448950"/>
            <a:ext cx="25565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77BA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когнитивный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277BA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ru-RU" alt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77BAA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тренинг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CDE0D5F8-9813-4E72-9BA6-1B055D212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74" t="14068" b="22149"/>
          <a:stretch/>
        </p:blipFill>
        <p:spPr>
          <a:xfrm>
            <a:off x="2852409" y="2889649"/>
            <a:ext cx="7627017" cy="396231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E509571-C304-4C51-8F58-6F570746040C}"/>
              </a:ext>
            </a:extLst>
          </p:cNvPr>
          <p:cNvSpPr txBox="1"/>
          <p:nvPr/>
        </p:nvSpPr>
        <p:spPr>
          <a:xfrm>
            <a:off x="307390" y="4557207"/>
            <a:ext cx="1909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1600" i="1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Направления, перечень  рекомендаций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4C63B8D6-7CCA-4DE8-B3C7-207DA627C9C8}"/>
              </a:ext>
            </a:extLst>
          </p:cNvPr>
          <p:cNvCxnSpPr>
            <a:cxnSpLocks/>
          </p:cNvCxnSpPr>
          <p:nvPr/>
        </p:nvCxnSpPr>
        <p:spPr>
          <a:xfrm flipH="1" flipV="1">
            <a:off x="1278277" y="5409050"/>
            <a:ext cx="5857461" cy="820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4A56178-0A85-41B4-A77D-2CFF78DE88F1}"/>
              </a:ext>
            </a:extLst>
          </p:cNvPr>
          <p:cNvSpPr txBox="1"/>
          <p:nvPr/>
        </p:nvSpPr>
        <p:spPr>
          <a:xfrm>
            <a:off x="10017348" y="5005097"/>
            <a:ext cx="2436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altLang="ru-RU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100%</a:t>
            </a:r>
            <a:r>
              <a:rPr lang="ru-RU" altLang="ru-RU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получателей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C692C3D-8F14-4A6C-AF0F-0F03B00C4E14}"/>
              </a:ext>
            </a:extLst>
          </p:cNvPr>
          <p:cNvSpPr txBox="1"/>
          <p:nvPr/>
        </p:nvSpPr>
        <p:spPr>
          <a:xfrm>
            <a:off x="128187" y="667031"/>
            <a:ext cx="2529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lang="ru-RU" sz="16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мед.организация</a:t>
            </a:r>
            <a:endParaRPr lang="ru-RU" sz="16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11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направлений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19">
            <a:extLst>
              <a:ext uri="{FF2B5EF4-FFF2-40B4-BE49-F238E27FC236}">
                <a16:creationId xmlns="" xmlns:a16="http://schemas.microsoft.com/office/drawing/2014/main" id="{D3930797-8711-4FC5-8217-8230DE50F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" y="2700351"/>
            <a:ext cx="25565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другие направления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3B0638EF-D060-440D-A030-CCC28D915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430608"/>
              </p:ext>
            </p:extLst>
          </p:nvPr>
        </p:nvGraphicFramePr>
        <p:xfrm>
          <a:off x="2556557" y="650311"/>
          <a:ext cx="5642107" cy="202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Прямоугольник 19">
            <a:extLst>
              <a:ext uri="{FF2B5EF4-FFF2-40B4-BE49-F238E27FC236}">
                <a16:creationId xmlns="" xmlns:a16="http://schemas.microsoft.com/office/drawing/2014/main" id="{5D39C968-BD47-4D5B-88B8-B702E3757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376" y="2364576"/>
            <a:ext cx="34487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ru-RU" sz="10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</a:t>
            </a:r>
            <a:r>
              <a:rPr lang="ru-RU" altLang="ru-RU" sz="10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г.	   </a:t>
            </a:r>
            <a:r>
              <a:rPr lang="en-US" altLang="ru-RU" sz="10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янв. </a:t>
            </a:r>
            <a:r>
              <a:rPr lang="en-US" altLang="ru-RU" sz="10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2023</a:t>
            </a:r>
            <a:r>
              <a:rPr lang="ru-RU" altLang="ru-RU" sz="10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г.              </a:t>
            </a:r>
            <a:r>
              <a:rPr lang="ru-RU" altLang="ru-RU" sz="1000" dirty="0" smtClean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янв. 2024 </a:t>
            </a:r>
            <a:r>
              <a:rPr lang="ru-RU" altLang="ru-RU" sz="10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ru-RU" sz="10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ru-RU" sz="10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0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4C63B8D6-7CCA-4DE8-B3C7-207DA627C9C8}"/>
              </a:ext>
            </a:extLst>
          </p:cNvPr>
          <p:cNvCxnSpPr>
            <a:cxnSpLocks/>
          </p:cNvCxnSpPr>
          <p:nvPr/>
        </p:nvCxnSpPr>
        <p:spPr>
          <a:xfrm flipH="1" flipV="1">
            <a:off x="1902123" y="4771029"/>
            <a:ext cx="2234041" cy="4838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9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72" y="481556"/>
            <a:ext cx="7594504" cy="3823222"/>
          </a:xfrm>
          <a:prstGeom prst="rect">
            <a:avLst/>
          </a:prstGeom>
        </p:spPr>
      </p:pic>
      <p:sp>
        <p:nvSpPr>
          <p:cNvPr id="8" name="Прямоугольник 31">
            <a:extLst>
              <a:ext uri="{FF2B5EF4-FFF2-40B4-BE49-F238E27FC236}">
                <a16:creationId xmlns="" xmlns:a16="http://schemas.microsoft.com/office/drawing/2014/main" id="{C7A1ABE5-26D6-48D1-B780-1F73E05A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3135"/>
            <a:ext cx="121920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B8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Маркеры в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25B8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единой цифровой системе</a:t>
            </a:r>
          </a:p>
        </p:txBody>
      </p:sp>
      <p:sp>
        <p:nvSpPr>
          <p:cNvPr id="9" name="Прямоугольник 19">
            <a:extLst>
              <a:ext uri="{FF2B5EF4-FFF2-40B4-BE49-F238E27FC236}">
                <a16:creationId xmlns="" xmlns:a16="http://schemas.microsoft.com/office/drawing/2014/main" id="{D3DF2E5C-DCFA-4F5B-AEA9-55789D8A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28" y="4916520"/>
            <a:ext cx="51650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цвета – в работе у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мед.организации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8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желтый –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работе у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соц.организации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Bef>
                <a:spcPct val="0"/>
              </a:spcBef>
              <a:buNone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19">
            <a:extLst>
              <a:ext uri="{FF2B5EF4-FFF2-40B4-BE49-F238E27FC236}">
                <a16:creationId xmlns="" xmlns:a16="http://schemas.microsoft.com/office/drawing/2014/main" id="{D3DF2E5C-DCFA-4F5B-AEA9-55789D8A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13" y="710043"/>
            <a:ext cx="433485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зеленый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 в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СДУ;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розовый  </a:t>
            </a:r>
            <a:r>
              <a:rPr 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отказался от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СДУ/ умер/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снят с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обслуживания;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голубой –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СДУ и в настоящее время находится на лечении в стационаре</a:t>
            </a:r>
          </a:p>
          <a:p>
            <a:pPr lvl="0" algn="ctr">
              <a:spcBef>
                <a:spcPct val="0"/>
              </a:spcBef>
              <a:buNone/>
              <a:defRPr/>
            </a:pPr>
            <a:endPara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4586"/>
            <a:ext cx="6948428" cy="36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407FFA-0C42-4C0F-8E21-678DAF772AEC}"/>
              </a:ext>
            </a:extLst>
          </p:cNvPr>
          <p:cNvSpPr txBox="1"/>
          <p:nvPr/>
        </p:nvSpPr>
        <p:spPr>
          <a:xfrm>
            <a:off x="0" y="72271"/>
            <a:ext cx="1219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600" b="1" dirty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Ключевые результаты внедрения СДУ</a:t>
            </a:r>
            <a:br>
              <a:rPr lang="ru-RU" sz="2600" b="1" dirty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600" b="1" dirty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Рязанской области в 2023 году</a:t>
            </a:r>
          </a:p>
        </p:txBody>
      </p:sp>
      <p:sp>
        <p:nvSpPr>
          <p:cNvPr id="5" name="TextBox 34">
            <a:extLst>
              <a:ext uri="{FF2B5EF4-FFF2-40B4-BE49-F238E27FC236}">
                <a16:creationId xmlns="" xmlns:a16="http://schemas.microsoft.com/office/drawing/2014/main" id="{6F52D84F-C119-4D75-B659-30CDF9276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3" y="1226432"/>
            <a:ext cx="4155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ru-RU" altLang="ru-RU" sz="2000" dirty="0">
                <a:solidFill>
                  <a:srgbClr val="025B8D"/>
                </a:solidFill>
                <a:latin typeface="Tahoma" pitchFamily="34" charset="0"/>
                <a:cs typeface="Tahoma" pitchFamily="34" charset="0"/>
              </a:rPr>
              <a:t>снижение частоты госпитализации граждан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CB41E807-165F-4975-A516-5E9F5AC6D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719110"/>
              </p:ext>
            </p:extLst>
          </p:nvPr>
        </p:nvGraphicFramePr>
        <p:xfrm>
          <a:off x="5751513" y="1118750"/>
          <a:ext cx="4556296" cy="112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19">
            <a:extLst>
              <a:ext uri="{FF2B5EF4-FFF2-40B4-BE49-F238E27FC236}">
                <a16:creationId xmlns="" xmlns:a16="http://schemas.microsoft.com/office/drawing/2014/main" id="{851A5E19-B15B-4A19-B29A-2C0AE73A2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339" y="2057345"/>
            <a:ext cx="36304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II	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 III                   IV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19">
            <a:extLst>
              <a:ext uri="{FF2B5EF4-FFF2-40B4-BE49-F238E27FC236}">
                <a16:creationId xmlns="" xmlns:a16="http://schemas.microsoft.com/office/drawing/2014/main" id="{F3F47100-72F2-45FD-BD04-1C4DC118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294" y="2333584"/>
            <a:ext cx="42270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ru-RU" sz="900" dirty="0" smtClean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</a:t>
            </a:r>
            <a:r>
              <a:rPr lang="ru-RU" altLang="ru-RU" sz="900" dirty="0" smtClean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 	   квартал</a:t>
            </a:r>
            <a:r>
              <a:rPr lang="en-US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900" dirty="0" smtClean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altLang="ru-RU" sz="900" dirty="0" smtClean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квартал</a:t>
            </a:r>
            <a:r>
              <a:rPr lang="en-US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900" dirty="0" smtClean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2023</a:t>
            </a:r>
            <a:r>
              <a:rPr lang="ru-RU" altLang="ru-RU" sz="900" dirty="0" smtClean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квартал</a:t>
            </a:r>
            <a:r>
              <a:rPr lang="en-US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900" dirty="0" smtClean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2023  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A5AD89-B3B3-4069-B36D-E5D08A832AE4}"/>
              </a:ext>
            </a:extLst>
          </p:cNvPr>
          <p:cNvSpPr txBox="1"/>
          <p:nvPr/>
        </p:nvSpPr>
        <p:spPr>
          <a:xfrm>
            <a:off x="2894498" y="1928763"/>
            <a:ext cx="15151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7%</a:t>
            </a:r>
            <a:endParaRPr lang="ru-RU" sz="22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33">
            <a:extLst>
              <a:ext uri="{FF2B5EF4-FFF2-40B4-BE49-F238E27FC236}">
                <a16:creationId xmlns="" xmlns:a16="http://schemas.microsoft.com/office/drawing/2014/main" id="{3BA47BD9-C9A3-4501-8E7E-104C56B4B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70" y="3017775"/>
            <a:ext cx="4311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ru-RU" altLang="ru-RU" sz="2000" dirty="0">
                <a:solidFill>
                  <a:srgbClr val="025B8D"/>
                </a:solidFill>
                <a:latin typeface="Tahoma" pitchFamily="34" charset="0"/>
                <a:cs typeface="Tahoma" pitchFamily="34" charset="0"/>
              </a:rPr>
              <a:t>снижение частоты вызовов скорой медицинской помощи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6C30A3-FD22-4042-9D60-B3EB10F21DDD}"/>
              </a:ext>
            </a:extLst>
          </p:cNvPr>
          <p:cNvSpPr txBox="1"/>
          <p:nvPr/>
        </p:nvSpPr>
        <p:spPr>
          <a:xfrm>
            <a:off x="2861984" y="3752143"/>
            <a:ext cx="16530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12%</a:t>
            </a:r>
            <a:endParaRPr lang="ru-RU" sz="22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="" xmlns:a16="http://schemas.microsoft.com/office/drawing/2014/main" id="{07B3EB39-8A35-4F82-A2EC-DDD93E2B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715" y="4412602"/>
            <a:ext cx="44197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ru-RU" altLang="ru-RU" sz="2000" dirty="0">
                <a:solidFill>
                  <a:srgbClr val="025B8D"/>
                </a:solidFill>
                <a:latin typeface="Tahoma" pitchFamily="34" charset="0"/>
                <a:cs typeface="Tahoma" pitchFamily="34" charset="0"/>
              </a:rPr>
              <a:t>снижение вызовов врача-терапевта на дом   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29A2BC-7512-4FDC-B2B8-A7CA5E57C352}"/>
              </a:ext>
            </a:extLst>
          </p:cNvPr>
          <p:cNvSpPr txBox="1"/>
          <p:nvPr/>
        </p:nvSpPr>
        <p:spPr>
          <a:xfrm>
            <a:off x="2861984" y="5235771"/>
            <a:ext cx="17398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25%</a:t>
            </a:r>
            <a:endParaRPr lang="ru-RU" sz="22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15D80EEE-92B2-40C3-A158-DCD17D905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975240"/>
              </p:ext>
            </p:extLst>
          </p:nvPr>
        </p:nvGraphicFramePr>
        <p:xfrm>
          <a:off x="5821510" y="2774326"/>
          <a:ext cx="4416302" cy="105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="" xmlns:a16="http://schemas.microsoft.com/office/drawing/2014/main" id="{FB5AEA83-51D3-44CE-9F50-D72B6B3C2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197164"/>
              </p:ext>
            </p:extLst>
          </p:nvPr>
        </p:nvGraphicFramePr>
        <p:xfrm>
          <a:off x="5883946" y="4393889"/>
          <a:ext cx="4416302" cy="105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19">
            <a:extLst>
              <a:ext uri="{FF2B5EF4-FFF2-40B4-BE49-F238E27FC236}">
                <a16:creationId xmlns="" xmlns:a16="http://schemas.microsoft.com/office/drawing/2014/main" id="{27A0F557-1501-4B88-B4C3-3FD07702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339" y="3664106"/>
            <a:ext cx="3630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  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III                   IV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19">
            <a:extLst>
              <a:ext uri="{FF2B5EF4-FFF2-40B4-BE49-F238E27FC236}">
                <a16:creationId xmlns="" xmlns:a16="http://schemas.microsoft.com/office/drawing/2014/main" id="{6E388169-6436-4C5C-A6DA-9DB5F54C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579" y="5327928"/>
            <a:ext cx="3630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   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III                    IV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    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19">
            <a:extLst>
              <a:ext uri="{FF2B5EF4-FFF2-40B4-BE49-F238E27FC236}">
                <a16:creationId xmlns="" xmlns:a16="http://schemas.microsoft.com/office/drawing/2014/main" id="{EF8D956E-1658-460E-AAD7-1AC4B6BFD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5008" y="3962041"/>
            <a:ext cx="42270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</a:t>
            </a: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г. 	   квартал</a:t>
            </a:r>
            <a:r>
              <a:rPr lang="en-US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2023</a:t>
            </a: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квартал</a:t>
            </a:r>
            <a:r>
              <a:rPr lang="en-US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2023</a:t>
            </a: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квартал</a:t>
            </a:r>
            <a:r>
              <a:rPr lang="en-US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900" dirty="0" smtClean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2023  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19">
            <a:extLst>
              <a:ext uri="{FF2B5EF4-FFF2-40B4-BE49-F238E27FC236}">
                <a16:creationId xmlns="" xmlns:a16="http://schemas.microsoft.com/office/drawing/2014/main" id="{A58EFE3C-0F27-43CA-9CDD-933F4AE7B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797" y="5608686"/>
            <a:ext cx="43848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</a:t>
            </a: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г. 	      квартал</a:t>
            </a:r>
            <a:r>
              <a:rPr lang="en-US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2023</a:t>
            </a: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квартал</a:t>
            </a:r>
            <a:r>
              <a:rPr lang="en-US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2023</a:t>
            </a:r>
            <a:r>
              <a:rPr lang="ru-RU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квартал</a:t>
            </a:r>
            <a:r>
              <a:rPr lang="en-US" altLang="ru-RU" sz="900" dirty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900" dirty="0" smtClean="0">
                <a:solidFill>
                  <a:srgbClr val="277BA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2023  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5486</TotalTime>
  <Words>199</Words>
  <Application>Microsoft Office PowerPoint</Application>
  <PresentationFormat>Широкоэкранный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Викторовна Черкашина</dc:creator>
  <cp:lastModifiedBy>Наталья Викторовна</cp:lastModifiedBy>
  <cp:revision>552</cp:revision>
  <cp:lastPrinted>2024-02-13T06:40:57Z</cp:lastPrinted>
  <dcterms:created xsi:type="dcterms:W3CDTF">2024-01-26T08:07:03Z</dcterms:created>
  <dcterms:modified xsi:type="dcterms:W3CDTF">2024-11-01T14:43:47Z</dcterms:modified>
</cp:coreProperties>
</file>