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91" r:id="rId2"/>
    <p:sldId id="292" r:id="rId3"/>
    <p:sldId id="293" r:id="rId4"/>
    <p:sldId id="298" r:id="rId5"/>
    <p:sldId id="302" r:id="rId6"/>
    <p:sldId id="296" r:id="rId7"/>
    <p:sldId id="290" r:id="rId8"/>
    <p:sldId id="285" r:id="rId9"/>
    <p:sldId id="299" r:id="rId10"/>
    <p:sldId id="300" r:id="rId11"/>
    <p:sldId id="294" r:id="rId12"/>
    <p:sldId id="301" r:id="rId13"/>
    <p:sldId id="289" r:id="rId14"/>
    <p:sldId id="284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5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  <p:cmAuthor id="2" name="valya.carpuk@yandex.ru" initials="v" lastIdx="2" clrIdx="1">
    <p:extLst>
      <p:ext uri="{19B8F6BF-5375-455C-9EA6-DF929625EA0E}">
        <p15:presenceInfo xmlns:p15="http://schemas.microsoft.com/office/powerpoint/2012/main" userId="4cb35be733729f3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706" autoAdjust="0"/>
  </p:normalViewPr>
  <p:slideViewPr>
    <p:cSldViewPr snapToGrid="0">
      <p:cViewPr varScale="1">
        <p:scale>
          <a:sx n="114" d="100"/>
          <a:sy n="114" d="100"/>
        </p:scale>
        <p:origin x="438" y="14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244363926555669E-2"/>
          <c:y val="0.10133840130469354"/>
          <c:w val="0.96566588159423361"/>
          <c:h val="0.8079003207821161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16 чел. </a:t>
                    </a:r>
                  </a:p>
                </c:rich>
              </c:tx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1-3397-4231-BB63-9024882509F7}"/>
                </c:ext>
              </c:extLst>
            </c:dLbl>
            <c:dLbl>
              <c:idx val="1"/>
              <c:layout>
                <c:manualLayout>
                  <c:x val="0"/>
                  <c:y val="5.054175186467134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ru-RU" sz="2000" b="0" i="0" u="none" strike="noStrike" kern="1200" baseline="0" dirty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2000" b="0" i="0" u="none" strike="noStrike" kern="1200" baseline="0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25 чел.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2000" b="0" i="0" u="none" strike="noStrike" kern="1200" baseline="0" dirty="0" smtClean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2-3397-4231-BB63-9024882509F7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ru-RU" sz="2000" b="0" i="0" u="none" strike="noStrike" kern="1200" baseline="0" dirty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2000" b="0" i="0" u="none" strike="noStrike" kern="1200" baseline="0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35 чел.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2000" b="0" i="0" u="none" strike="noStrike" kern="1200" baseline="0" dirty="0" smtClean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3-3397-4231-BB63-9024882509F7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ru-RU" sz="2000" b="0" i="0" u="none" strike="noStrike" kern="1200" baseline="0" dirty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2000" b="0" i="0" u="none" strike="noStrike" kern="1200" baseline="0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48 чел.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ru-RU" sz="2000" b="0" i="0" u="none" strike="noStrike" kern="1200" baseline="0" dirty="0" smtClean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4-3397-4231-BB63-9024882509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Лист1!$A$2:$A$5</c15:f>
                <c15:dlblRangeCache>
                  <c:ptCount val="4"/>
                  <c:pt idx="0">
                    <c:v>2021</c:v>
                  </c:pt>
                  <c:pt idx="1">
                    <c:v>2022</c:v>
                  </c:pt>
                  <c:pt idx="2">
                    <c:v>2023</c:v>
                  </c:pt>
                  <c:pt idx="3">
                    <c:v>2024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5D3E-4377-98DA-86E6C70A13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5D3E-4377-98DA-86E6C70A136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652171120"/>
        <c:axId val="652172104"/>
        <c:axId val="0"/>
      </c:bar3DChart>
      <c:catAx>
        <c:axId val="652171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spc="120" normalizeH="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52172104"/>
        <c:crosses val="autoZero"/>
        <c:auto val="1"/>
        <c:lblAlgn val="ctr"/>
        <c:lblOffset val="100"/>
        <c:noMultiLvlLbl val="0"/>
      </c:catAx>
      <c:valAx>
        <c:axId val="652172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52171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F8B024-5D62-4644-A45F-CE22E2B14DF2}" type="datetime1">
              <a:rPr lang="ru-RU" smtClean="0"/>
              <a:t>30.10.2024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2D503-C93A-4B9F-B33D-A02F8025E098}" type="datetime1">
              <a:rPr lang="ru-RU" smtClean="0"/>
              <a:pPr/>
              <a:t>30.10.2024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0587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01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974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155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8276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434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602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664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970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255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662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646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041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630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rtlCol="0"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54AFD0-002F-45DA-AC56-FBB26B710A6C}" type="datetime1">
              <a:rPr lang="ru-RU" noProof="0" smtClean="0"/>
              <a:t>30.10.2024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00846C-E0CD-48AC-BF46-58816D3205F0}" type="datetime1">
              <a:rPr lang="ru-RU" noProof="0" smtClean="0"/>
              <a:t>30.10.2024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рисункам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BA994C-0A68-4F64-BDAE-B675475366AA}" type="datetime1">
              <a:rPr lang="ru-RU" noProof="0" smtClean="0"/>
              <a:t>30.10.2024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B90051-B0A1-488B-A3B4-8D15CA6D5AAE}" type="datetime1">
              <a:rPr lang="ru-RU" noProof="0" smtClean="0"/>
              <a:t>30.10.2024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7DE9B7-D70E-414D-98EC-FF5CEC2FC761}" type="datetime1">
              <a:rPr lang="ru-RU" noProof="0" smtClean="0"/>
              <a:t>30.10.2024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350200-3392-431B-A64D-FCB9FCA2AA58}" type="datetime1">
              <a:rPr lang="ru-RU" noProof="0" smtClean="0"/>
              <a:t>30.10.2024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CF755-E898-4F1E-8647-A0EB71EBF828}" type="datetime1">
              <a:rPr lang="ru-RU" noProof="0" smtClean="0"/>
              <a:t>30.10.2024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A63F1305-4BDC-496D-90D6-7537DB313448}" type="datetime1">
              <a:rPr lang="ru-RU" noProof="0" smtClean="0"/>
              <a:t>30.10.2024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2F3D32CE-AB99-4665-8022-A159E7D93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310" y="414069"/>
            <a:ext cx="11407444" cy="1783848"/>
          </a:xfrm>
        </p:spPr>
        <p:txBody>
          <a:bodyPr rtlCol="0">
            <a:noAutofit/>
          </a:bodyPr>
          <a:lstStyle/>
          <a:p>
            <a:pPr algn="just"/>
            <a:endParaRPr lang="ru-RU" sz="3200" b="0" i="0" dirty="0">
              <a:solidFill>
                <a:srgbClr val="1A1A1A"/>
              </a:solidFill>
              <a:effectLst/>
              <a:latin typeface="PT Serif" panose="020B0604020202020204" pitchFamily="18" charset="-52"/>
            </a:endParaRPr>
          </a:p>
          <a:p>
            <a:pPr algn="l" rtl="0"/>
            <a:endParaRPr lang="ru-RU" sz="32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B352B-7CB8-44DA-95A8-09F58755B645}"/>
              </a:ext>
            </a:extLst>
          </p:cNvPr>
          <p:cNvSpPr txBox="1"/>
          <p:nvPr/>
        </p:nvSpPr>
        <p:spPr>
          <a:xfrm>
            <a:off x="362310" y="-536896"/>
            <a:ext cx="11467380" cy="7402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ИРКУТСКАЯ ОБЛАСТЬ</a:t>
            </a:r>
          </a:p>
          <a:p>
            <a:pPr algn="ctr"/>
            <a:r>
              <a:rPr lang="ru-RU" sz="2200" spc="-3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Областное государственное бюджетное учреждение </a:t>
            </a:r>
          </a:p>
          <a:p>
            <a:pPr algn="ctr"/>
            <a:r>
              <a:rPr lang="ru-RU" sz="2200" spc="-3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«Управление социальной защиты и социального обслуживания населения</a:t>
            </a:r>
            <a:br>
              <a:rPr lang="ru-RU" sz="2200" spc="-3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spc="-3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городу Тулуну и Тулунскому району»</a:t>
            </a:r>
          </a:p>
          <a:p>
            <a:pPr algn="ctr"/>
            <a:endParaRPr lang="ru-RU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«Практика по социальной реабилитации и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абилитации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инвалидов и содействие физическому развитию граждан пожилого возраста»</a:t>
            </a:r>
          </a:p>
          <a:p>
            <a:pPr algn="ctr"/>
            <a:br>
              <a:rPr lang="ru-RU" sz="3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«Институт здоровья+»</a:t>
            </a:r>
          </a:p>
          <a:p>
            <a:pPr algn="ctr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Карпук Валентина Владимировна, </a:t>
            </a:r>
            <a:b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специалист по комплексной реабилитации</a:t>
            </a:r>
          </a:p>
          <a:p>
            <a:pPr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г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Тулун, 2024 г.</a:t>
            </a:r>
          </a:p>
          <a:p>
            <a:pPr algn="ctr"/>
            <a:endParaRPr lang="ru-RU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0B86AA-1A5B-4576-B9FB-82846B037D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4" t="25380" r="33636" b="32601"/>
          <a:stretch/>
        </p:blipFill>
        <p:spPr>
          <a:xfrm>
            <a:off x="461394" y="3429000"/>
            <a:ext cx="2491530" cy="288161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84263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2F3D32CE-AB99-4665-8022-A159E7D93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310" y="433794"/>
            <a:ext cx="9256143" cy="5880741"/>
          </a:xfrm>
        </p:spPr>
        <p:txBody>
          <a:bodyPr rtlCol="0">
            <a:noAutofit/>
          </a:bodyPr>
          <a:lstStyle/>
          <a:p>
            <a:pPr algn="just"/>
            <a:endParaRPr lang="ru-RU" sz="3200" b="0" i="0" dirty="0">
              <a:solidFill>
                <a:srgbClr val="1A1A1A"/>
              </a:solidFill>
              <a:effectLst/>
              <a:latin typeface="PT Serif" panose="020B0604020202020204" pitchFamily="18" charset="-52"/>
            </a:endParaRPr>
          </a:p>
          <a:p>
            <a:pPr algn="l" rtl="0"/>
            <a:endParaRPr lang="ru-RU" sz="32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B352B-7CB8-44DA-95A8-09F58755B645}"/>
              </a:ext>
            </a:extLst>
          </p:cNvPr>
          <p:cNvSpPr txBox="1"/>
          <p:nvPr/>
        </p:nvSpPr>
        <p:spPr>
          <a:xfrm>
            <a:off x="293298" y="787738"/>
            <a:ext cx="8496199" cy="7395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6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spc="-2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Программа предназначена для людей с ограниченными возможностями в возрасте от 18 лет и старше, разных нозологических групп.</a:t>
            </a:r>
          </a:p>
          <a:p>
            <a:pPr marL="342900" indent="-342900" algn="just">
              <a:lnSpc>
                <a:spcPct val="96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spc="-20" dirty="0">
                <a:solidFill>
                  <a:schemeClr val="bg1"/>
                </a:solidFill>
                <a:latin typeface="Times New Roman" panose="02020603050405020304" pitchFamily="18" charset="0"/>
              </a:rPr>
              <a:t>Формирование групп происходит по возрастным критериям, </a:t>
            </a:r>
            <a:br>
              <a:rPr lang="ru-RU" sz="2400" spc="-2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sz="2400" spc="-20" dirty="0">
                <a:solidFill>
                  <a:schemeClr val="bg1"/>
                </a:solidFill>
                <a:latin typeface="Times New Roman" panose="02020603050405020304" pitchFamily="18" charset="0"/>
              </a:rPr>
              <a:t>с учетом диагноза и сопутствующих заболеваний.</a:t>
            </a:r>
          </a:p>
          <a:p>
            <a:pPr marL="342900" indent="-342900" algn="just">
              <a:lnSpc>
                <a:spcPct val="96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spc="-20" dirty="0">
                <a:solidFill>
                  <a:schemeClr val="bg1"/>
                </a:solidFill>
                <a:latin typeface="Times New Roman" panose="02020603050405020304" pitchFamily="18" charset="0"/>
              </a:rPr>
              <a:t>Осуществляется индивидуальное сопровождение каждого получателя социальных услуг. На основании комплекса упражнений по АФК, разрешенных Министерством здравоохранения, подбирается и разрабатывается индивидуальный комплекс упражнений, с элементами растяжки и разработки суставов, что особенно полезно для людей с ограниченными возможностями здоровья.</a:t>
            </a:r>
          </a:p>
          <a:p>
            <a:pPr marL="342900" indent="-342900" algn="just">
              <a:lnSpc>
                <a:spcPct val="96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spc="-20" dirty="0">
                <a:solidFill>
                  <a:schemeClr val="bg1"/>
                </a:solidFill>
                <a:latin typeface="Times New Roman" panose="02020603050405020304" pitchFamily="18" charset="0"/>
              </a:rPr>
              <a:t> Во время занятий создается ситуация успеха, поэтому все участники чувствуют себя очень комфортно.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1" algn="just"/>
            <a:endParaRPr lang="ru-RU" sz="2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7A09D7-6455-4BEF-BBAB-DA1651189157}"/>
              </a:ext>
            </a:extLst>
          </p:cNvPr>
          <p:cNvSpPr txBox="1"/>
          <p:nvPr/>
        </p:nvSpPr>
        <p:spPr>
          <a:xfrm>
            <a:off x="2096425" y="433795"/>
            <a:ext cx="5184476" cy="7078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за шагом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189F51-9698-46E2-863D-BDE1354DB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749" y="3991084"/>
            <a:ext cx="2978988" cy="2234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4500B2-B424-49D8-A59D-BA852A1A9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5557" y="928392"/>
            <a:ext cx="3221373" cy="241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544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2F3D32CE-AB99-4665-8022-A159E7D93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311" y="414069"/>
            <a:ext cx="8652294" cy="1207698"/>
          </a:xfrm>
        </p:spPr>
        <p:txBody>
          <a:bodyPr rtlCol="0">
            <a:noAutofit/>
          </a:bodyPr>
          <a:lstStyle/>
          <a:p>
            <a:pPr algn="just"/>
            <a:endParaRPr lang="ru-RU" sz="3200" b="0" i="0" dirty="0">
              <a:solidFill>
                <a:srgbClr val="1A1A1A"/>
              </a:solidFill>
              <a:effectLst/>
              <a:latin typeface="PT Serif" panose="020B0604020202020204" pitchFamily="18" charset="-52"/>
            </a:endParaRPr>
          </a:p>
          <a:p>
            <a:pPr algn="l" rtl="0"/>
            <a:endParaRPr lang="ru-RU" sz="32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B352B-7CB8-44DA-95A8-09F58755B645}"/>
              </a:ext>
            </a:extLst>
          </p:cNvPr>
          <p:cNvSpPr txBox="1"/>
          <p:nvPr/>
        </p:nvSpPr>
        <p:spPr>
          <a:xfrm>
            <a:off x="362311" y="353683"/>
            <a:ext cx="75485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</a:t>
            </a: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инвалидов, </a:t>
            </a:r>
            <a:b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посещающих клуб на постоянной основе</a:t>
            </a:r>
            <a:endParaRPr kumimoji="0" lang="ru-RU" sz="24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2372DC82-454E-4C04-8745-6C2C017154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1302712"/>
              </p:ext>
            </p:extLst>
          </p:nvPr>
        </p:nvGraphicFramePr>
        <p:xfrm>
          <a:off x="362310" y="1520809"/>
          <a:ext cx="7305227" cy="4608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10192A-E37F-434E-A839-C63728723D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24292" r="5771" b="1606"/>
          <a:stretch/>
        </p:blipFill>
        <p:spPr>
          <a:xfrm>
            <a:off x="8008470" y="414069"/>
            <a:ext cx="3377308" cy="1866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1E9711-32E4-4C54-BAA9-2AB15626BA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 b="11673"/>
          <a:stretch/>
        </p:blipFill>
        <p:spPr>
          <a:xfrm>
            <a:off x="8008470" y="2508309"/>
            <a:ext cx="3416236" cy="1988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C1BB21-FE40-40C1-92A4-B0CB284BC8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9" r="3041" b="13130"/>
          <a:stretch/>
        </p:blipFill>
        <p:spPr>
          <a:xfrm>
            <a:off x="8008470" y="4664330"/>
            <a:ext cx="3416236" cy="1779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048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2F3D32CE-AB99-4665-8022-A159E7D93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0280" y="382035"/>
            <a:ext cx="9385540" cy="1267477"/>
          </a:xfrm>
        </p:spPr>
        <p:txBody>
          <a:bodyPr rtlCol="0">
            <a:noAutofit/>
          </a:bodyPr>
          <a:lstStyle/>
          <a:p>
            <a:pPr algn="just"/>
            <a:endParaRPr lang="ru-RU" sz="3200" b="0" i="0" dirty="0">
              <a:solidFill>
                <a:srgbClr val="1A1A1A"/>
              </a:solidFill>
              <a:effectLst/>
              <a:latin typeface="PT Serif" panose="020B0604020202020204" pitchFamily="18" charset="-52"/>
            </a:endParaRPr>
          </a:p>
          <a:p>
            <a:pPr algn="l" rtl="0"/>
            <a:endParaRPr lang="ru-RU" sz="32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B352B-7CB8-44DA-95A8-09F58755B645}"/>
              </a:ext>
            </a:extLst>
          </p:cNvPr>
          <p:cNvSpPr txBox="1"/>
          <p:nvPr/>
        </p:nvSpPr>
        <p:spPr>
          <a:xfrm>
            <a:off x="360727" y="382035"/>
            <a:ext cx="11448835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Краткое описание результатов внедрения практики «Институт здоровья+»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06D22B-E3F2-46E0-996E-A291B01CC505}"/>
              </a:ext>
            </a:extLst>
          </p:cNvPr>
          <p:cNvSpPr txBox="1"/>
          <p:nvPr/>
        </p:nvSpPr>
        <p:spPr>
          <a:xfrm>
            <a:off x="468702" y="3268815"/>
            <a:ext cx="11007437" cy="2929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8900" lvl="0" indent="-342900" algn="just" fontAlgn="base">
              <a:lnSpc>
                <a:spcPct val="96000"/>
              </a:lnSpc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увеличился численный состав клуба в 3 раза;</a:t>
            </a:r>
          </a:p>
          <a:p>
            <a:pPr marL="378900" lvl="0" indent="-342900" algn="just" fontAlgn="base">
              <a:lnSpc>
                <a:spcPct val="96000"/>
              </a:lnSpc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улучшилось самочувствие у 62,8% людей; </a:t>
            </a:r>
          </a:p>
          <a:p>
            <a:pPr marL="378900" lvl="0" indent="-342900" algn="just" fontAlgn="base">
              <a:lnSpc>
                <a:spcPct val="96000"/>
              </a:lnSpc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улучшилась подвижность и координация движений у 63,12%;</a:t>
            </a:r>
          </a:p>
          <a:p>
            <a:pPr marL="378900" lvl="0" indent="-342900" algn="just" fontAlgn="base">
              <a:lnSpc>
                <a:spcPct val="96000"/>
              </a:lnSpc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улучшилась работа кардио-сосудистой системы после ходьбы и занятий </a:t>
            </a:r>
            <a:b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тренажере у 75,48% занимающихся;</a:t>
            </a:r>
          </a:p>
          <a:p>
            <a:pPr marL="378900" lvl="0" indent="-342900" algn="just" fontAlgn="base">
              <a:lnSpc>
                <a:spcPct val="96000"/>
              </a:lnSpc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повысился эмоциональный фон участников клуба с 56,5% до 86,2%;</a:t>
            </a:r>
          </a:p>
          <a:p>
            <a:pPr marL="378900" lvl="0" indent="-342900" algn="just" fontAlgn="base">
              <a:lnSpc>
                <a:spcPct val="96000"/>
              </a:lnSpc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снизилось ощущение одиночества с 46,8% до 12,6%;</a:t>
            </a:r>
          </a:p>
          <a:p>
            <a:pPr marL="378900" lvl="0" indent="-342900" algn="just" fontAlgn="base">
              <a:lnSpc>
                <a:spcPct val="96000"/>
              </a:lnSpc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повысился уровень самооценки и уверенности в себе у 69,14%.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82B20-4910-44D3-A1AB-DB811BABB3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8" b="26595"/>
          <a:stretch/>
        </p:blipFill>
        <p:spPr>
          <a:xfrm>
            <a:off x="2279970" y="1039571"/>
            <a:ext cx="7632060" cy="21005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96800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2F3D32CE-AB99-4665-8022-A159E7D93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90199" y="4583398"/>
            <a:ext cx="2065143" cy="1970140"/>
          </a:xfrm>
        </p:spPr>
        <p:txBody>
          <a:bodyPr rtlCol="0">
            <a:noAutofit/>
          </a:bodyPr>
          <a:lstStyle/>
          <a:p>
            <a:pPr algn="just"/>
            <a:endParaRPr lang="ru-RU" sz="3200" b="0" i="0" dirty="0">
              <a:solidFill>
                <a:srgbClr val="1A1A1A"/>
              </a:solidFill>
              <a:effectLst/>
              <a:latin typeface="PT Serif" panose="020B0604020202020204" pitchFamily="18" charset="-52"/>
            </a:endParaRPr>
          </a:p>
          <a:p>
            <a:pPr algn="l" rtl="0"/>
            <a:endParaRPr lang="ru-RU" sz="32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B352B-7CB8-44DA-95A8-09F58755B645}"/>
              </a:ext>
            </a:extLst>
          </p:cNvPr>
          <p:cNvSpPr txBox="1"/>
          <p:nvPr/>
        </p:nvSpPr>
        <p:spPr>
          <a:xfrm>
            <a:off x="236658" y="677799"/>
            <a:ext cx="7729268" cy="6724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030D303-D47C-4573-80ED-7D4874FCF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 b="14188"/>
          <a:stretch/>
        </p:blipFill>
        <p:spPr bwMode="auto">
          <a:xfrm>
            <a:off x="10096169" y="2987393"/>
            <a:ext cx="1705592" cy="219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6C61E6-233D-4460-9854-04B8F1341ED2}"/>
              </a:ext>
            </a:extLst>
          </p:cNvPr>
          <p:cNvSpPr txBox="1"/>
          <p:nvPr/>
        </p:nvSpPr>
        <p:spPr>
          <a:xfrm>
            <a:off x="3480189" y="293942"/>
            <a:ext cx="448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Тиражирование практики</a:t>
            </a: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419C5FC6-BC82-4CC6-8369-2716B7F04120}"/>
              </a:ext>
            </a:extLst>
          </p:cNvPr>
          <p:cNvSpPr/>
          <p:nvPr/>
        </p:nvSpPr>
        <p:spPr>
          <a:xfrm>
            <a:off x="500331" y="843020"/>
            <a:ext cx="8324491" cy="1491816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D4B62F-4FB0-4542-9B96-5C27452FCD11}"/>
              </a:ext>
            </a:extLst>
          </p:cNvPr>
          <p:cNvSpPr/>
          <p:nvPr/>
        </p:nvSpPr>
        <p:spPr>
          <a:xfrm>
            <a:off x="541895" y="932943"/>
            <a:ext cx="7424030" cy="13025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деятельности клуба в средствах массовой информации, на официальном сайте ОГБУ «УСЗСОН </a:t>
            </a:r>
            <a:br>
              <a:rPr lang="ru-RU" sz="2000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городу Тулуну и Тулунскому району», в популярных социальных сетях «ВКонтакте» и «Одноклассники».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A408C28-793E-43C9-9479-4F46339AD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t="8041" r="5039"/>
          <a:stretch/>
        </p:blipFill>
        <p:spPr bwMode="auto">
          <a:xfrm>
            <a:off x="8804038" y="4559240"/>
            <a:ext cx="1911562" cy="189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id="{A0101E44-04AF-4B94-8AE5-7CF81E79E16A}"/>
              </a:ext>
            </a:extLst>
          </p:cNvPr>
          <p:cNvSpPr/>
          <p:nvPr/>
        </p:nvSpPr>
        <p:spPr>
          <a:xfrm>
            <a:off x="521112" y="4040258"/>
            <a:ext cx="8169214" cy="1091880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id="{F79DE032-3ADC-4CFF-A38D-B10D914A0795}"/>
              </a:ext>
            </a:extLst>
          </p:cNvPr>
          <p:cNvSpPr/>
          <p:nvPr/>
        </p:nvSpPr>
        <p:spPr>
          <a:xfrm>
            <a:off x="541895" y="5322245"/>
            <a:ext cx="8169214" cy="1015664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8F7DF42-95D1-4ECF-A2E8-EF11857EF0BA}"/>
              </a:ext>
            </a:extLst>
          </p:cNvPr>
          <p:cNvSpPr/>
          <p:nvPr/>
        </p:nvSpPr>
        <p:spPr>
          <a:xfrm>
            <a:off x="655606" y="4171398"/>
            <a:ext cx="7310319" cy="8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Тиражирование практики «Институт здоровья+» на всероссийской платформе обмена практиками устойчивого развития АСИ </a:t>
            </a:r>
            <a:r>
              <a:rPr lang="ru-RU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Смартека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Практику в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недряют 5 регионов.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60F349-9911-47D0-91F9-A94B42B0178B}"/>
              </a:ext>
            </a:extLst>
          </p:cNvPr>
          <p:cNvSpPr txBox="1"/>
          <p:nvPr/>
        </p:nvSpPr>
        <p:spPr>
          <a:xfrm>
            <a:off x="655608" y="5349260"/>
            <a:ext cx="73103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Публикации в информационно-образовательном электронном журнале «Социальное обслуживание населения: новации, эксперименты, творчество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СОННЭТ.</a:t>
            </a:r>
          </a:p>
        </p:txBody>
      </p:sp>
      <p:sp>
        <p:nvSpPr>
          <p:cNvPr id="18" name="Стрелка: пятиугольник 17">
            <a:extLst>
              <a:ext uri="{FF2B5EF4-FFF2-40B4-BE49-F238E27FC236}">
                <a16:creationId xmlns:a16="http://schemas.microsoft.com/office/drawing/2014/main" id="{CEE99EB6-E70C-4EA3-929F-52C439467A3E}"/>
              </a:ext>
            </a:extLst>
          </p:cNvPr>
          <p:cNvSpPr/>
          <p:nvPr/>
        </p:nvSpPr>
        <p:spPr>
          <a:xfrm>
            <a:off x="500331" y="2566399"/>
            <a:ext cx="8210777" cy="1262141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8FEAAB-271A-483D-B0B1-77FD953FFD2A}"/>
              </a:ext>
            </a:extLst>
          </p:cNvPr>
          <p:cNvSpPr/>
          <p:nvPr/>
        </p:nvSpPr>
        <p:spPr>
          <a:xfrm>
            <a:off x="655606" y="2781967"/>
            <a:ext cx="7310319" cy="8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результатов реализации практики на методическом совете «Организация работы отделения дневного пребывания </a:t>
            </a:r>
            <a:br>
              <a:rPr lang="ru-RU" sz="2000"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стационарного учреждения социального обслуживания».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8D90D4-AA94-4AA0-BD21-DC7C2C59E7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" t="7705" r="20125" b="19205"/>
          <a:stretch/>
        </p:blipFill>
        <p:spPr>
          <a:xfrm>
            <a:off x="8954592" y="458917"/>
            <a:ext cx="2009221" cy="24314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8750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2F3D32CE-AB99-4665-8022-A159E7D93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310" y="414068"/>
            <a:ext cx="9318585" cy="5694019"/>
          </a:xfrm>
        </p:spPr>
        <p:txBody>
          <a:bodyPr rtlCol="0">
            <a:noAutofit/>
          </a:bodyPr>
          <a:lstStyle/>
          <a:p>
            <a:pPr algn="just"/>
            <a:endParaRPr lang="ru-RU" sz="3200" b="0" i="0" dirty="0">
              <a:solidFill>
                <a:srgbClr val="1A1A1A"/>
              </a:solidFill>
              <a:effectLst/>
              <a:latin typeface="PT Serif" panose="020B0604020202020204" pitchFamily="18" charset="-52"/>
            </a:endParaRPr>
          </a:p>
          <a:p>
            <a:pPr algn="l" rtl="0"/>
            <a:endParaRPr lang="ru-RU" sz="32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8DD566-B32E-4541-AF7B-4D44D0353A33}"/>
              </a:ext>
            </a:extLst>
          </p:cNvPr>
          <p:cNvSpPr txBox="1"/>
          <p:nvPr/>
        </p:nvSpPr>
        <p:spPr>
          <a:xfrm>
            <a:off x="325958" y="444921"/>
            <a:ext cx="7649176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Клуб «Институт здоровья+» крайне востребован среди граждан с инвалидностью.</a:t>
            </a:r>
          </a:p>
          <a:p>
            <a:pPr algn="just">
              <a:spcBef>
                <a:spcPts val="1200"/>
              </a:spcBef>
            </a:pP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анятия в </a:t>
            </a: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</a:t>
            </a:r>
            <a:r>
              <a:rPr lang="ru-RU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способствуют: </a:t>
            </a:r>
          </a:p>
          <a:p>
            <a:pPr marL="342900" indent="-342900" algn="just">
              <a:buFontTx/>
              <a:buChar char="-"/>
            </a:pPr>
            <a:r>
              <a:rPr lang="ru-RU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решению проблем</a:t>
            </a: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связанных с физическими ограничениями;</a:t>
            </a:r>
          </a:p>
          <a:p>
            <a:pPr marL="342900" indent="-342900" algn="just">
              <a:buFontTx/>
              <a:buChar char="-"/>
            </a:pP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интереса к жизни, уровня самооценки;</a:t>
            </a:r>
          </a:p>
          <a:p>
            <a:pPr marL="342900" indent="-342900" algn="just">
              <a:buFontTx/>
              <a:buChar char="-"/>
            </a:pP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социальной активности;</a:t>
            </a:r>
          </a:p>
          <a:p>
            <a:pPr marL="342900" indent="-342900" algn="just">
              <a:buFontTx/>
              <a:buChar char="-"/>
            </a:pP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всестороннему </a:t>
            </a:r>
            <a:r>
              <a:rPr lang="ru-RU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улучшению качества жизни инвалидов.</a:t>
            </a:r>
          </a:p>
          <a:p>
            <a:pPr algn="just">
              <a:spcBef>
                <a:spcPts val="1800"/>
              </a:spcBef>
            </a:pPr>
            <a:r>
              <a:rPr lang="ru-RU" sz="25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Искренние отзывы от получателей наших услуг являются ярким доказательством того, что работа специалистов крайне востребована и актуальна.  </a:t>
            </a:r>
            <a:endParaRPr lang="ru-RU" sz="25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E918D2-3ECA-4AEA-B9F8-E440EDF6F6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5" r="17199"/>
          <a:stretch/>
        </p:blipFill>
        <p:spPr>
          <a:xfrm>
            <a:off x="8116760" y="749913"/>
            <a:ext cx="3644606" cy="5273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AA3AD3-D5CA-4ACE-84BD-91B93B5BDFDB}"/>
              </a:ext>
            </a:extLst>
          </p:cNvPr>
          <p:cNvSpPr txBox="1"/>
          <p:nvPr/>
        </p:nvSpPr>
        <p:spPr>
          <a:xfrm>
            <a:off x="4150546" y="5643636"/>
            <a:ext cx="512409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7371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AB352B-7CB8-44DA-95A8-09F58755B645}"/>
              </a:ext>
            </a:extLst>
          </p:cNvPr>
          <p:cNvSpPr txBox="1"/>
          <p:nvPr/>
        </p:nvSpPr>
        <p:spPr>
          <a:xfrm>
            <a:off x="327171" y="423687"/>
            <a:ext cx="11379260" cy="54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7000"/>
              </a:lnSpc>
            </a:pPr>
            <a:endParaRPr lang="ru-RU" sz="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7000"/>
              </a:lnSpc>
              <a:spcBef>
                <a:spcPts val="600"/>
              </a:spcBef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F6E2D-0ABC-4311-9C19-C0D7E76C0E63}"/>
              </a:ext>
            </a:extLst>
          </p:cNvPr>
          <p:cNvSpPr txBox="1"/>
          <p:nvPr/>
        </p:nvSpPr>
        <p:spPr>
          <a:xfrm>
            <a:off x="3108437" y="5273343"/>
            <a:ext cx="8239432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6000"/>
              </a:lnSpc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D359F9-34B9-4B45-A8F4-B67BA1EB6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9556" r="10629" b="-1062"/>
          <a:stretch/>
        </p:blipFill>
        <p:spPr>
          <a:xfrm>
            <a:off x="4419284" y="1929468"/>
            <a:ext cx="3492211" cy="2761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Блок-схема: альтернативный процесс 16">
            <a:extLst>
              <a:ext uri="{FF2B5EF4-FFF2-40B4-BE49-F238E27FC236}">
                <a16:creationId xmlns:a16="http://schemas.microsoft.com/office/drawing/2014/main" id="{AA09FD2F-27CD-4C83-8B5A-282AD56D8603}"/>
              </a:ext>
            </a:extLst>
          </p:cNvPr>
          <p:cNvSpPr/>
          <p:nvPr/>
        </p:nvSpPr>
        <p:spPr>
          <a:xfrm>
            <a:off x="485569" y="687464"/>
            <a:ext cx="3729494" cy="2054487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2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Реабилитация и абилитация инвалидов – наиболее перспективное направление, развиваемое в нашей стране</a:t>
            </a:r>
          </a:p>
        </p:txBody>
      </p:sp>
      <p:sp>
        <p:nvSpPr>
          <p:cNvPr id="19" name="Блок-схема: альтернативный процесс 18">
            <a:extLst>
              <a:ext uri="{FF2B5EF4-FFF2-40B4-BE49-F238E27FC236}">
                <a16:creationId xmlns:a16="http://schemas.microsoft.com/office/drawing/2014/main" id="{BF14ACD6-4DA7-4555-9727-6CADF8999C39}"/>
              </a:ext>
            </a:extLst>
          </p:cNvPr>
          <p:cNvSpPr/>
          <p:nvPr/>
        </p:nvSpPr>
        <p:spPr>
          <a:xfrm>
            <a:off x="8021683" y="627494"/>
            <a:ext cx="3684747" cy="2114457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</a:t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граждан пожилого возраста города Тулуна и Тулунского района в занятиях физической активностью </a:t>
            </a:r>
          </a:p>
        </p:txBody>
      </p:sp>
      <p:sp>
        <p:nvSpPr>
          <p:cNvPr id="20" name="Блок-схема: альтернативный процесс 19">
            <a:extLst>
              <a:ext uri="{FF2B5EF4-FFF2-40B4-BE49-F238E27FC236}">
                <a16:creationId xmlns:a16="http://schemas.microsoft.com/office/drawing/2014/main" id="{4FE32331-2F2F-4F7F-9A9D-C41408972A1C}"/>
              </a:ext>
            </a:extLst>
          </p:cNvPr>
          <p:cNvSpPr/>
          <p:nvPr/>
        </p:nvSpPr>
        <p:spPr>
          <a:xfrm>
            <a:off x="485569" y="3807202"/>
            <a:ext cx="3767019" cy="2175919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современного, оснащенного, доступного для посещения инвалидов физкультурно-оздоровительного комплекса </a:t>
            </a:r>
          </a:p>
        </p:txBody>
      </p:sp>
      <p:sp>
        <p:nvSpPr>
          <p:cNvPr id="21" name="Блок-схема: альтернативный процесс 20">
            <a:extLst>
              <a:ext uri="{FF2B5EF4-FFF2-40B4-BE49-F238E27FC236}">
                <a16:creationId xmlns:a16="http://schemas.microsoft.com/office/drawing/2014/main" id="{1CF068E7-EE99-46FA-8661-60480875C03B}"/>
              </a:ext>
            </a:extLst>
          </p:cNvPr>
          <p:cNvSpPr/>
          <p:nvPr/>
        </p:nvSpPr>
        <p:spPr>
          <a:xfrm>
            <a:off x="8078190" y="3915560"/>
            <a:ext cx="3688139" cy="2175919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создания  условий </a:t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социализации инвалидов и интеграции их в общество</a:t>
            </a:r>
          </a:p>
        </p:txBody>
      </p:sp>
    </p:spTree>
    <p:extLst>
      <p:ext uri="{BB962C8B-B14F-4D97-AF65-F5344CB8AC3E}">
        <p14:creationId xmlns:p14="http://schemas.microsoft.com/office/powerpoint/2010/main" val="33009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2F3D32CE-AB99-4665-8022-A159E7D93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310" y="414068"/>
            <a:ext cx="9318585" cy="5969479"/>
          </a:xfrm>
        </p:spPr>
        <p:txBody>
          <a:bodyPr rtlCol="0">
            <a:noAutofit/>
          </a:bodyPr>
          <a:lstStyle/>
          <a:p>
            <a:pPr algn="just"/>
            <a:endParaRPr lang="ru-RU" sz="3200" b="0" i="0" dirty="0">
              <a:solidFill>
                <a:srgbClr val="1A1A1A"/>
              </a:solidFill>
              <a:effectLst/>
              <a:latin typeface="PT Serif" panose="020B0604020202020204" pitchFamily="18" charset="-52"/>
            </a:endParaRPr>
          </a:p>
          <a:p>
            <a:pPr algn="l" rtl="0"/>
            <a:endParaRPr lang="ru-RU" sz="32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B352B-7CB8-44DA-95A8-09F58755B645}"/>
              </a:ext>
            </a:extLst>
          </p:cNvPr>
          <p:cNvSpPr txBox="1"/>
          <p:nvPr/>
        </p:nvSpPr>
        <p:spPr>
          <a:xfrm>
            <a:off x="362310" y="-184558"/>
            <a:ext cx="80020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EA1C7B-F535-43B4-A8BC-A4A56D365809}"/>
              </a:ext>
            </a:extLst>
          </p:cNvPr>
          <p:cNvSpPr txBox="1"/>
          <p:nvPr/>
        </p:nvSpPr>
        <p:spPr>
          <a:xfrm>
            <a:off x="362310" y="414068"/>
            <a:ext cx="11467380" cy="7083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 algn="just">
              <a:spcBef>
                <a:spcPts val="1200"/>
              </a:spcBef>
              <a:buNone/>
            </a:pPr>
            <a:endParaRPr lang="ru-RU" sz="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 algn="just">
              <a:spcBef>
                <a:spcPts val="1200"/>
              </a:spcBef>
              <a:buNone/>
            </a:pPr>
            <a:endParaRPr lang="ru-RU" sz="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 algn="just">
              <a:spcBef>
                <a:spcPts val="1200"/>
              </a:spcBef>
              <a:buNone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ПРАКТИКИ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45720" indent="0" algn="just">
              <a:spcBef>
                <a:spcPts val="60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ривлечение инвалидов и граждан пожилого возраста к систематическим занятиям адаптивной физической культурой, восстановление утраченных социальных контактов с обществом.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 rtl="0">
              <a:spcBef>
                <a:spcPts val="600"/>
              </a:spcBef>
              <a:buNone/>
            </a:pP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 rtl="0">
              <a:spcBef>
                <a:spcPts val="600"/>
              </a:spcBef>
              <a:buNone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457200" indent="-457200" algn="just" rtl="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физических возможностей;</a:t>
            </a:r>
          </a:p>
          <a:p>
            <a:pPr marL="457200" indent="-457200" algn="just" rtl="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физической формы;</a:t>
            </a: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функционального состояния организма;</a:t>
            </a: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психологического состояния;</a:t>
            </a:r>
          </a:p>
          <a:p>
            <a:pPr marL="457200" indent="-457200" algn="just" rtl="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социальной интеграции инвалидов.</a:t>
            </a:r>
          </a:p>
          <a:p>
            <a:pPr algn="just" rtl="0">
              <a:spcBef>
                <a:spcPts val="400"/>
              </a:spcBef>
            </a:pP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Футбольный мяч">
                <a:extLst>
                  <a:ext uri="{FF2B5EF4-FFF2-40B4-BE49-F238E27FC236}">
                    <a16:creationId xmlns:a16="http://schemas.microsoft.com/office/drawing/2014/main" id="{34FE6D61-0A7F-4968-8321-E6E25DAF2B9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44340345"/>
                  </p:ext>
                </p:extLst>
              </p:nvPr>
            </p:nvGraphicFramePr>
            <p:xfrm>
              <a:off x="8885637" y="2516025"/>
              <a:ext cx="2817188" cy="274907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817188" cy="274907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592" d="1000000"/>
                    <am3d:preTrans dx="-201138" dy="-18600209" dz="-35141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85563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Футбольный мяч">
                <a:extLst>
                  <a:ext uri="{FF2B5EF4-FFF2-40B4-BE49-F238E27FC236}">
                    <a16:creationId xmlns:a16="http://schemas.microsoft.com/office/drawing/2014/main" id="{34FE6D61-0A7F-4968-8321-E6E25DAF2B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5637" y="2516025"/>
                <a:ext cx="2817188" cy="27490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02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FC353B-FCB1-4563-91D4-FEDED6C08FB2}"/>
              </a:ext>
            </a:extLst>
          </p:cNvPr>
          <p:cNvSpPr txBox="1"/>
          <p:nvPr/>
        </p:nvSpPr>
        <p:spPr>
          <a:xfrm>
            <a:off x="534838" y="2892819"/>
            <a:ext cx="11182709" cy="1278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4000"/>
              </a:lnSpc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ЦЕЛЕВАЯ АУДИТОРИЯ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инвалиды, в возрасте от 18 лет и старше, и граждане пожилого возраста, проживающие на территории </a:t>
            </a:r>
            <a:b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Тулуна и Тулунского района.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E59BEB-F911-49A9-8EF9-918D88933F33}"/>
              </a:ext>
            </a:extLst>
          </p:cNvPr>
          <p:cNvSpPr txBox="1"/>
          <p:nvPr/>
        </p:nvSpPr>
        <p:spPr>
          <a:xfrm>
            <a:off x="534837" y="4039026"/>
            <a:ext cx="11243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 РЕАЛИЗАЦИИ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ежегодно, с 2021 г. по 2024 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3E779F-67CB-490F-B9CC-3C9E72C6283F}"/>
              </a:ext>
            </a:extLst>
          </p:cNvPr>
          <p:cNvSpPr txBox="1"/>
          <p:nvPr/>
        </p:nvSpPr>
        <p:spPr>
          <a:xfrm>
            <a:off x="534838" y="4466252"/>
            <a:ext cx="11243095" cy="2117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4000"/>
              </a:lnSpc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ПАРТНЕРЫ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700"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 «Центр развития спорта «</a:t>
            </a:r>
            <a:r>
              <a:rPr lang="ru-RU" sz="2700" spc="-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ОлимпИя</a:t>
            </a:r>
            <a:r>
              <a:rPr lang="ru-RU" sz="2700"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ФОК «Тулун-Арена», Совет ветеранов г. Тулуна, </a:t>
            </a:r>
            <a:r>
              <a:rPr lang="ru-RU" sz="2700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</a:t>
            </a:r>
            <a:r>
              <a:rPr lang="ru-RU" sz="2700"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лунские городские местные организации «Всероссийское общество инвалидов», «Всероссийское общество слепых», «Всероссийское общество глухих», инициативная группа «</a:t>
            </a:r>
            <a:r>
              <a:rPr lang="ru-RU" sz="2700" spc="-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Доброходы</a:t>
            </a:r>
            <a:r>
              <a:rPr lang="ru-RU" sz="2700"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волонтеры Тулунского медколледжа.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5A27C6-B340-4DFD-996F-3693DD0AB2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4" b="32478"/>
          <a:stretch/>
        </p:blipFill>
        <p:spPr>
          <a:xfrm>
            <a:off x="952500" y="483078"/>
            <a:ext cx="10287000" cy="23808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53285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2A9A55-F95B-456A-8B14-1797A6095919}"/>
              </a:ext>
            </a:extLst>
          </p:cNvPr>
          <p:cNvSpPr txBox="1"/>
          <p:nvPr/>
        </p:nvSpPr>
        <p:spPr>
          <a:xfrm>
            <a:off x="332948" y="250364"/>
            <a:ext cx="11394679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МАТЕРИАЛЬНО-ТЕХНИЧЕСКОЕ ОБЕСПЕЧЕНИЕ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ts val="600"/>
              </a:spcBef>
            </a:pP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межведомственного соглашения о сотрудничестве </a:t>
            </a:r>
            <a:b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физкультурно-оздоровительным комплексом «Тулун-Арена», клубу «Институт здоровья+» на безвозмездной основе предоставлены:</a:t>
            </a:r>
          </a:p>
          <a:p>
            <a:pPr algn="just">
              <a:spcBef>
                <a:spcPts val="600"/>
              </a:spcBef>
            </a:pP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зоны:</a:t>
            </a:r>
          </a:p>
          <a:p>
            <a:pPr marL="457200" lvl="0" indent="-371475" algn="just"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общей физической подготовки</a:t>
            </a:r>
          </a:p>
          <a:p>
            <a:pPr marL="457200" indent="-371475" algn="just"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специальной физической подготовки</a:t>
            </a:r>
          </a:p>
          <a:p>
            <a:pPr marL="457200" lvl="0" indent="-371475" algn="just"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Тренажерный зал</a:t>
            </a:r>
          </a:p>
          <a:p>
            <a:pPr marL="457200" lvl="0" indent="-371475" algn="just"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Гимнастический зал</a:t>
            </a:r>
          </a:p>
          <a:p>
            <a:pPr algn="just">
              <a:spcBef>
                <a:spcPts val="600"/>
              </a:spcBef>
            </a:pP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Сервисы:</a:t>
            </a:r>
          </a:p>
          <a:p>
            <a:pPr marL="457200" lvl="0" indent="-371475" algn="just"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Раздевалки</a:t>
            </a:r>
          </a:p>
          <a:p>
            <a:pPr marL="457200" lvl="0" indent="-371475" algn="just"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</a:t>
            </a:r>
          </a:p>
          <a:p>
            <a:pPr marL="457200" lvl="0" indent="-371475" algn="just"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инвентарь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AB5740-09DF-4277-A3C8-CD07192632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6873" r="-5089" b="6833"/>
          <a:stretch/>
        </p:blipFill>
        <p:spPr>
          <a:xfrm rot="5400000">
            <a:off x="6878517" y="3436698"/>
            <a:ext cx="3054503" cy="220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14563D-D138-4958-A25D-394DF72F3E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r="4133"/>
          <a:stretch/>
        </p:blipFill>
        <p:spPr>
          <a:xfrm rot="5400000">
            <a:off x="9364058" y="2532780"/>
            <a:ext cx="2632743" cy="2094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DC429B-96D2-4ABF-917A-3F27105E1E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7" t="12410" r="14622" b="791"/>
          <a:stretch/>
        </p:blipFill>
        <p:spPr>
          <a:xfrm rot="5400000">
            <a:off x="4740659" y="3797594"/>
            <a:ext cx="2096215" cy="2779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0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E84CC-9ED6-40EE-8567-4B247A377D9E}"/>
              </a:ext>
            </a:extLst>
          </p:cNvPr>
          <p:cNvSpPr txBox="1"/>
          <p:nvPr/>
        </p:nvSpPr>
        <p:spPr>
          <a:xfrm>
            <a:off x="3464169" y="414068"/>
            <a:ext cx="4325484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внедрения практики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FA80B-6F5F-49B0-8132-FD3411C12665}"/>
              </a:ext>
            </a:extLst>
          </p:cNvPr>
          <p:cNvSpPr txBox="1"/>
          <p:nvPr/>
        </p:nvSpPr>
        <p:spPr>
          <a:xfrm>
            <a:off x="400381" y="1119397"/>
            <a:ext cx="3723210" cy="50167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</a:t>
            </a:r>
            <a:b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 месяца)</a:t>
            </a:r>
          </a:p>
          <a:p>
            <a:pPr indent="273050" algn="just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утверждение правовых актов,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регламентиру-ющих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реализацию практики (положение о клубе, план работы клуба, программы);</a:t>
            </a:r>
          </a:p>
          <a:p>
            <a:pPr indent="273050" algn="just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специалиста;</a:t>
            </a:r>
          </a:p>
          <a:p>
            <a:pPr indent="273050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специализированного помещения;</a:t>
            </a:r>
          </a:p>
          <a:p>
            <a:pPr indent="273050" algn="just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ru-RU" sz="2000"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соглашений о сотрудничестве с учреждениями, общественными организациями; </a:t>
            </a:r>
          </a:p>
          <a:p>
            <a:pPr indent="273050" algn="just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в СМИ;</a:t>
            </a:r>
          </a:p>
          <a:p>
            <a:pPr indent="273050" algn="just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клубного объединения.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2925A-11F8-4E8D-B634-D34217F03748}"/>
              </a:ext>
            </a:extLst>
          </p:cNvPr>
          <p:cNvSpPr txBox="1"/>
          <p:nvPr/>
        </p:nvSpPr>
        <p:spPr>
          <a:xfrm>
            <a:off x="4234395" y="1119397"/>
            <a:ext cx="3723210" cy="50167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ЭТАП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(3 года)</a:t>
            </a:r>
          </a:p>
          <a:p>
            <a:pPr indent="273050" algn="just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физического и психологического состояния здоровья участников;</a:t>
            </a:r>
          </a:p>
          <a:p>
            <a:pPr indent="273050" algn="just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лекционных и практических занятий, мероприятий по утвержденному графику;</a:t>
            </a:r>
          </a:p>
          <a:p>
            <a:pPr indent="273050" algn="just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ru-RU" sz="2000"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учреждениями здравоохранения, образовательной и социально-культурной сфер;</a:t>
            </a:r>
          </a:p>
          <a:p>
            <a:pPr indent="273050" algn="just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печатной продукции;</a:t>
            </a:r>
          </a:p>
          <a:p>
            <a:pPr indent="273050" algn="just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ru-RU" sz="2000"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новых участников в клуб.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4EDFB2-38EC-4924-A31D-AF3453CDD801}"/>
              </a:ext>
            </a:extLst>
          </p:cNvPr>
          <p:cNvSpPr txBox="1"/>
          <p:nvPr/>
        </p:nvSpPr>
        <p:spPr>
          <a:xfrm>
            <a:off x="8068409" y="1119397"/>
            <a:ext cx="3723210" cy="50167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АНАЛИТИЧЕСКИЙ ЭТАП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 месяца)</a:t>
            </a:r>
          </a:p>
          <a:p>
            <a:pPr indent="273050" algn="just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физических и психологических показателей участников клуба;</a:t>
            </a:r>
          </a:p>
          <a:p>
            <a:pPr indent="273050" algn="just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показателей эффективности практики;</a:t>
            </a:r>
          </a:p>
          <a:p>
            <a:pPr indent="273050" algn="just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ru-RU" sz="2000"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результатов практики в рамках семинаров, форумов, мастер-классов  инновационной направленности, онлайн-платформах по обмену опытом;</a:t>
            </a:r>
          </a:p>
          <a:p>
            <a:pPr indent="273050" algn="just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СМИ и специализированных печатных и онлайн изданиях.</a:t>
            </a:r>
          </a:p>
        </p:txBody>
      </p:sp>
    </p:spTree>
    <p:extLst>
      <p:ext uri="{BB962C8B-B14F-4D97-AF65-F5344CB8AC3E}">
        <p14:creationId xmlns:p14="http://schemas.microsoft.com/office/powerpoint/2010/main" val="39635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A906124-00FE-409C-B285-CAA234C70442}"/>
              </a:ext>
            </a:extLst>
          </p:cNvPr>
          <p:cNvSpPr txBox="1"/>
          <p:nvPr/>
        </p:nvSpPr>
        <p:spPr>
          <a:xfrm>
            <a:off x="2632679" y="506926"/>
            <a:ext cx="6788988" cy="7078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wrap="square" rtlCol="0">
            <a:spAutoFit/>
          </a:bodyPr>
          <a:lstStyle>
            <a:defPPr rtl="0">
              <a:defRPr lang="ru-ru"/>
            </a:defPPr>
            <a:lvl1pPr algn="ctr">
              <a:defRPr sz="4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здоровья+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80821B-E151-46A9-B8EE-8D60CDD6B41F}"/>
              </a:ext>
            </a:extLst>
          </p:cNvPr>
          <p:cNvSpPr txBox="1"/>
          <p:nvPr/>
        </p:nvSpPr>
        <p:spPr>
          <a:xfrm>
            <a:off x="442450" y="1394103"/>
            <a:ext cx="11169447" cy="279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октября 2021 года на базе областного государственного бюджетного  учреждения социального обслуживания «Комплексный центр социального обслуживания населения города Тулуна и Тулунского района» открыт клуб «Институт здоровья+», основным направлением  которого является приобщение и популяризация здорового образа жизни среди граждан пожилого возраста и  инвалидов.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клубе реализуются три взаимосвязанных программы:</a:t>
            </a:r>
            <a:endParaRPr lang="ru-RU" sz="25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36B46-B94C-44DC-94D4-243EE232DCE3}"/>
              </a:ext>
            </a:extLst>
          </p:cNvPr>
          <p:cNvSpPr txBox="1"/>
          <p:nvPr/>
        </p:nvSpPr>
        <p:spPr>
          <a:xfrm>
            <a:off x="672368" y="4863732"/>
            <a:ext cx="2583686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заботы»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5060FE-5566-4F43-9D36-0EC1867FABF9}"/>
              </a:ext>
            </a:extLst>
          </p:cNvPr>
          <p:cNvSpPr txBox="1"/>
          <p:nvPr/>
        </p:nvSpPr>
        <p:spPr>
          <a:xfrm>
            <a:off x="4212578" y="4390588"/>
            <a:ext cx="3315672" cy="15696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скандинавской ходьбы»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8732B2-153C-4D3E-88A2-951D8EC78C30}"/>
              </a:ext>
            </a:extLst>
          </p:cNvPr>
          <p:cNvSpPr txBox="1"/>
          <p:nvPr/>
        </p:nvSpPr>
        <p:spPr>
          <a:xfrm>
            <a:off x="8562413" y="4067422"/>
            <a:ext cx="2438401" cy="11849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«Шаг за шагом»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48C3BB-BC59-4139-B4AC-7BF93ED9FD29}"/>
              </a:ext>
            </a:extLst>
          </p:cNvPr>
          <p:cNvSpPr/>
          <p:nvPr/>
        </p:nvSpPr>
        <p:spPr>
          <a:xfrm>
            <a:off x="8005590" y="4402067"/>
            <a:ext cx="535723" cy="92333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B393498-51E7-4EEF-A124-020EB9CE6451}"/>
              </a:ext>
            </a:extLst>
          </p:cNvPr>
          <p:cNvSpPr/>
          <p:nvPr/>
        </p:nvSpPr>
        <p:spPr>
          <a:xfrm>
            <a:off x="3676855" y="4865901"/>
            <a:ext cx="535723" cy="92333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6459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2F3D32CE-AB99-4665-8022-A159E7D93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310" y="414068"/>
            <a:ext cx="9318585" cy="5969479"/>
          </a:xfrm>
        </p:spPr>
        <p:txBody>
          <a:bodyPr rtlCol="0">
            <a:noAutofit/>
          </a:bodyPr>
          <a:lstStyle/>
          <a:p>
            <a:pPr algn="just"/>
            <a:endParaRPr lang="ru-RU" sz="3200" b="0" i="0" dirty="0">
              <a:solidFill>
                <a:srgbClr val="1A1A1A"/>
              </a:solidFill>
              <a:effectLst/>
              <a:latin typeface="PT Serif" panose="020B0604020202020204" pitchFamily="18" charset="-52"/>
            </a:endParaRPr>
          </a:p>
          <a:p>
            <a:pPr algn="l" rtl="0"/>
            <a:endParaRPr lang="ru-RU" sz="32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B352B-7CB8-44DA-95A8-09F58755B645}"/>
              </a:ext>
            </a:extLst>
          </p:cNvPr>
          <p:cNvSpPr txBox="1"/>
          <p:nvPr/>
        </p:nvSpPr>
        <p:spPr>
          <a:xfrm>
            <a:off x="362310" y="-184558"/>
            <a:ext cx="8002044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</a:t>
            </a:r>
            <a:r>
              <a:rPr lang="ru-RU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аблюдение за состоянием здоровья получателей социальных услуг:  измерение артериального давления, пульса, температуры тела, сатурации. </a:t>
            </a:r>
          </a:p>
          <a:p>
            <a:pPr algn="just"/>
            <a:endParaRPr lang="ru-RU" sz="2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Ведется личный дневник здоровья на каждого получателя социальных услуг, по результатам которого вместе с получателем делается ежемесячный анализ состояния его здоровья.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ru-RU" sz="25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Если состояние здоровья получателя ухудшается,  даются рекомендации для посещения профильного специалиста.</a:t>
            </a:r>
            <a:endParaRPr lang="ru-RU" sz="2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9E5E61-0AB4-4BD6-A239-3AE52AD016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180" y="534838"/>
            <a:ext cx="2271971" cy="3029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7A09D7-6455-4BEF-BBAB-DA1651189157}"/>
              </a:ext>
            </a:extLst>
          </p:cNvPr>
          <p:cNvSpPr txBox="1"/>
          <p:nvPr/>
        </p:nvSpPr>
        <p:spPr>
          <a:xfrm>
            <a:off x="1888474" y="534838"/>
            <a:ext cx="5366342" cy="7078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 заботы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F7D2B3-BC4B-499E-8487-F8EA00AE6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2" t="13703" r="15998" b="6961"/>
          <a:stretch/>
        </p:blipFill>
        <p:spPr>
          <a:xfrm rot="5400000">
            <a:off x="8581409" y="3839030"/>
            <a:ext cx="2618366" cy="2470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2F3D32CE-AB99-4665-8022-A159E7D93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310" y="414068"/>
            <a:ext cx="9318585" cy="5969479"/>
          </a:xfrm>
        </p:spPr>
        <p:txBody>
          <a:bodyPr rtlCol="0">
            <a:noAutofit/>
          </a:bodyPr>
          <a:lstStyle/>
          <a:p>
            <a:pPr algn="just"/>
            <a:endParaRPr lang="ru-RU" sz="3200" b="0" i="0" dirty="0">
              <a:solidFill>
                <a:srgbClr val="1A1A1A"/>
              </a:solidFill>
              <a:effectLst/>
              <a:latin typeface="PT Serif" panose="020B0604020202020204" pitchFamily="18" charset="-52"/>
            </a:endParaRPr>
          </a:p>
          <a:p>
            <a:pPr algn="l" rtl="0"/>
            <a:endParaRPr lang="ru-RU" sz="32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B352B-7CB8-44DA-95A8-09F58755B645}"/>
              </a:ext>
            </a:extLst>
          </p:cNvPr>
          <p:cNvSpPr txBox="1"/>
          <p:nvPr/>
        </p:nvSpPr>
        <p:spPr>
          <a:xfrm>
            <a:off x="362310" y="1397479"/>
            <a:ext cx="6745856" cy="658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8620" indent="-3429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 с использованием техники ходьбы при помощи специальных телескопических палок. </a:t>
            </a:r>
          </a:p>
          <a:p>
            <a:pPr marL="388620" indent="-3429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Индивидуальные или групповые занятия </a:t>
            </a:r>
            <a:br>
              <a:rPr lang="ru-RU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раза в неделю, независимо от времени года. </a:t>
            </a:r>
          </a:p>
          <a:p>
            <a:pPr marL="388620" indent="-3429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областных соревнованиях «Марафон северной ходьбы» в различных городах Иркутской области</a:t>
            </a: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где неоднократно з</a:t>
            </a:r>
            <a:r>
              <a:rPr lang="ru-RU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анимали призовые места и были отмечены грамотами и медалями. </a:t>
            </a:r>
            <a:endParaRPr lang="ru-RU" sz="2500" dirty="0">
              <a:solidFill>
                <a:schemeClr val="bg1"/>
              </a:solidFill>
            </a:endParaRPr>
          </a:p>
          <a:p>
            <a:pPr algn="ctr"/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1" algn="just"/>
            <a:endParaRPr lang="ru-RU" sz="2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7A09D7-6455-4BEF-BBAB-DA1651189157}"/>
              </a:ext>
            </a:extLst>
          </p:cNvPr>
          <p:cNvSpPr txBox="1"/>
          <p:nvPr/>
        </p:nvSpPr>
        <p:spPr>
          <a:xfrm>
            <a:off x="468241" y="478032"/>
            <a:ext cx="7355917" cy="7078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 скандинавской ходьбы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0AF7BC-29F4-4191-9AA7-9087E13BD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61" y="563894"/>
            <a:ext cx="3777498" cy="28331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1556DA-6A08-4DA5-9D92-8A583740EF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33" y="3546844"/>
            <a:ext cx="3777498" cy="28331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608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Здоровье и фитнес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257_TF02922391.potx" id="{A01CCDD4-86D4-469D-9B92-9533C8D2D88C}" vid="{065B6106-88C3-4925-B0B7-B0F5EEE8E987}"/>
    </a:ext>
  </a:extLst>
</a:theme>
</file>

<file path=ppt/theme/theme2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о здоровье и фитнесе (широкоэкранный формат)</Template>
  <TotalTime>2740</TotalTime>
  <Words>1016</Words>
  <Application>Microsoft Office PowerPoint</Application>
  <PresentationFormat>Широкоэкранный</PresentationFormat>
  <Paragraphs>161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PT Serif</vt:lpstr>
      <vt:lpstr>Times New Roman</vt:lpstr>
      <vt:lpstr>Wingdings</vt:lpstr>
      <vt:lpstr>Здоровье и фитнес 16x9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Лучшая практика по социальной реабилитации и абилитации инвалидов</dc:title>
  <dc:creator>Пользователь</dc:creator>
  <cp:lastModifiedBy>valya.carpuk@yandex.ru</cp:lastModifiedBy>
  <cp:revision>71</cp:revision>
  <dcterms:created xsi:type="dcterms:W3CDTF">2024-02-15T08:01:21Z</dcterms:created>
  <dcterms:modified xsi:type="dcterms:W3CDTF">2024-10-30T09:22:56Z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