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3" r:id="rId4"/>
    <p:sldId id="268" r:id="rId5"/>
    <p:sldId id="272" r:id="rId6"/>
    <p:sldId id="260" r:id="rId7"/>
    <p:sldId id="258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44" d="100"/>
          <a:sy n="144" d="100"/>
        </p:scale>
        <p:origin x="27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одна_стр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9E2E5F-02DF-4B71-9B3C-F8B113B62F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26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9E2E5F-02DF-4B71-9B3C-F8B113B62F0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250825" y="2571750"/>
            <a:ext cx="2520950" cy="21603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3311525" y="2571750"/>
            <a:ext cx="2520950" cy="21603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6372250" y="2571750"/>
            <a:ext cx="2520950" cy="21603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5"/>
          </p:nvPr>
        </p:nvSpPr>
        <p:spPr>
          <a:xfrm>
            <a:off x="250825" y="1347788"/>
            <a:ext cx="2520950" cy="10795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9"/>
          <p:cNvSpPr>
            <a:spLocks noGrp="1"/>
          </p:cNvSpPr>
          <p:nvPr>
            <p:ph type="pic" sz="quarter" idx="16"/>
          </p:nvPr>
        </p:nvSpPr>
        <p:spPr>
          <a:xfrm>
            <a:off x="3311525" y="1347580"/>
            <a:ext cx="2520950" cy="10795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17"/>
          </p:nvPr>
        </p:nvSpPr>
        <p:spPr>
          <a:xfrm>
            <a:off x="6372250" y="1347580"/>
            <a:ext cx="2520950" cy="10795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44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9E2E5F-02DF-4B71-9B3C-F8B113B62F0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250825" y="1276350"/>
            <a:ext cx="8642350" cy="33115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0750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00" y="411450"/>
            <a:ext cx="8641200" cy="720100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400" y="1203560"/>
            <a:ext cx="8641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1400" y="4804060"/>
            <a:ext cx="5768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550" y="4804060"/>
            <a:ext cx="3333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E2E5F-02DF-4B71-9B3C-F8B113B62F0E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0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i="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000" b="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1800" b="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1650"/>
            <a:ext cx="7772400" cy="1982070"/>
          </a:xfrm>
        </p:spPr>
        <p:txBody>
          <a:bodyPr/>
          <a:lstStyle/>
          <a:p>
            <a:pPr algn="ctr"/>
            <a:r>
              <a:rPr lang="ru-RU" dirty="0"/>
              <a:t>«Сохранение когнитивных функций у пожилых граждан в рамках работы «Кабинета памяти»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4083960"/>
            <a:ext cx="6400800" cy="361170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Амурская область г. Благовещенск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5800" y="411450"/>
            <a:ext cx="7772400" cy="936130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+mn-lt"/>
              </a:rPr>
              <a:t>Государственное автономное учреждение  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Амурской области </a:t>
            </a:r>
          </a:p>
          <a:p>
            <a:pPr algn="ctr"/>
            <a:r>
              <a:rPr lang="ru-RU" sz="1600" dirty="0">
                <a:latin typeface="+mn-lt"/>
              </a:rPr>
              <a:t>«Благовещенский Комплексный центр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социального обслуживания населения «Доброта»</a:t>
            </a:r>
          </a:p>
        </p:txBody>
      </p:sp>
    </p:spTree>
    <p:extLst>
      <p:ext uri="{BB962C8B-B14F-4D97-AF65-F5344CB8AC3E}">
        <p14:creationId xmlns:p14="http://schemas.microsoft.com/office/powerpoint/2010/main" val="10487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380" y="1491600"/>
            <a:ext cx="3384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наруше́ния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снижение памяти, умственной работоспособности и других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функций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исходным уровнем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(нормой)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70" y="843510"/>
            <a:ext cx="4852171" cy="393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76" y="700270"/>
            <a:ext cx="8641200" cy="576080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ПРИЧИН КОГНИТИВНЫХ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221103" y="1419590"/>
            <a:ext cx="8642350" cy="3599720"/>
          </a:xfrm>
        </p:spPr>
        <p:txBody>
          <a:bodyPr>
            <a:normAutofit fontScale="55000" lnSpcReduction="20000"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2060"/>
                </a:solidFill>
              </a:rPr>
              <a:t>Болезнь Альцгеймера;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2060"/>
                </a:solidFill>
              </a:rPr>
              <a:t>Инсульт;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2060"/>
                </a:solidFill>
              </a:rPr>
              <a:t>Хроническая недостаточность мозгового кровообращения;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2060"/>
                </a:solidFill>
              </a:rPr>
              <a:t>Интоксикации;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2060"/>
                </a:solidFill>
              </a:rPr>
              <a:t>Инфекции;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2060"/>
                </a:solidFill>
              </a:rPr>
              <a:t>Травмы головного мозга;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2060"/>
                </a:solidFill>
              </a:rPr>
              <a:t>Опухоли головного мозга;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2060"/>
                </a:solidFill>
              </a:rPr>
              <a:t>Водянка головного мозга;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2060"/>
                </a:solidFill>
              </a:rPr>
              <a:t>Нарушение обмена веществ (гормонов, некоторых витаминов, электролитов);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002060"/>
                </a:solidFill>
              </a:rPr>
              <a:t>Соматические заболевания </a:t>
            </a:r>
            <a:r>
              <a:rPr lang="ru-RU" sz="3400" dirty="0" smtClean="0">
                <a:solidFill>
                  <a:srgbClr val="002060"/>
                </a:solidFill>
              </a:rPr>
              <a:t>;</a:t>
            </a:r>
            <a:endParaRPr lang="ru-RU" sz="3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скругленным углом 5"/>
          <p:cNvSpPr/>
          <p:nvPr/>
        </p:nvSpPr>
        <p:spPr>
          <a:xfrm>
            <a:off x="251784" y="531939"/>
            <a:ext cx="6624535" cy="1440201"/>
          </a:xfrm>
          <a:custGeom>
            <a:avLst/>
            <a:gdLst>
              <a:gd name="connsiteX0" fmla="*/ 0 w 8641200"/>
              <a:gd name="connsiteY0" fmla="*/ 0 h 936130"/>
              <a:gd name="connsiteX1" fmla="*/ 8485175 w 8641200"/>
              <a:gd name="connsiteY1" fmla="*/ 0 h 936130"/>
              <a:gd name="connsiteX2" fmla="*/ 8641200 w 8641200"/>
              <a:gd name="connsiteY2" fmla="*/ 156025 h 936130"/>
              <a:gd name="connsiteX3" fmla="*/ 8641200 w 8641200"/>
              <a:gd name="connsiteY3" fmla="*/ 936130 h 936130"/>
              <a:gd name="connsiteX4" fmla="*/ 0 w 8641200"/>
              <a:gd name="connsiteY4" fmla="*/ 936130 h 936130"/>
              <a:gd name="connsiteX5" fmla="*/ 0 w 8641200"/>
              <a:gd name="connsiteY5" fmla="*/ 0 h 936130"/>
              <a:gd name="connsiteX0" fmla="*/ 0 w 8676835"/>
              <a:gd name="connsiteY0" fmla="*/ 7620 h 943750"/>
              <a:gd name="connsiteX1" fmla="*/ 8637575 w 8676835"/>
              <a:gd name="connsiteY1" fmla="*/ 0 h 943750"/>
              <a:gd name="connsiteX2" fmla="*/ 8641200 w 8676835"/>
              <a:gd name="connsiteY2" fmla="*/ 163645 h 943750"/>
              <a:gd name="connsiteX3" fmla="*/ 8641200 w 8676835"/>
              <a:gd name="connsiteY3" fmla="*/ 943750 h 943750"/>
              <a:gd name="connsiteX4" fmla="*/ 0 w 8676835"/>
              <a:gd name="connsiteY4" fmla="*/ 943750 h 943750"/>
              <a:gd name="connsiteX5" fmla="*/ 0 w 8676835"/>
              <a:gd name="connsiteY5" fmla="*/ 7620 h 943750"/>
              <a:gd name="connsiteX0" fmla="*/ 0 w 8641200"/>
              <a:gd name="connsiteY0" fmla="*/ 10050 h 946180"/>
              <a:gd name="connsiteX1" fmla="*/ 8637575 w 8641200"/>
              <a:gd name="connsiteY1" fmla="*/ 2430 h 946180"/>
              <a:gd name="connsiteX2" fmla="*/ 8641200 w 8641200"/>
              <a:gd name="connsiteY2" fmla="*/ 166075 h 946180"/>
              <a:gd name="connsiteX3" fmla="*/ 8641200 w 8641200"/>
              <a:gd name="connsiteY3" fmla="*/ 946180 h 946180"/>
              <a:gd name="connsiteX4" fmla="*/ 0 w 8641200"/>
              <a:gd name="connsiteY4" fmla="*/ 946180 h 946180"/>
              <a:gd name="connsiteX5" fmla="*/ 0 w 8641200"/>
              <a:gd name="connsiteY5" fmla="*/ 10050 h 946180"/>
              <a:gd name="connsiteX0" fmla="*/ 0 w 8642056"/>
              <a:gd name="connsiteY0" fmla="*/ 14824 h 950954"/>
              <a:gd name="connsiteX1" fmla="*/ 8637575 w 8642056"/>
              <a:gd name="connsiteY1" fmla="*/ 7204 h 950954"/>
              <a:gd name="connsiteX2" fmla="*/ 8641200 w 8642056"/>
              <a:gd name="connsiteY2" fmla="*/ 170849 h 950954"/>
              <a:gd name="connsiteX3" fmla="*/ 8641200 w 8642056"/>
              <a:gd name="connsiteY3" fmla="*/ 950954 h 950954"/>
              <a:gd name="connsiteX4" fmla="*/ 0 w 8642056"/>
              <a:gd name="connsiteY4" fmla="*/ 950954 h 950954"/>
              <a:gd name="connsiteX5" fmla="*/ 0 w 8642056"/>
              <a:gd name="connsiteY5" fmla="*/ 14824 h 950954"/>
              <a:gd name="connsiteX0" fmla="*/ 0 w 8675675"/>
              <a:gd name="connsiteY0" fmla="*/ 4029 h 940159"/>
              <a:gd name="connsiteX1" fmla="*/ 8675675 w 8675675"/>
              <a:gd name="connsiteY1" fmla="*/ 9109 h 940159"/>
              <a:gd name="connsiteX2" fmla="*/ 8641200 w 8675675"/>
              <a:gd name="connsiteY2" fmla="*/ 160054 h 940159"/>
              <a:gd name="connsiteX3" fmla="*/ 8641200 w 8675675"/>
              <a:gd name="connsiteY3" fmla="*/ 940159 h 940159"/>
              <a:gd name="connsiteX4" fmla="*/ 0 w 8675675"/>
              <a:gd name="connsiteY4" fmla="*/ 940159 h 940159"/>
              <a:gd name="connsiteX5" fmla="*/ 0 w 8675675"/>
              <a:gd name="connsiteY5" fmla="*/ 4029 h 940159"/>
              <a:gd name="connsiteX0" fmla="*/ 0 w 8659800"/>
              <a:gd name="connsiteY0" fmla="*/ 1424 h 937554"/>
              <a:gd name="connsiteX1" fmla="*/ 8659800 w 8659800"/>
              <a:gd name="connsiteY1" fmla="*/ 9679 h 937554"/>
              <a:gd name="connsiteX2" fmla="*/ 8641200 w 8659800"/>
              <a:gd name="connsiteY2" fmla="*/ 157449 h 937554"/>
              <a:gd name="connsiteX3" fmla="*/ 8641200 w 8659800"/>
              <a:gd name="connsiteY3" fmla="*/ 937554 h 937554"/>
              <a:gd name="connsiteX4" fmla="*/ 0 w 8659800"/>
              <a:gd name="connsiteY4" fmla="*/ 937554 h 937554"/>
              <a:gd name="connsiteX5" fmla="*/ 0 w 8659800"/>
              <a:gd name="connsiteY5" fmla="*/ 1424 h 937554"/>
              <a:gd name="connsiteX0" fmla="*/ 0 w 8647100"/>
              <a:gd name="connsiteY0" fmla="*/ 1424 h 937554"/>
              <a:gd name="connsiteX1" fmla="*/ 8647100 w 8647100"/>
              <a:gd name="connsiteY1" fmla="*/ 9679 h 937554"/>
              <a:gd name="connsiteX2" fmla="*/ 8641200 w 8647100"/>
              <a:gd name="connsiteY2" fmla="*/ 157449 h 937554"/>
              <a:gd name="connsiteX3" fmla="*/ 8641200 w 8647100"/>
              <a:gd name="connsiteY3" fmla="*/ 937554 h 937554"/>
              <a:gd name="connsiteX4" fmla="*/ 0 w 8647100"/>
              <a:gd name="connsiteY4" fmla="*/ 937554 h 937554"/>
              <a:gd name="connsiteX5" fmla="*/ 0 w 8647100"/>
              <a:gd name="connsiteY5" fmla="*/ 1424 h 937554"/>
              <a:gd name="connsiteX0" fmla="*/ 0 w 8647100"/>
              <a:gd name="connsiteY0" fmla="*/ 0 h 936130"/>
              <a:gd name="connsiteX1" fmla="*/ 8647100 w 8647100"/>
              <a:gd name="connsiteY1" fmla="*/ 8255 h 936130"/>
              <a:gd name="connsiteX2" fmla="*/ 8641200 w 8647100"/>
              <a:gd name="connsiteY2" fmla="*/ 156025 h 936130"/>
              <a:gd name="connsiteX3" fmla="*/ 8641200 w 8647100"/>
              <a:gd name="connsiteY3" fmla="*/ 936130 h 936130"/>
              <a:gd name="connsiteX4" fmla="*/ 0 w 8647100"/>
              <a:gd name="connsiteY4" fmla="*/ 936130 h 936130"/>
              <a:gd name="connsiteX5" fmla="*/ 0 w 8647100"/>
              <a:gd name="connsiteY5" fmla="*/ 0 h 93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7100" h="936130">
                <a:moveTo>
                  <a:pt x="0" y="0"/>
                </a:moveTo>
                <a:lnTo>
                  <a:pt x="8647100" y="8255"/>
                </a:lnTo>
                <a:cubicBezTo>
                  <a:pt x="8641195" y="1905"/>
                  <a:pt x="8647550" y="-19045"/>
                  <a:pt x="8641200" y="156025"/>
                </a:cubicBezTo>
                <a:lnTo>
                  <a:pt x="8641200" y="936130"/>
                </a:lnTo>
                <a:lnTo>
                  <a:pt x="0" y="93613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20000"/>
              </a:spcBef>
            </a:pPr>
            <a:r>
              <a:rPr lang="ru-RU" sz="2000" b="1" dirty="0">
                <a:solidFill>
                  <a:schemeClr val="bg1"/>
                </a:solidFill>
              </a:rPr>
              <a:t>Цель: </a:t>
            </a:r>
            <a:r>
              <a:rPr lang="ru-RU" sz="1600" dirty="0">
                <a:solidFill>
                  <a:schemeClr val="bg1"/>
                </a:solidFill>
              </a:rPr>
              <a:t>осуществление </a:t>
            </a:r>
            <a:r>
              <a:rPr lang="ru-RU" sz="1600" dirty="0" smtClean="0">
                <a:solidFill>
                  <a:schemeClr val="bg1"/>
                </a:solidFill>
              </a:rPr>
              <a:t>мероприятий, направленных </a:t>
            </a:r>
            <a:r>
              <a:rPr lang="ru-RU" sz="1600" dirty="0">
                <a:solidFill>
                  <a:schemeClr val="bg1"/>
                </a:solidFill>
              </a:rPr>
              <a:t>на </a:t>
            </a:r>
            <a:r>
              <a:rPr lang="ru-RU" sz="1600" dirty="0" smtClean="0">
                <a:solidFill>
                  <a:schemeClr val="bg1"/>
                </a:solidFill>
              </a:rPr>
              <a:t>выявление </a:t>
            </a:r>
            <a:r>
              <a:rPr lang="ru-RU" sz="1600" dirty="0">
                <a:solidFill>
                  <a:schemeClr val="bg1"/>
                </a:solidFill>
              </a:rPr>
              <a:t>и </a:t>
            </a:r>
            <a:r>
              <a:rPr lang="ru-RU" sz="1600" dirty="0" smtClean="0">
                <a:solidFill>
                  <a:schemeClr val="bg1"/>
                </a:solidFill>
              </a:rPr>
              <a:t>помощь </a:t>
            </a:r>
            <a:r>
              <a:rPr lang="ru-RU" sz="1600" dirty="0">
                <a:solidFill>
                  <a:schemeClr val="bg1"/>
                </a:solidFill>
              </a:rPr>
              <a:t>на ранних </a:t>
            </a:r>
            <a:r>
              <a:rPr lang="ru-RU" sz="1600" dirty="0" smtClean="0">
                <a:solidFill>
                  <a:schemeClr val="bg1"/>
                </a:solidFill>
              </a:rPr>
              <a:t>этапах пожилым гражданам с </a:t>
            </a:r>
            <a:r>
              <a:rPr lang="ru-RU" sz="1600" dirty="0">
                <a:solidFill>
                  <a:schemeClr val="bg1"/>
                </a:solidFill>
              </a:rPr>
              <a:t>когнитивными нарушениями – ухудшением памяти, внимания и мышления.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51784" y="2283709"/>
            <a:ext cx="4176196" cy="2608648"/>
            <a:chOff x="269956" y="2139404"/>
            <a:chExt cx="8289213" cy="2608648"/>
          </a:xfrm>
        </p:grpSpPr>
        <p:sp>
          <p:nvSpPr>
            <p:cNvPr id="5" name="Полилиния 4"/>
            <p:cNvSpPr/>
            <p:nvPr/>
          </p:nvSpPr>
          <p:spPr>
            <a:xfrm>
              <a:off x="819143" y="3443730"/>
              <a:ext cx="360267" cy="343242"/>
            </a:xfrm>
            <a:custGeom>
              <a:avLst/>
              <a:gdLst>
                <a:gd name="connsiteX0" fmla="*/ 0 w 360267"/>
                <a:gd name="connsiteY0" fmla="*/ 0 h 343242"/>
                <a:gd name="connsiteX1" fmla="*/ 180133 w 360267"/>
                <a:gd name="connsiteY1" fmla="*/ 0 h 343242"/>
                <a:gd name="connsiteX2" fmla="*/ 180133 w 360267"/>
                <a:gd name="connsiteY2" fmla="*/ 343242 h 343242"/>
                <a:gd name="connsiteX3" fmla="*/ 360267 w 360267"/>
                <a:gd name="connsiteY3" fmla="*/ 343242 h 34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267" h="343242">
                  <a:moveTo>
                    <a:pt x="0" y="0"/>
                  </a:moveTo>
                  <a:lnTo>
                    <a:pt x="180133" y="0"/>
                  </a:lnTo>
                  <a:lnTo>
                    <a:pt x="180133" y="343242"/>
                  </a:lnTo>
                  <a:lnTo>
                    <a:pt x="360267" y="343242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394" tIns="159181" rIns="180393" bIns="15918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819143" y="3100487"/>
              <a:ext cx="360267" cy="343242"/>
            </a:xfrm>
            <a:custGeom>
              <a:avLst/>
              <a:gdLst>
                <a:gd name="connsiteX0" fmla="*/ 0 w 360267"/>
                <a:gd name="connsiteY0" fmla="*/ 343242 h 343242"/>
                <a:gd name="connsiteX1" fmla="*/ 180133 w 360267"/>
                <a:gd name="connsiteY1" fmla="*/ 343242 h 343242"/>
                <a:gd name="connsiteX2" fmla="*/ 180133 w 360267"/>
                <a:gd name="connsiteY2" fmla="*/ 0 h 343242"/>
                <a:gd name="connsiteX3" fmla="*/ 360267 w 360267"/>
                <a:gd name="connsiteY3" fmla="*/ 0 h 34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267" h="343242">
                  <a:moveTo>
                    <a:pt x="0" y="343242"/>
                  </a:moveTo>
                  <a:lnTo>
                    <a:pt x="180133" y="343242"/>
                  </a:lnTo>
                  <a:lnTo>
                    <a:pt x="180133" y="0"/>
                  </a:lnTo>
                  <a:lnTo>
                    <a:pt x="360267" y="0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394" tIns="159181" rIns="180393" bIns="15918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819143" y="2414001"/>
              <a:ext cx="360267" cy="1029728"/>
            </a:xfrm>
            <a:custGeom>
              <a:avLst/>
              <a:gdLst>
                <a:gd name="connsiteX0" fmla="*/ 0 w 360267"/>
                <a:gd name="connsiteY0" fmla="*/ 1029728 h 1029728"/>
                <a:gd name="connsiteX1" fmla="*/ 180133 w 360267"/>
                <a:gd name="connsiteY1" fmla="*/ 1029728 h 1029728"/>
                <a:gd name="connsiteX2" fmla="*/ 180133 w 360267"/>
                <a:gd name="connsiteY2" fmla="*/ 0 h 1029728"/>
                <a:gd name="connsiteX3" fmla="*/ 360267 w 360267"/>
                <a:gd name="connsiteY3" fmla="*/ 0 h 102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267" h="1029728">
                  <a:moveTo>
                    <a:pt x="0" y="1029728"/>
                  </a:moveTo>
                  <a:lnTo>
                    <a:pt x="180133" y="1029728"/>
                  </a:lnTo>
                  <a:lnTo>
                    <a:pt x="180133" y="0"/>
                  </a:lnTo>
                  <a:lnTo>
                    <a:pt x="360267" y="0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561" tIns="487591" rIns="165560" bIns="48759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/>
            </a:p>
          </p:txBody>
        </p:sp>
        <p:sp>
          <p:nvSpPr>
            <p:cNvPr id="10" name="Полилиния 9"/>
            <p:cNvSpPr/>
            <p:nvPr/>
          </p:nvSpPr>
          <p:spPr>
            <a:xfrm rot="16200000">
              <a:off x="-463028" y="2872388"/>
              <a:ext cx="2608647" cy="1142680"/>
            </a:xfrm>
            <a:custGeom>
              <a:avLst/>
              <a:gdLst>
                <a:gd name="connsiteX0" fmla="*/ 0 w 2890466"/>
                <a:gd name="connsiteY0" fmla="*/ 0 h 549188"/>
                <a:gd name="connsiteX1" fmla="*/ 2890466 w 2890466"/>
                <a:gd name="connsiteY1" fmla="*/ 0 h 549188"/>
                <a:gd name="connsiteX2" fmla="*/ 2890466 w 2890466"/>
                <a:gd name="connsiteY2" fmla="*/ 549188 h 549188"/>
                <a:gd name="connsiteX3" fmla="*/ 0 w 2890466"/>
                <a:gd name="connsiteY3" fmla="*/ 549188 h 549188"/>
                <a:gd name="connsiteX4" fmla="*/ 0 w 2890466"/>
                <a:gd name="connsiteY4" fmla="*/ 0 h 54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466" h="549188">
                  <a:moveTo>
                    <a:pt x="0" y="0"/>
                  </a:moveTo>
                  <a:lnTo>
                    <a:pt x="2890466" y="0"/>
                  </a:lnTo>
                  <a:lnTo>
                    <a:pt x="2890466" y="549188"/>
                  </a:lnTo>
                  <a:lnTo>
                    <a:pt x="0" y="549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Направления работы </a:t>
              </a:r>
              <a:endParaRPr lang="ru-RU" sz="2000" b="1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698500" y="2156604"/>
              <a:ext cx="4302731" cy="549188"/>
            </a:xfrm>
            <a:custGeom>
              <a:avLst/>
              <a:gdLst>
                <a:gd name="connsiteX0" fmla="*/ 0 w 7694633"/>
                <a:gd name="connsiteY0" fmla="*/ 0 h 549188"/>
                <a:gd name="connsiteX1" fmla="*/ 7694633 w 7694633"/>
                <a:gd name="connsiteY1" fmla="*/ 0 h 549188"/>
                <a:gd name="connsiteX2" fmla="*/ 7694633 w 7694633"/>
                <a:gd name="connsiteY2" fmla="*/ 549188 h 549188"/>
                <a:gd name="connsiteX3" fmla="*/ 0 w 7694633"/>
                <a:gd name="connsiteY3" fmla="*/ 549188 h 549188"/>
                <a:gd name="connsiteX4" fmla="*/ 0 w 7694633"/>
                <a:gd name="connsiteY4" fmla="*/ 0 h 54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4633" h="549188">
                  <a:moveTo>
                    <a:pt x="0" y="0"/>
                  </a:moveTo>
                  <a:lnTo>
                    <a:pt x="7694633" y="0"/>
                  </a:lnTo>
                  <a:lnTo>
                    <a:pt x="7694633" y="549188"/>
                  </a:lnTo>
                  <a:lnTo>
                    <a:pt x="0" y="549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92075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bg1"/>
                  </a:solidFill>
                </a:rPr>
                <a:t>д</a:t>
              </a:r>
              <a:r>
                <a:rPr lang="ru-RU" sz="1600" dirty="0" smtClean="0">
                  <a:solidFill>
                    <a:schemeClr val="bg1"/>
                  </a:solidFill>
                </a:rPr>
                <a:t>иагностика</a:t>
              </a:r>
              <a:r>
                <a:rPr lang="ru-RU" sz="1600" kern="1200" dirty="0" smtClean="0">
                  <a:solidFill>
                    <a:schemeClr val="bg1"/>
                  </a:solidFill>
                </a:rPr>
                <a:t>;</a:t>
              </a:r>
              <a:endParaRPr lang="ru-RU" sz="16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738507" y="3225145"/>
              <a:ext cx="5656449" cy="549188"/>
            </a:xfrm>
            <a:custGeom>
              <a:avLst/>
              <a:gdLst>
                <a:gd name="connsiteX0" fmla="*/ 0 w 7694633"/>
                <a:gd name="connsiteY0" fmla="*/ 0 h 549188"/>
                <a:gd name="connsiteX1" fmla="*/ 7694633 w 7694633"/>
                <a:gd name="connsiteY1" fmla="*/ 0 h 549188"/>
                <a:gd name="connsiteX2" fmla="*/ 7694633 w 7694633"/>
                <a:gd name="connsiteY2" fmla="*/ 549188 h 549188"/>
                <a:gd name="connsiteX3" fmla="*/ 0 w 7694633"/>
                <a:gd name="connsiteY3" fmla="*/ 549188 h 549188"/>
                <a:gd name="connsiteX4" fmla="*/ 0 w 7694633"/>
                <a:gd name="connsiteY4" fmla="*/ 0 h 54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4633" h="549188">
                  <a:moveTo>
                    <a:pt x="0" y="0"/>
                  </a:moveTo>
                  <a:lnTo>
                    <a:pt x="7694633" y="0"/>
                  </a:lnTo>
                  <a:lnTo>
                    <a:pt x="7694633" y="549188"/>
                  </a:lnTo>
                  <a:lnTo>
                    <a:pt x="0" y="549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87313"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bg1"/>
                  </a:solidFill>
                </a:rPr>
                <a:t>коррекция</a:t>
              </a:r>
              <a:r>
                <a:rPr lang="ru-RU" sz="1600" kern="1200" dirty="0" smtClean="0">
                  <a:solidFill>
                    <a:schemeClr val="bg1"/>
                  </a:solidFill>
                </a:rPr>
                <a:t>;</a:t>
              </a:r>
              <a:endParaRPr lang="ru-RU" sz="16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698500" y="4198863"/>
              <a:ext cx="6860669" cy="549189"/>
            </a:xfrm>
            <a:custGeom>
              <a:avLst/>
              <a:gdLst>
                <a:gd name="connsiteX0" fmla="*/ 0 w 7694633"/>
                <a:gd name="connsiteY0" fmla="*/ 0 h 549188"/>
                <a:gd name="connsiteX1" fmla="*/ 7694633 w 7694633"/>
                <a:gd name="connsiteY1" fmla="*/ 0 h 549188"/>
                <a:gd name="connsiteX2" fmla="*/ 7694633 w 7694633"/>
                <a:gd name="connsiteY2" fmla="*/ 549188 h 549188"/>
                <a:gd name="connsiteX3" fmla="*/ 0 w 7694633"/>
                <a:gd name="connsiteY3" fmla="*/ 549188 h 549188"/>
                <a:gd name="connsiteX4" fmla="*/ 0 w 7694633"/>
                <a:gd name="connsiteY4" fmla="*/ 0 h 54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4633" h="549188">
                  <a:moveTo>
                    <a:pt x="0" y="0"/>
                  </a:moveTo>
                  <a:lnTo>
                    <a:pt x="7694633" y="0"/>
                  </a:lnTo>
                  <a:lnTo>
                    <a:pt x="7694633" y="549188"/>
                  </a:lnTo>
                  <a:lnTo>
                    <a:pt x="0" y="549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920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err="1" smtClean="0">
                  <a:solidFill>
                    <a:schemeClr val="bg1"/>
                  </a:solidFill>
                </a:rPr>
                <a:t>просвящение</a:t>
              </a:r>
              <a:endParaRPr lang="ru-RU" sz="16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30" y="2161499"/>
            <a:ext cx="3827721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t="2399" r="17401" b="5199"/>
          <a:stretch/>
        </p:blipFill>
        <p:spPr>
          <a:xfrm>
            <a:off x="5436120" y="987530"/>
            <a:ext cx="3230630" cy="33844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9" b="10799"/>
          <a:stretch/>
        </p:blipFill>
        <p:spPr>
          <a:xfrm>
            <a:off x="462752" y="192412"/>
            <a:ext cx="4176580" cy="22804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40199" b="2400"/>
          <a:stretch/>
        </p:blipFill>
        <p:spPr>
          <a:xfrm>
            <a:off x="431372" y="2822190"/>
            <a:ext cx="4248590" cy="1880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450" y="2402766"/>
            <a:ext cx="4106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на развитие межполушарного взаимодействия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480" y="4702942"/>
            <a:ext cx="4464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на развитие мыслительных операций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30" y="4421600"/>
            <a:ext cx="32306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развития координационных действий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238831" y="843510"/>
            <a:ext cx="4045129" cy="244834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июня 2024 г. по сентябрь 2024 г. было организовано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лекций </a:t>
            </a:r>
            <a:r>
              <a:rPr lang="ru-RU" sz="1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привлечением таких специалистов как гастроэнтеролог, невролог, гериатр, терапевт, пульмонолог, ревматолог и др.(«Профилактика деменции», «Сухость кожи и её причины», «Методы профилактики набора лишнего веса» и </a:t>
            </a:r>
            <a:r>
              <a:rPr lang="ru-RU" sz="1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1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539439" y="3363192"/>
            <a:ext cx="2704655" cy="1264403"/>
          </a:xfrm>
          <a:custGeom>
            <a:avLst/>
            <a:gdLst>
              <a:gd name="connsiteX0" fmla="*/ 0 w 2606516"/>
              <a:gd name="connsiteY0" fmla="*/ 211233 h 1267375"/>
              <a:gd name="connsiteX1" fmla="*/ 211233 w 2606516"/>
              <a:gd name="connsiteY1" fmla="*/ 0 h 1267375"/>
              <a:gd name="connsiteX2" fmla="*/ 2395283 w 2606516"/>
              <a:gd name="connsiteY2" fmla="*/ 0 h 1267375"/>
              <a:gd name="connsiteX3" fmla="*/ 2606516 w 2606516"/>
              <a:gd name="connsiteY3" fmla="*/ 211233 h 1267375"/>
              <a:gd name="connsiteX4" fmla="*/ 2606516 w 2606516"/>
              <a:gd name="connsiteY4" fmla="*/ 1056142 h 1267375"/>
              <a:gd name="connsiteX5" fmla="*/ 2395283 w 2606516"/>
              <a:gd name="connsiteY5" fmla="*/ 1267375 h 1267375"/>
              <a:gd name="connsiteX6" fmla="*/ 211233 w 2606516"/>
              <a:gd name="connsiteY6" fmla="*/ 1267375 h 1267375"/>
              <a:gd name="connsiteX7" fmla="*/ 0 w 2606516"/>
              <a:gd name="connsiteY7" fmla="*/ 1056142 h 1267375"/>
              <a:gd name="connsiteX8" fmla="*/ 0 w 2606516"/>
              <a:gd name="connsiteY8" fmla="*/ 211233 h 126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6516" h="1267375">
                <a:moveTo>
                  <a:pt x="0" y="211233"/>
                </a:moveTo>
                <a:cubicBezTo>
                  <a:pt x="0" y="94572"/>
                  <a:pt x="94572" y="0"/>
                  <a:pt x="211233" y="0"/>
                </a:cubicBezTo>
                <a:lnTo>
                  <a:pt x="2395283" y="0"/>
                </a:lnTo>
                <a:cubicBezTo>
                  <a:pt x="2511944" y="0"/>
                  <a:pt x="2606516" y="94572"/>
                  <a:pt x="2606516" y="211233"/>
                </a:cubicBezTo>
                <a:lnTo>
                  <a:pt x="2606516" y="1056142"/>
                </a:lnTo>
                <a:cubicBezTo>
                  <a:pt x="2606516" y="1172803"/>
                  <a:pt x="2511944" y="1267375"/>
                  <a:pt x="2395283" y="1267375"/>
                </a:cubicBezTo>
                <a:lnTo>
                  <a:pt x="211233" y="1267375"/>
                </a:lnTo>
                <a:cubicBezTo>
                  <a:pt x="94572" y="1267375"/>
                  <a:pt x="0" y="1172803"/>
                  <a:pt x="0" y="1056142"/>
                </a:cubicBezTo>
                <a:lnTo>
                  <a:pt x="0" y="211233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308" tIns="153308" rIns="153308" bIns="153308" numCol="1" spcCol="1270" anchor="ctr" anchorCtr="0">
            <a:noAutofit/>
          </a:bodyPr>
          <a:lstStyle/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ru-RU" sz="16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16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бщее количество участников</a:t>
            </a:r>
            <a:endPara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5241457" y="3384678"/>
            <a:ext cx="2621633" cy="1267375"/>
          </a:xfrm>
          <a:custGeom>
            <a:avLst/>
            <a:gdLst>
              <a:gd name="connsiteX0" fmla="*/ 0 w 2516766"/>
              <a:gd name="connsiteY0" fmla="*/ 211233 h 1267375"/>
              <a:gd name="connsiteX1" fmla="*/ 211233 w 2516766"/>
              <a:gd name="connsiteY1" fmla="*/ 0 h 1267375"/>
              <a:gd name="connsiteX2" fmla="*/ 2305533 w 2516766"/>
              <a:gd name="connsiteY2" fmla="*/ 0 h 1267375"/>
              <a:gd name="connsiteX3" fmla="*/ 2516766 w 2516766"/>
              <a:gd name="connsiteY3" fmla="*/ 211233 h 1267375"/>
              <a:gd name="connsiteX4" fmla="*/ 2516766 w 2516766"/>
              <a:gd name="connsiteY4" fmla="*/ 1056142 h 1267375"/>
              <a:gd name="connsiteX5" fmla="*/ 2305533 w 2516766"/>
              <a:gd name="connsiteY5" fmla="*/ 1267375 h 1267375"/>
              <a:gd name="connsiteX6" fmla="*/ 211233 w 2516766"/>
              <a:gd name="connsiteY6" fmla="*/ 1267375 h 1267375"/>
              <a:gd name="connsiteX7" fmla="*/ 0 w 2516766"/>
              <a:gd name="connsiteY7" fmla="*/ 1056142 h 1267375"/>
              <a:gd name="connsiteX8" fmla="*/ 0 w 2516766"/>
              <a:gd name="connsiteY8" fmla="*/ 211233 h 126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6766" h="1267375">
                <a:moveTo>
                  <a:pt x="0" y="211233"/>
                </a:moveTo>
                <a:cubicBezTo>
                  <a:pt x="0" y="94572"/>
                  <a:pt x="94572" y="0"/>
                  <a:pt x="211233" y="0"/>
                </a:cubicBezTo>
                <a:lnTo>
                  <a:pt x="2305533" y="0"/>
                </a:lnTo>
                <a:cubicBezTo>
                  <a:pt x="2422194" y="0"/>
                  <a:pt x="2516766" y="94572"/>
                  <a:pt x="2516766" y="211233"/>
                </a:cubicBezTo>
                <a:lnTo>
                  <a:pt x="2516766" y="1056142"/>
                </a:lnTo>
                <a:cubicBezTo>
                  <a:pt x="2516766" y="1172803"/>
                  <a:pt x="2422194" y="1267375"/>
                  <a:pt x="2305533" y="1267375"/>
                </a:cubicBezTo>
                <a:lnTo>
                  <a:pt x="211233" y="1267375"/>
                </a:lnTo>
                <a:cubicBezTo>
                  <a:pt x="94572" y="1267375"/>
                  <a:pt x="0" y="1172803"/>
                  <a:pt x="0" y="1056142"/>
                </a:cubicBezTo>
                <a:lnTo>
                  <a:pt x="0" y="211233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308" tIns="153308" rIns="153308" bIns="153308" numCol="1" spcCol="1270" anchor="ctr" anchorCtr="0">
            <a:noAutofit/>
          </a:bodyPr>
          <a:lstStyle/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ru-RU" b="1" kern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рошли тестирование</a:t>
            </a:r>
            <a:endPara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9" y="725284"/>
            <a:ext cx="3960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июня 2024 г. по сентябрь 2024 г. 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жемесячно психологом проводится диагностика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когнитивных нарушений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направленная на раннее выявление в ментальном здоровье пожилых граждан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 Mental State Examination 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MMSE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Оценка состояния когнитивных функций,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Скрининговый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Mini–Cog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0" y="1177860"/>
            <a:ext cx="4188874" cy="27877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0" y="411450"/>
            <a:ext cx="2304320" cy="4096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5970" y="4085719"/>
            <a:ext cx="4104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развитию наглядно-образного мышления с применением тренажера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410" y="4516606"/>
            <a:ext cx="4032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направленное на развитие мелкой моторики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2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ОБРОТА">
      <a:dk1>
        <a:srgbClr val="082567"/>
      </a:dk1>
      <a:lt1>
        <a:sysClr val="window" lastClr="FFFFFF"/>
      </a:lt1>
      <a:dk2>
        <a:srgbClr val="081943"/>
      </a:dk2>
      <a:lt2>
        <a:srgbClr val="FFFFFF"/>
      </a:lt2>
      <a:accent1>
        <a:srgbClr val="3399FF"/>
      </a:accent1>
      <a:accent2>
        <a:srgbClr val="7030A0"/>
      </a:accent2>
      <a:accent3>
        <a:srgbClr val="00B050"/>
      </a:accent3>
      <a:accent4>
        <a:srgbClr val="FFFF00"/>
      </a:accent4>
      <a:accent5>
        <a:srgbClr val="41BCBF"/>
      </a:accent5>
      <a:accent6>
        <a:srgbClr val="F3B403"/>
      </a:accent6>
      <a:hlink>
        <a:srgbClr val="3399FF"/>
      </a:hlink>
      <a:folHlink>
        <a:srgbClr val="0000FF"/>
      </a:folHlink>
    </a:clrScheme>
    <a:fontScheme name="ДОБРОТА">
      <a:majorFont>
        <a:latin typeface="Caviar Dreams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3179</TotalTime>
  <Words>255</Words>
  <Application>Microsoft Office PowerPoint</Application>
  <PresentationFormat>Экран (16:9)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Caviar Dreams</vt:lpstr>
      <vt:lpstr>Century Gothic</vt:lpstr>
      <vt:lpstr>Times New Roman</vt:lpstr>
      <vt:lpstr>Тема Office</vt:lpstr>
      <vt:lpstr>«Сохранение когнитивных функций у пожилых граждан в рамках работы «Кабинета памяти»</vt:lpstr>
      <vt:lpstr>Презентация PowerPoint</vt:lpstr>
      <vt:lpstr>10 ПРИЧИН КОГНИТИВНЫХ НАРУШЕНИЙ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grigorova</dc:creator>
  <cp:lastModifiedBy>Admin</cp:lastModifiedBy>
  <cp:revision>100</cp:revision>
  <dcterms:created xsi:type="dcterms:W3CDTF">2023-03-14T06:07:24Z</dcterms:created>
  <dcterms:modified xsi:type="dcterms:W3CDTF">2024-10-31T05:38:28Z</dcterms:modified>
</cp:coreProperties>
</file>