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8288000" cy="10287000"/>
  <p:notesSz cx="6858000" cy="9144000"/>
  <p:embeddedFontLst>
    <p:embeddedFont>
      <p:font typeface="Arimo Bold" charset="0"/>
      <p:regular r:id="rId15"/>
    </p:embeddedFont>
    <p:embeddedFont>
      <p:font typeface="League Spartan" charset="0"/>
      <p:regular r:id="rId16"/>
    </p:embeddedFont>
    <p:embeddedFont>
      <p:font typeface="Arimo" charset="0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Nunito Sans Bold" charset="0"/>
      <p:regular r:id="rId22"/>
    </p:embeddedFont>
    <p:embeddedFont>
      <p:font typeface="Montserrat Semi-Bold" charset="-52"/>
      <p:regular r:id="rId23"/>
    </p:embeddedFont>
    <p:embeddedFont>
      <p:font typeface="Montserrat Classic Bold" charset="0"/>
      <p:regular r:id="rId24"/>
    </p:embeddedFont>
    <p:embeddedFont>
      <p:font typeface="Montserrat Classic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7" d="100"/>
          <a:sy n="77" d="100"/>
        </p:scale>
        <p:origin x="-3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8.svg"/><Relationship Id="rId7" Type="http://schemas.openxmlformats.org/officeDocument/2006/relationships/image" Target="../media/image4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hyperlink" Target="https://vk.com/away.php?to=https://ustordadipi.ru/&amp;cc_key=" TargetMode="External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slide" Target="slide1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66.sv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jpeg"/><Relationship Id="rId9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781" y="-258200"/>
            <a:ext cx="17804159" cy="10545200"/>
            <a:chOff x="0" y="0"/>
            <a:chExt cx="23738878" cy="14060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383" b="5383"/>
            <a:stretch>
              <a:fillRect/>
            </a:stretch>
          </p:blipFill>
          <p:spPr>
            <a:xfrm>
              <a:off x="0" y="0"/>
              <a:ext cx="23738878" cy="14060267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17760378" y="0"/>
            <a:ext cx="527622" cy="10287000"/>
          </a:xfrm>
          <a:prstGeom prst="rect">
            <a:avLst/>
          </a:prstGeom>
          <a:solidFill>
            <a:srgbClr val="23A5D9"/>
          </a:solidFill>
        </p:spPr>
      </p:sp>
      <p:sp>
        <p:nvSpPr>
          <p:cNvPr id="6" name="TextBox 6"/>
          <p:cNvSpPr txBox="1"/>
          <p:nvPr/>
        </p:nvSpPr>
        <p:spPr>
          <a:xfrm>
            <a:off x="2174729" y="4152900"/>
            <a:ext cx="12795541" cy="225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6"/>
              </a:lnSpc>
            </a:pPr>
            <a:r>
              <a:rPr lang="en-US" sz="3978" dirty="0">
                <a:solidFill>
                  <a:srgbClr val="FFFFFF"/>
                </a:solidFill>
                <a:latin typeface="Arimo Bold"/>
              </a:rPr>
              <a:t>ПРОГРАММА "РЕАБИЛИТАЦИЯ И АБИЛИТАЦИЯ </a:t>
            </a:r>
            <a:r>
              <a:rPr lang="ru-RU" sz="3978" dirty="0" smtClean="0">
                <a:solidFill>
                  <a:srgbClr val="FFFFFF"/>
                </a:solidFill>
                <a:latin typeface="Arimo Bold"/>
              </a:rPr>
              <a:t>ЛЮДЕЙ С </a:t>
            </a:r>
            <a:r>
              <a:rPr lang="en-US" sz="3978" dirty="0" smtClean="0">
                <a:solidFill>
                  <a:srgbClr val="FFFFFF"/>
                </a:solidFill>
                <a:latin typeface="Arimo Bold"/>
              </a:rPr>
              <a:t>ИНВАЛИД</a:t>
            </a:r>
            <a:r>
              <a:rPr lang="ru-RU" sz="3978" dirty="0" smtClean="0">
                <a:solidFill>
                  <a:srgbClr val="FFFFFF"/>
                </a:solidFill>
                <a:latin typeface="Arimo Bold"/>
              </a:rPr>
              <a:t>НОСТЬЮ</a:t>
            </a:r>
            <a:r>
              <a:rPr lang="en-US" sz="3978" dirty="0" smtClean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978" dirty="0">
                <a:solidFill>
                  <a:srgbClr val="FFFFFF"/>
                </a:solidFill>
                <a:latin typeface="Arimo Bold"/>
              </a:rPr>
              <a:t>С НАРУШЕНИЕМ ФУНКЦИЙ ОПОРНО-ДВИГАТЕЛЬНОГО АППАРАТА"</a:t>
            </a:r>
          </a:p>
          <a:p>
            <a:pPr algn="ctr">
              <a:lnSpc>
                <a:spcPts val="4376"/>
              </a:lnSpc>
            </a:pPr>
            <a:endParaRPr lang="en-US" sz="3978" dirty="0">
              <a:solidFill>
                <a:srgbClr val="FFFFFF"/>
              </a:solidFill>
              <a:latin typeface="Arimo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044103" y="4422514"/>
            <a:ext cx="4860382" cy="5838297"/>
          </a:xfrm>
          <a:custGeom>
            <a:avLst/>
            <a:gdLst/>
            <a:ahLst/>
            <a:cxnLst/>
            <a:rect l="l" t="t" r="r" b="b"/>
            <a:pathLst>
              <a:path w="4860382" h="5838297">
                <a:moveTo>
                  <a:pt x="0" y="0"/>
                </a:moveTo>
                <a:lnTo>
                  <a:pt x="4860382" y="0"/>
                </a:lnTo>
                <a:lnTo>
                  <a:pt x="4860382" y="5838297"/>
                </a:lnTo>
                <a:lnTo>
                  <a:pt x="0" y="5838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564026" y="9296400"/>
            <a:ext cx="4114800" cy="58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0"/>
              </a:lnSpc>
            </a:pPr>
            <a:r>
              <a:rPr lang="en-US" sz="4100">
                <a:solidFill>
                  <a:srgbClr val="FFFFFF"/>
                </a:solidFill>
                <a:latin typeface="Montserrat Semi-Bold"/>
              </a:rPr>
              <a:t>2024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38200" y="2019300"/>
            <a:ext cx="15925800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500"/>
              </a:lnSpc>
            </a:pP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Областное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государственное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бюджетное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учреждение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социального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обслуживания</a:t>
            </a:r>
            <a:endParaRPr lang="en-US" sz="2500" dirty="0">
              <a:solidFill>
                <a:srgbClr val="FFFFFF"/>
              </a:solidFill>
              <a:latin typeface="Arimo Bold"/>
            </a:endParaRPr>
          </a:p>
          <a:p>
            <a:pPr lvl="0"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Arimo Bold"/>
              </a:rPr>
              <a:t> “</a:t>
            </a:r>
            <a:r>
              <a:rPr lang="en-US" sz="2500" dirty="0" err="1" smtClean="0">
                <a:solidFill>
                  <a:srgbClr val="FFFFFF"/>
                </a:solidFill>
                <a:latin typeface="Arimo Bold"/>
              </a:rPr>
              <a:t>Дом</a:t>
            </a:r>
            <a:r>
              <a:rPr lang="ru-RU" sz="2500" dirty="0" smtClean="0">
                <a:solidFill>
                  <a:srgbClr val="FFFFFF"/>
                </a:solidFill>
                <a:latin typeface="Arimo Bold"/>
              </a:rPr>
              <a:t>-</a:t>
            </a:r>
            <a:r>
              <a:rPr lang="en-US" sz="2500" dirty="0" err="1" smtClean="0">
                <a:solidFill>
                  <a:srgbClr val="FFFFFF"/>
                </a:solidFill>
                <a:latin typeface="Arimo Bold"/>
              </a:rPr>
              <a:t>интернат</a:t>
            </a:r>
            <a:r>
              <a:rPr lang="en-US" sz="2500" dirty="0" smtClean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для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престарелых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и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инвалидов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п.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Усть-Ордынский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”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28800" y="647700"/>
            <a:ext cx="13487400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500"/>
              </a:lnSpc>
            </a:pP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Министерство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социального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развития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,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опеки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и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попечительства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Иркутской</a:t>
            </a:r>
            <a:r>
              <a:rPr lang="en-US" sz="25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mo Bold"/>
              </a:rPr>
              <a:t>области</a:t>
            </a:r>
            <a:endParaRPr lang="en-US" sz="2500" dirty="0">
              <a:solidFill>
                <a:srgbClr val="FFFFFF"/>
              </a:solidFill>
              <a:latin typeface="Arimo Bold"/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583730" y="266700"/>
            <a:ext cx="1073858" cy="1073858"/>
          </a:xfrm>
          <a:custGeom>
            <a:avLst/>
            <a:gdLst/>
            <a:ahLst/>
            <a:cxnLst/>
            <a:rect l="l" t="t" r="r" b="b"/>
            <a:pathLst>
              <a:path w="1073858" h="1073858">
                <a:moveTo>
                  <a:pt x="0" y="0"/>
                </a:moveTo>
                <a:lnTo>
                  <a:pt x="1073858" y="0"/>
                </a:lnTo>
                <a:lnTo>
                  <a:pt x="1073858" y="1073858"/>
                </a:lnTo>
                <a:lnTo>
                  <a:pt x="0" y="10738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6"/>
          <p:cNvSpPr/>
          <p:nvPr/>
        </p:nvSpPr>
        <p:spPr>
          <a:xfrm>
            <a:off x="589908" y="1638300"/>
            <a:ext cx="1073858" cy="1070224"/>
          </a:xfrm>
          <a:custGeom>
            <a:avLst/>
            <a:gdLst/>
            <a:ahLst/>
            <a:cxnLst/>
            <a:rect l="l" t="t" r="r" b="b"/>
            <a:pathLst>
              <a:path w="1073858" h="1070224">
                <a:moveTo>
                  <a:pt x="0" y="0"/>
                </a:moveTo>
                <a:lnTo>
                  <a:pt x="1073858" y="0"/>
                </a:lnTo>
                <a:lnTo>
                  <a:pt x="1073858" y="1070224"/>
                </a:lnTo>
                <a:lnTo>
                  <a:pt x="0" y="10702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19124"/>
            <a:ext cx="4500081" cy="2992669"/>
            <a:chOff x="0" y="0"/>
            <a:chExt cx="6000108" cy="399022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033" r="17033"/>
            <a:stretch>
              <a:fillRect/>
            </a:stretch>
          </p:blipFill>
          <p:spPr>
            <a:xfrm>
              <a:off x="0" y="0"/>
              <a:ext cx="6000108" cy="399022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1759" y="5828925"/>
            <a:ext cx="4766781" cy="3475863"/>
            <a:chOff x="0" y="0"/>
            <a:chExt cx="6355708" cy="463448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1387" b="1387"/>
            <a:stretch>
              <a:fillRect/>
            </a:stretch>
          </p:blipFill>
          <p:spPr>
            <a:xfrm>
              <a:off x="0" y="0"/>
              <a:ext cx="6355708" cy="4634484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5738090" y="2319124"/>
            <a:ext cx="4500081" cy="6638791"/>
            <a:chOff x="0" y="0"/>
            <a:chExt cx="6000108" cy="885172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l="4810" r="4810"/>
            <a:stretch>
              <a:fillRect/>
            </a:stretch>
          </p:blipFill>
          <p:spPr>
            <a:xfrm>
              <a:off x="0" y="0"/>
              <a:ext cx="6000108" cy="8851721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0447721" y="2319124"/>
            <a:ext cx="6811579" cy="2992669"/>
            <a:chOff x="0" y="0"/>
            <a:chExt cx="9082105" cy="399022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 t="17746" b="17746"/>
            <a:stretch>
              <a:fillRect/>
            </a:stretch>
          </p:blipFill>
          <p:spPr>
            <a:xfrm>
              <a:off x="0" y="0"/>
              <a:ext cx="9082105" cy="3990226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3937764" y="5828925"/>
            <a:ext cx="3321536" cy="3105240"/>
            <a:chOff x="0" y="0"/>
            <a:chExt cx="4428715" cy="414032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 l="9887" r="9887"/>
            <a:stretch>
              <a:fillRect/>
            </a:stretch>
          </p:blipFill>
          <p:spPr>
            <a:xfrm>
              <a:off x="0" y="0"/>
              <a:ext cx="4428715" cy="4140320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10447721" y="5805176"/>
            <a:ext cx="3275936" cy="3152739"/>
            <a:chOff x="0" y="0"/>
            <a:chExt cx="4367915" cy="4203652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/>
            <a:srcRect l="11034" r="11034"/>
            <a:stretch>
              <a:fillRect/>
            </a:stretch>
          </p:blipFill>
          <p:spPr>
            <a:xfrm>
              <a:off x="0" y="0"/>
              <a:ext cx="4367915" cy="4203652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761759" y="488662"/>
            <a:ext cx="1699260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sz="2200" dirty="0" smtClean="0">
                <a:solidFill>
                  <a:srgbClr val="000000"/>
                </a:solidFill>
                <a:latin typeface="Arimo Bold"/>
              </a:rPr>
              <a:t>Т</a:t>
            </a:r>
            <a:r>
              <a:rPr lang="ru-RU" sz="2200" dirty="0" err="1" smtClean="0">
                <a:solidFill>
                  <a:srgbClr val="000000"/>
                </a:solidFill>
                <a:latin typeface="Arimo Bold"/>
              </a:rPr>
              <a:t>аким</a:t>
            </a:r>
            <a:r>
              <a:rPr lang="en-US" sz="2200" dirty="0" smtClean="0">
                <a:solidFill>
                  <a:srgbClr val="000000"/>
                </a:solidFill>
                <a:latin typeface="Arimo Bold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Arimo Bold"/>
              </a:rPr>
              <a:t>образом, внедрение программы</a:t>
            </a:r>
            <a:r>
              <a:rPr lang="en-US" sz="2200" dirty="0" smtClean="0">
                <a:solidFill>
                  <a:srgbClr val="000000"/>
                </a:solidFill>
                <a:latin typeface="Arimo Bold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Arimo Bold"/>
              </a:rPr>
              <a:t>активизирует</a:t>
            </a:r>
            <a:r>
              <a:rPr lang="en-US" sz="2200" dirty="0" smtClean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получателей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социальных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услуг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с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нарушениями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ОДА к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активной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жизни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, к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самообслуживанию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в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пределах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их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возможностей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активизирует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личностный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потенциал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социализация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в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общество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Наши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Arimo Bold"/>
              </a:rPr>
              <a:t>проживающие</a:t>
            </a:r>
            <a:r>
              <a:rPr lang="en-US" sz="2200" dirty="0" smtClean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активно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принимают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участие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в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жизни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учреждения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Участвуют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в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спартакиадах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творческих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конкурсах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чемпионатах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по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компьютерному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многоборью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районного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регионального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и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всероссийского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 Bold"/>
              </a:rPr>
              <a:t>уровней</a:t>
            </a:r>
            <a:r>
              <a:rPr lang="en-US" sz="2200" dirty="0">
                <a:solidFill>
                  <a:srgbClr val="000000"/>
                </a:solidFill>
                <a:latin typeface="Arimo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2079" y="1287242"/>
            <a:ext cx="2010390" cy="2040064"/>
          </a:xfrm>
          <a:custGeom>
            <a:avLst/>
            <a:gdLst/>
            <a:ahLst/>
            <a:cxnLst/>
            <a:rect l="l" t="t" r="r" b="b"/>
            <a:pathLst>
              <a:path w="2010390" h="2040064">
                <a:moveTo>
                  <a:pt x="0" y="0"/>
                </a:moveTo>
                <a:lnTo>
                  <a:pt x="2010390" y="0"/>
                </a:lnTo>
                <a:lnTo>
                  <a:pt x="2010390" y="2040064"/>
                </a:lnTo>
                <a:lnTo>
                  <a:pt x="0" y="2040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22701" y="1140128"/>
            <a:ext cx="7026310" cy="4374355"/>
          </a:xfrm>
          <a:custGeom>
            <a:avLst/>
            <a:gdLst/>
            <a:ahLst/>
            <a:cxnLst/>
            <a:rect l="l" t="t" r="r" b="b"/>
            <a:pathLst>
              <a:path w="7026310" h="4374355">
                <a:moveTo>
                  <a:pt x="0" y="0"/>
                </a:moveTo>
                <a:lnTo>
                  <a:pt x="7026311" y="0"/>
                </a:lnTo>
                <a:lnTo>
                  <a:pt x="7026311" y="4374355"/>
                </a:lnTo>
                <a:lnTo>
                  <a:pt x="0" y="43743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08" t="-21456" r="-4113" b="-145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51413" y="6016676"/>
            <a:ext cx="6536587" cy="3871468"/>
          </a:xfrm>
          <a:custGeom>
            <a:avLst/>
            <a:gdLst/>
            <a:ahLst/>
            <a:cxnLst/>
            <a:rect l="l" t="t" r="r" b="b"/>
            <a:pathLst>
              <a:path w="6536587" h="3871468">
                <a:moveTo>
                  <a:pt x="0" y="0"/>
                </a:moveTo>
                <a:lnTo>
                  <a:pt x="6536587" y="0"/>
                </a:lnTo>
                <a:lnTo>
                  <a:pt x="6536587" y="3871468"/>
                </a:lnTo>
                <a:lnTo>
                  <a:pt x="0" y="387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315" b="-133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78945" y="0"/>
            <a:ext cx="2038147" cy="3428984"/>
          </a:xfrm>
          <a:custGeom>
            <a:avLst/>
            <a:gdLst/>
            <a:ahLst/>
            <a:cxnLst/>
            <a:rect l="l" t="t" r="r" b="b"/>
            <a:pathLst>
              <a:path w="2038147" h="3428984">
                <a:moveTo>
                  <a:pt x="0" y="0"/>
                </a:moveTo>
                <a:lnTo>
                  <a:pt x="2038147" y="0"/>
                </a:lnTo>
                <a:lnTo>
                  <a:pt x="2038147" y="3428984"/>
                </a:lnTo>
                <a:lnTo>
                  <a:pt x="0" y="34289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090" r="-1309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396414" y="354711"/>
            <a:ext cx="11093541" cy="53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500" dirty="0">
                <a:solidFill>
                  <a:srgbClr val="FFFFFF"/>
                </a:solidFill>
                <a:latin typeface="Arimo Bold"/>
              </a:rPr>
              <a:t>ПРИМЕР ИЗ ПРАКТИКИ</a:t>
            </a:r>
          </a:p>
        </p:txBody>
      </p:sp>
      <p:sp>
        <p:nvSpPr>
          <p:cNvPr id="7" name="Freeform 7"/>
          <p:cNvSpPr/>
          <p:nvPr/>
        </p:nvSpPr>
        <p:spPr>
          <a:xfrm>
            <a:off x="390314" y="0"/>
            <a:ext cx="3833919" cy="5727501"/>
          </a:xfrm>
          <a:custGeom>
            <a:avLst/>
            <a:gdLst/>
            <a:ahLst/>
            <a:cxnLst/>
            <a:rect l="l" t="t" r="r" b="b"/>
            <a:pathLst>
              <a:path w="3833919" h="5727501">
                <a:moveTo>
                  <a:pt x="0" y="0"/>
                </a:moveTo>
                <a:lnTo>
                  <a:pt x="3833920" y="0"/>
                </a:lnTo>
                <a:lnTo>
                  <a:pt x="3833920" y="5727501"/>
                </a:lnTo>
                <a:lnTo>
                  <a:pt x="0" y="57275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6197" y="5989596"/>
            <a:ext cx="2922155" cy="3898548"/>
          </a:xfrm>
          <a:custGeom>
            <a:avLst/>
            <a:gdLst/>
            <a:ahLst/>
            <a:cxnLst/>
            <a:rect l="l" t="t" r="r" b="b"/>
            <a:pathLst>
              <a:path w="2922155" h="3898548">
                <a:moveTo>
                  <a:pt x="0" y="0"/>
                </a:moveTo>
                <a:lnTo>
                  <a:pt x="2922154" y="0"/>
                </a:lnTo>
                <a:lnTo>
                  <a:pt x="2922154" y="3898548"/>
                </a:lnTo>
                <a:lnTo>
                  <a:pt x="0" y="38985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78945" y="3973762"/>
            <a:ext cx="2720657" cy="5618473"/>
          </a:xfrm>
          <a:custGeom>
            <a:avLst/>
            <a:gdLst/>
            <a:ahLst/>
            <a:cxnLst/>
            <a:rect l="l" t="t" r="r" b="b"/>
            <a:pathLst>
              <a:path w="2720657" h="5618473">
                <a:moveTo>
                  <a:pt x="0" y="0"/>
                </a:moveTo>
                <a:lnTo>
                  <a:pt x="2720657" y="0"/>
                </a:lnTo>
                <a:lnTo>
                  <a:pt x="2720657" y="5618472"/>
                </a:lnTo>
                <a:lnTo>
                  <a:pt x="0" y="56184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17092" y="114300"/>
            <a:ext cx="5405374" cy="9874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Arimo Bold"/>
              </a:rPr>
              <a:t>В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феврале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2021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года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в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учреждение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поступил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Алексей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Ц., 1977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г.р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. 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Нуждался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в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постоянном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постороннем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уходе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эмоциональное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состояние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было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угнетенное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. В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результате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реабилитационных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мероприятий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: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занятия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на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тренажерах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, с реабилитологом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массаж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физиотерапия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он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стал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передвигаться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с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тростью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самостоятельно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соблюдает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личную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гигиену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Комплекс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занятий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по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нейробике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с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психологами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положительно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повлиял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на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частичное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восстановление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речи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у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Алексея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Он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с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интересом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участвует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в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мероприятиях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учреждения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.  У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него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появился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позитивный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настрой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Вместе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мы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непременно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добьемся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лучших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mo Bold"/>
              </a:rPr>
              <a:t>результатов</a:t>
            </a:r>
            <a:r>
              <a:rPr lang="en-US" sz="2499" dirty="0">
                <a:solidFill>
                  <a:srgbClr val="000000"/>
                </a:solidFill>
                <a:latin typeface="Arimo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3593" y="2184773"/>
            <a:ext cx="4327065" cy="2603997"/>
            <a:chOff x="0" y="0"/>
            <a:chExt cx="318031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80313" cy="1913890"/>
            </a:xfrm>
            <a:custGeom>
              <a:avLst/>
              <a:gdLst/>
              <a:ahLst/>
              <a:cxnLst/>
              <a:rect l="l" t="t" r="r" b="b"/>
              <a:pathLst>
                <a:path w="3180313" h="1913890">
                  <a:moveTo>
                    <a:pt x="305585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55853" y="0"/>
                  </a:lnTo>
                  <a:cubicBezTo>
                    <a:pt x="3124433" y="0"/>
                    <a:pt x="3180313" y="55880"/>
                    <a:pt x="3180313" y="124460"/>
                  </a:cubicBezTo>
                  <a:lnTo>
                    <a:pt x="3180313" y="1789430"/>
                  </a:lnTo>
                  <a:cubicBezTo>
                    <a:pt x="3180313" y="1858010"/>
                    <a:pt x="3124433" y="1913890"/>
                    <a:pt x="3055853" y="1913890"/>
                  </a:cubicBezTo>
                  <a:close/>
                </a:path>
              </a:pathLst>
            </a:custGeom>
            <a:solidFill>
              <a:srgbClr val="3898B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943958" y="4929447"/>
            <a:ext cx="4246336" cy="2600422"/>
            <a:chOff x="0" y="0"/>
            <a:chExt cx="312527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25270" cy="1913890"/>
            </a:xfrm>
            <a:custGeom>
              <a:avLst/>
              <a:gdLst/>
              <a:ahLst/>
              <a:cxnLst/>
              <a:rect l="l" t="t" r="r" b="b"/>
              <a:pathLst>
                <a:path w="3125270" h="1913890">
                  <a:moveTo>
                    <a:pt x="300081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0810" y="0"/>
                  </a:lnTo>
                  <a:cubicBezTo>
                    <a:pt x="3069390" y="0"/>
                    <a:pt x="3125270" y="55880"/>
                    <a:pt x="3125270" y="124460"/>
                  </a:cubicBezTo>
                  <a:lnTo>
                    <a:pt x="3125270" y="1789430"/>
                  </a:lnTo>
                  <a:cubicBezTo>
                    <a:pt x="3125270" y="1858010"/>
                    <a:pt x="3069390" y="1913890"/>
                    <a:pt x="3000810" y="1913890"/>
                  </a:cubicBezTo>
                  <a:close/>
                </a:path>
              </a:pathLst>
            </a:custGeom>
            <a:solidFill>
              <a:srgbClr val="3898B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84323" y="7701318"/>
            <a:ext cx="4205971" cy="2058357"/>
            <a:chOff x="0" y="0"/>
            <a:chExt cx="3269676" cy="1600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69676" cy="1600144"/>
            </a:xfrm>
            <a:custGeom>
              <a:avLst/>
              <a:gdLst/>
              <a:ahLst/>
              <a:cxnLst/>
              <a:rect l="l" t="t" r="r" b="b"/>
              <a:pathLst>
                <a:path w="3269676" h="1600144">
                  <a:moveTo>
                    <a:pt x="3145216" y="1600144"/>
                  </a:moveTo>
                  <a:lnTo>
                    <a:pt x="124460" y="1600144"/>
                  </a:lnTo>
                  <a:cubicBezTo>
                    <a:pt x="55880" y="1600144"/>
                    <a:pt x="0" y="1544264"/>
                    <a:pt x="0" y="14756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45216" y="0"/>
                  </a:lnTo>
                  <a:cubicBezTo>
                    <a:pt x="3213796" y="0"/>
                    <a:pt x="3269676" y="55880"/>
                    <a:pt x="3269676" y="124460"/>
                  </a:cubicBezTo>
                  <a:lnTo>
                    <a:pt x="3269676" y="1475684"/>
                  </a:lnTo>
                  <a:cubicBezTo>
                    <a:pt x="3269676" y="1544264"/>
                    <a:pt x="3213796" y="1600144"/>
                    <a:pt x="3145216" y="1600144"/>
                  </a:cubicBezTo>
                  <a:close/>
                </a:path>
              </a:pathLst>
            </a:custGeom>
            <a:solidFill>
              <a:srgbClr val="3898B5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59375" y="2184773"/>
            <a:ext cx="1644219" cy="164421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43289" t="-48154" b="-75064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59375" y="4742644"/>
            <a:ext cx="1644219" cy="164421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7913" t="-80335" r="-11253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234900" y="7529868"/>
            <a:ext cx="1587601" cy="1587595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7783" t="-2913" r="-105335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5398111" y="1846859"/>
            <a:ext cx="636033" cy="496106"/>
          </a:xfrm>
          <a:custGeom>
            <a:avLst/>
            <a:gdLst/>
            <a:ahLst/>
            <a:cxnLst/>
            <a:rect l="l" t="t" r="r" b="b"/>
            <a:pathLst>
              <a:path w="636033" h="496106">
                <a:moveTo>
                  <a:pt x="0" y="0"/>
                </a:moveTo>
                <a:lnTo>
                  <a:pt x="636033" y="0"/>
                </a:lnTo>
                <a:lnTo>
                  <a:pt x="636033" y="496106"/>
                </a:lnTo>
                <a:lnTo>
                  <a:pt x="0" y="4961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54261" y="4681394"/>
            <a:ext cx="636033" cy="496106"/>
          </a:xfrm>
          <a:custGeom>
            <a:avLst/>
            <a:gdLst/>
            <a:ahLst/>
            <a:cxnLst/>
            <a:rect l="l" t="t" r="r" b="b"/>
            <a:pathLst>
              <a:path w="636033" h="496106">
                <a:moveTo>
                  <a:pt x="0" y="0"/>
                </a:moveTo>
                <a:lnTo>
                  <a:pt x="636033" y="0"/>
                </a:lnTo>
                <a:lnTo>
                  <a:pt x="636033" y="496105"/>
                </a:lnTo>
                <a:lnTo>
                  <a:pt x="0" y="496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16576" y="7529868"/>
            <a:ext cx="636033" cy="496106"/>
          </a:xfrm>
          <a:custGeom>
            <a:avLst/>
            <a:gdLst/>
            <a:ahLst/>
            <a:cxnLst/>
            <a:rect l="l" t="t" r="r" b="b"/>
            <a:pathLst>
              <a:path w="636033" h="496106">
                <a:moveTo>
                  <a:pt x="0" y="0"/>
                </a:moveTo>
                <a:lnTo>
                  <a:pt x="636033" y="0"/>
                </a:lnTo>
                <a:lnTo>
                  <a:pt x="636033" y="496106"/>
                </a:lnTo>
                <a:lnTo>
                  <a:pt x="0" y="4961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AutoShape 17"/>
          <p:cNvSpPr/>
          <p:nvPr/>
        </p:nvSpPr>
        <p:spPr>
          <a:xfrm rot="5400000">
            <a:off x="16244013" y="1733534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8" name="Freeform 18"/>
          <p:cNvSpPr/>
          <p:nvPr/>
        </p:nvSpPr>
        <p:spPr>
          <a:xfrm>
            <a:off x="15316200" y="7160777"/>
            <a:ext cx="2897454" cy="3139437"/>
          </a:xfrm>
          <a:custGeom>
            <a:avLst/>
            <a:gdLst/>
            <a:ahLst/>
            <a:cxnLst/>
            <a:rect l="l" t="t" r="r" b="b"/>
            <a:pathLst>
              <a:path w="3367775" h="3440894">
                <a:moveTo>
                  <a:pt x="0" y="0"/>
                </a:moveTo>
                <a:lnTo>
                  <a:pt x="3367775" y="0"/>
                </a:lnTo>
                <a:lnTo>
                  <a:pt x="3367775" y="3440894"/>
                </a:lnTo>
                <a:lnTo>
                  <a:pt x="0" y="34408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034144" y="9258300"/>
            <a:ext cx="1721459" cy="1002750"/>
          </a:xfrm>
          <a:custGeom>
            <a:avLst/>
            <a:gdLst/>
            <a:ahLst/>
            <a:cxnLst/>
            <a:rect l="l" t="t" r="r" b="b"/>
            <a:pathLst>
              <a:path w="1721459" h="1002750">
                <a:moveTo>
                  <a:pt x="0" y="0"/>
                </a:moveTo>
                <a:lnTo>
                  <a:pt x="1721460" y="0"/>
                </a:lnTo>
                <a:lnTo>
                  <a:pt x="1721460" y="1002750"/>
                </a:lnTo>
                <a:lnTo>
                  <a:pt x="0" y="10027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705562" y="9117463"/>
            <a:ext cx="909507" cy="865169"/>
          </a:xfrm>
          <a:custGeom>
            <a:avLst/>
            <a:gdLst/>
            <a:ahLst/>
            <a:cxnLst/>
            <a:rect l="l" t="t" r="r" b="b"/>
            <a:pathLst>
              <a:path w="909507" h="865169">
                <a:moveTo>
                  <a:pt x="0" y="0"/>
                </a:moveTo>
                <a:lnTo>
                  <a:pt x="909507" y="0"/>
                </a:lnTo>
                <a:lnTo>
                  <a:pt x="909507" y="865168"/>
                </a:lnTo>
                <a:lnTo>
                  <a:pt x="0" y="865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230659" y="43648"/>
            <a:ext cx="6580924" cy="96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56"/>
              </a:lnSpc>
            </a:pPr>
            <a:r>
              <a:rPr lang="en-US" sz="5469">
                <a:solidFill>
                  <a:srgbClr val="3898B5"/>
                </a:solidFill>
                <a:latin typeface="Arimo Bold"/>
              </a:rPr>
              <a:t>ТИРАЖИРОВАНИЕ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37553" y="1026257"/>
            <a:ext cx="4682031" cy="677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8"/>
              </a:lnSpc>
            </a:pPr>
            <a:r>
              <a:rPr lang="en-US" sz="2745">
                <a:solidFill>
                  <a:srgbClr val="487307"/>
                </a:solidFill>
                <a:latin typeface="Nunito Sans Bold"/>
              </a:rPr>
              <a:t>Отзывы получателей социальных услуг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19584" y="1428730"/>
            <a:ext cx="11158816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Использовать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работе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mo Bold"/>
              </a:rPr>
              <a:t>программу</a:t>
            </a:r>
            <a:r>
              <a:rPr lang="ru-RU" sz="2400" dirty="0" smtClean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mo Bold"/>
              </a:rPr>
              <a:t>«</a:t>
            </a:r>
            <a:r>
              <a:rPr lang="en-US" sz="2400" dirty="0" err="1" smtClean="0">
                <a:solidFill>
                  <a:srgbClr val="000000"/>
                </a:solidFill>
                <a:latin typeface="Arimo Bold"/>
              </a:rPr>
              <a:t>Реабилитаци</a:t>
            </a:r>
            <a:r>
              <a:rPr lang="ru-RU" sz="2400" dirty="0" smtClean="0">
                <a:solidFill>
                  <a:srgbClr val="000000"/>
                </a:solidFill>
                <a:latin typeface="Arimo Bold"/>
              </a:rPr>
              <a:t>я </a:t>
            </a:r>
            <a:r>
              <a:rPr lang="en-US" sz="2400" dirty="0" smtClean="0">
                <a:solidFill>
                  <a:srgbClr val="000000"/>
                </a:solidFill>
                <a:latin typeface="Arimo Bold"/>
              </a:rPr>
              <a:t>и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абалитация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Arimo Bold"/>
              </a:rPr>
              <a:t>людей с инвалидностью</a:t>
            </a:r>
            <a:r>
              <a:rPr lang="en-US" sz="2400" dirty="0" smtClean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с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нарушениями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функций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опорно-двигательного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аппарата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»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могут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специалисты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социальных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учреждений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стационарного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типа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.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984323" y="2295340"/>
            <a:ext cx="4246336" cy="215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9"/>
              </a:lnSpc>
              <a:spcBef>
                <a:spcPct val="0"/>
              </a:spcBef>
            </a:pPr>
            <a:endParaRPr/>
          </a:p>
          <a:p>
            <a:pPr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000000"/>
                </a:solidFill>
                <a:latin typeface="Arimo Bold"/>
              </a:rPr>
              <a:t>«Для нас очень важны внимание и забота, общение и моральная поддержка. Спасибо сотрудникам дома-интерната, мед. персаналу...”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98288" y="4909788"/>
            <a:ext cx="4246336" cy="252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5"/>
              </a:lnSpc>
              <a:spcBef>
                <a:spcPct val="0"/>
              </a:spcBef>
            </a:pPr>
            <a:r>
              <a:rPr lang="en-US" sz="2054">
                <a:solidFill>
                  <a:srgbClr val="000000"/>
                </a:solidFill>
                <a:latin typeface="Arimo Bold"/>
              </a:rPr>
              <a:t>«Знаете «от всякого труда есть польза», но вы в своей работе тесно соприкасаетесь с потребностями людей разного возраста. Это достойно уважения и </a:t>
            </a:r>
          </a:p>
          <a:p>
            <a:pPr>
              <a:lnSpc>
                <a:spcPts val="2875"/>
              </a:lnSpc>
              <a:spcBef>
                <a:spcPct val="0"/>
              </a:spcBef>
            </a:pPr>
            <a:r>
              <a:rPr lang="en-US" sz="2054">
                <a:solidFill>
                  <a:srgbClr val="000000"/>
                </a:solidFill>
                <a:latin typeface="Arimo Bold"/>
              </a:rPr>
              <a:t>признательности»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04505" y="7730296"/>
            <a:ext cx="4205971" cy="1851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Arimo Bold"/>
              </a:rPr>
              <a:t>«Очень нужна нам ваша доброта и забота в это сложное время, дружный коллектив учреждения всегда приходит на помощь»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755604" y="9210675"/>
            <a:ext cx="3737516" cy="58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9"/>
              </a:lnSpc>
            </a:pPr>
            <a:r>
              <a:rPr lang="en-US" sz="1692" u="sng" dirty="0">
                <a:solidFill>
                  <a:srgbClr val="1976D2"/>
                </a:solidFill>
                <a:latin typeface="Arimo"/>
                <a:hlinkClick r:id="rId12" action="ppaction://hlinksldjump" tooltip="https://vk.com/away.php?to=https%3A%2F%2Fustordadipi.ru%2F&amp;cc_key="/>
              </a:rPr>
              <a:t>https://vk.com/away.php?to=https%3A%2F%2Fustordadipi.ru%2F&amp;cc_key=</a:t>
            </a:r>
            <a:endParaRPr lang="en-US" sz="1692" u="sng" dirty="0">
              <a:solidFill>
                <a:srgbClr val="1976D2"/>
              </a:solidFill>
              <a:latin typeface="Arimo"/>
              <a:hlinkClick r:id="rId13" tooltip="https://vk.com/away.php?to=https%3A%2F%2Fustordadipi.ru%2F&amp;cc_key=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382723" y="3328492"/>
            <a:ext cx="11586369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9"/>
              </a:lnSpc>
              <a:spcBef>
                <a:spcPct val="0"/>
              </a:spcBef>
            </a:pPr>
            <a:r>
              <a:rPr lang="en-US" sz="2113" dirty="0" err="1">
                <a:solidFill>
                  <a:srgbClr val="000000"/>
                </a:solidFill>
                <a:latin typeface="Arimo"/>
              </a:rPr>
              <a:t>Практика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может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быть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успешно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тиражирована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и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адаптирована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в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стационарных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учреждениях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113" dirty="0" err="1" smtClean="0">
                <a:solidFill>
                  <a:srgbClr val="000000"/>
                </a:solidFill>
                <a:latin typeface="Arimo"/>
              </a:rPr>
              <a:t>занимающихся</a:t>
            </a:r>
            <a:r>
              <a:rPr lang="en-US" sz="2113" dirty="0" smtClean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обеспечением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активного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досуга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граждан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пожилого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возраста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и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людей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с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ограниченными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возможностями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здоровья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. </a:t>
            </a:r>
          </a:p>
          <a:p>
            <a:pPr>
              <a:lnSpc>
                <a:spcPts val="3169"/>
              </a:lnSpc>
              <a:spcBef>
                <a:spcPct val="0"/>
              </a:spcBef>
            </a:pPr>
            <a:r>
              <a:rPr lang="en-US" sz="2113" dirty="0" err="1">
                <a:solidFill>
                  <a:srgbClr val="000000"/>
                </a:solidFill>
                <a:latin typeface="Arimo"/>
              </a:rPr>
              <a:t>Оценка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возможностей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тиражирования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практики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:</a:t>
            </a:r>
          </a:p>
          <a:p>
            <a:pPr>
              <a:lnSpc>
                <a:spcPts val="3169"/>
              </a:lnSpc>
              <a:spcBef>
                <a:spcPct val="0"/>
              </a:spcBef>
            </a:pPr>
            <a:r>
              <a:rPr lang="en-US" sz="2113" dirty="0">
                <a:solidFill>
                  <a:srgbClr val="000000"/>
                </a:solidFill>
                <a:latin typeface="Arimo"/>
              </a:rPr>
              <a:t> 1.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Экономическая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целесообразность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практика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не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требует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больших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финансовых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вложений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). </a:t>
            </a:r>
          </a:p>
          <a:p>
            <a:pPr>
              <a:lnSpc>
                <a:spcPts val="3169"/>
              </a:lnSpc>
              <a:spcBef>
                <a:spcPct val="0"/>
              </a:spcBef>
            </a:pPr>
            <a:r>
              <a:rPr lang="en-US" sz="2113" dirty="0">
                <a:solidFill>
                  <a:srgbClr val="000000"/>
                </a:solidFill>
                <a:latin typeface="Arimo"/>
              </a:rPr>
              <a:t>2.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Возможность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адаптации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практики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под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любые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материально-технические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ресурсы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учреждения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. </a:t>
            </a:r>
          </a:p>
          <a:p>
            <a:pPr>
              <a:lnSpc>
                <a:spcPts val="3169"/>
              </a:lnSpc>
              <a:spcBef>
                <a:spcPct val="0"/>
              </a:spcBef>
            </a:pPr>
            <a:r>
              <a:rPr lang="en-US" sz="2113" dirty="0">
                <a:solidFill>
                  <a:srgbClr val="000000"/>
                </a:solidFill>
                <a:latin typeface="Arimo"/>
              </a:rPr>
              <a:t>3.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Возможность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адаптации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практики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под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целевую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группу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, </a:t>
            </a:r>
            <a:r>
              <a:rPr lang="ru-RU" sz="2113" dirty="0" smtClean="0">
                <a:solidFill>
                  <a:srgbClr val="000000"/>
                </a:solidFill>
                <a:latin typeface="Arimo"/>
              </a:rPr>
              <a:t>людей</a:t>
            </a:r>
            <a:r>
              <a:rPr lang="en-US" sz="2113" dirty="0" smtClean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с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нарушением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ru-RU" sz="2113" dirty="0" smtClean="0">
                <a:solidFill>
                  <a:srgbClr val="000000"/>
                </a:solidFill>
                <a:latin typeface="Arimo"/>
              </a:rPr>
              <a:t>функций </a:t>
            </a:r>
            <a:r>
              <a:rPr lang="en-US" sz="2113" dirty="0" smtClean="0">
                <a:solidFill>
                  <a:srgbClr val="000000"/>
                </a:solidFill>
                <a:latin typeface="Arimo"/>
              </a:rPr>
              <a:t>ОДА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учитывая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физические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и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психические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особенности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развития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участников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.</a:t>
            </a:r>
          </a:p>
          <a:p>
            <a:pPr>
              <a:lnSpc>
                <a:spcPts val="3169"/>
              </a:lnSpc>
              <a:spcBef>
                <a:spcPct val="0"/>
              </a:spcBef>
            </a:pPr>
            <a:r>
              <a:rPr lang="en-US" sz="2113" dirty="0">
                <a:solidFill>
                  <a:srgbClr val="000000"/>
                </a:solidFill>
                <a:latin typeface="Arimo"/>
              </a:rPr>
              <a:t> 4.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Вся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информация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о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практике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размещена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официальном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сайте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учреждения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и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странице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группы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в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социальной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сети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. </a:t>
            </a:r>
          </a:p>
          <a:p>
            <a:pPr>
              <a:lnSpc>
                <a:spcPts val="3169"/>
              </a:lnSpc>
              <a:spcBef>
                <a:spcPct val="0"/>
              </a:spcBef>
            </a:pPr>
            <a:r>
              <a:rPr lang="en-US" sz="2113" dirty="0">
                <a:solidFill>
                  <a:srgbClr val="000000"/>
                </a:solidFill>
                <a:latin typeface="Arimo"/>
              </a:rPr>
              <a:t>5.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Наличие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вариативности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направлений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и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форм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работы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в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рамках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13" dirty="0" err="1">
                <a:solidFill>
                  <a:srgbClr val="000000"/>
                </a:solidFill>
                <a:latin typeface="Arimo"/>
              </a:rPr>
              <a:t>практики</a:t>
            </a:r>
            <a:r>
              <a:rPr lang="en-US" sz="2113" dirty="0">
                <a:solidFill>
                  <a:srgbClr val="000000"/>
                </a:solidFill>
                <a:latin typeface="Arimo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09" y="0"/>
            <a:ext cx="18288000" cy="11220905"/>
            <a:chOff x="0" y="0"/>
            <a:chExt cx="24384000" cy="1496120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095" b="9095"/>
            <a:stretch>
              <a:fillRect/>
            </a:stretch>
          </p:blipFill>
          <p:spPr>
            <a:xfrm>
              <a:off x="0" y="0"/>
              <a:ext cx="24384000" cy="14961207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4114800" y="4838700"/>
            <a:ext cx="11055423" cy="105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6"/>
              </a:lnSpc>
            </a:pPr>
            <a:r>
              <a:rPr lang="en-US" sz="7460" dirty="0" err="1">
                <a:solidFill>
                  <a:srgbClr val="FFFFFF"/>
                </a:solidFill>
                <a:latin typeface="League Spartan"/>
              </a:rPr>
              <a:t>Спасибо</a:t>
            </a:r>
            <a:r>
              <a:rPr lang="en-US" sz="7460" dirty="0">
                <a:solidFill>
                  <a:srgbClr val="FFFFFF"/>
                </a:solidFill>
                <a:latin typeface="League Spartan"/>
              </a:rPr>
              <a:t> </a:t>
            </a:r>
            <a:r>
              <a:rPr lang="en-US" sz="7460" dirty="0" err="1">
                <a:solidFill>
                  <a:srgbClr val="FFFFFF"/>
                </a:solidFill>
                <a:latin typeface="League Spartan"/>
              </a:rPr>
              <a:t>за</a:t>
            </a:r>
            <a:r>
              <a:rPr lang="en-US" sz="7460" dirty="0">
                <a:solidFill>
                  <a:srgbClr val="FFFFFF"/>
                </a:solidFill>
                <a:latin typeface="League Spartan"/>
              </a:rPr>
              <a:t> </a:t>
            </a:r>
            <a:r>
              <a:rPr lang="en-US" sz="7460" dirty="0" err="1">
                <a:solidFill>
                  <a:srgbClr val="FFFFFF"/>
                </a:solidFill>
                <a:latin typeface="League Spartan"/>
              </a:rPr>
              <a:t>внимание</a:t>
            </a:r>
            <a:r>
              <a:rPr lang="en-US" sz="7460" dirty="0">
                <a:solidFill>
                  <a:srgbClr val="FFFFFF"/>
                </a:solidFill>
                <a:latin typeface="League Spartan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1542" cy="10287000"/>
          </a:xfrm>
          <a:custGeom>
            <a:avLst/>
            <a:gdLst/>
            <a:ahLst/>
            <a:cxnLst/>
            <a:rect l="l" t="t" r="r" b="b"/>
            <a:pathLst>
              <a:path w="13711542" h="10287000">
                <a:moveTo>
                  <a:pt x="0" y="0"/>
                </a:moveTo>
                <a:lnTo>
                  <a:pt x="13711542" y="0"/>
                </a:lnTo>
                <a:lnTo>
                  <a:pt x="137115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4" r="-14023" b="-7061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503" y="-595509"/>
            <a:ext cx="7534919" cy="738643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985333" y="232543"/>
            <a:ext cx="3527967" cy="5039953"/>
          </a:xfrm>
          <a:custGeom>
            <a:avLst/>
            <a:gdLst/>
            <a:ahLst/>
            <a:cxnLst/>
            <a:rect l="l" t="t" r="r" b="b"/>
            <a:pathLst>
              <a:path w="3527967" h="5039953">
                <a:moveTo>
                  <a:pt x="0" y="0"/>
                </a:moveTo>
                <a:lnTo>
                  <a:pt x="3527967" y="0"/>
                </a:lnTo>
                <a:lnTo>
                  <a:pt x="3527967" y="5039952"/>
                </a:lnTo>
                <a:lnTo>
                  <a:pt x="0" y="5039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96359" y="5614091"/>
            <a:ext cx="2962941" cy="4364286"/>
          </a:xfrm>
          <a:custGeom>
            <a:avLst/>
            <a:gdLst/>
            <a:ahLst/>
            <a:cxnLst/>
            <a:rect l="l" t="t" r="r" b="b"/>
            <a:pathLst>
              <a:path w="2962941" h="4364286">
                <a:moveTo>
                  <a:pt x="0" y="0"/>
                </a:moveTo>
                <a:lnTo>
                  <a:pt x="2962941" y="0"/>
                </a:lnTo>
                <a:lnTo>
                  <a:pt x="2962941" y="4364287"/>
                </a:lnTo>
                <a:lnTo>
                  <a:pt x="0" y="4364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17760378" y="0"/>
            <a:ext cx="527622" cy="10287000"/>
          </a:xfrm>
          <a:prstGeom prst="rect">
            <a:avLst/>
          </a:prstGeom>
          <a:solidFill>
            <a:srgbClr val="23A5D9"/>
          </a:solidFill>
        </p:spPr>
      </p:sp>
      <p:sp>
        <p:nvSpPr>
          <p:cNvPr id="7" name="Freeform 7"/>
          <p:cNvSpPr/>
          <p:nvPr/>
        </p:nvSpPr>
        <p:spPr>
          <a:xfrm>
            <a:off x="11252106" y="3424908"/>
            <a:ext cx="1155980" cy="1125506"/>
          </a:xfrm>
          <a:custGeom>
            <a:avLst/>
            <a:gdLst/>
            <a:ahLst/>
            <a:cxnLst/>
            <a:rect l="l" t="t" r="r" b="b"/>
            <a:pathLst>
              <a:path w="1155980" h="1125506">
                <a:moveTo>
                  <a:pt x="0" y="0"/>
                </a:moveTo>
                <a:lnTo>
                  <a:pt x="1155980" y="0"/>
                </a:lnTo>
                <a:lnTo>
                  <a:pt x="1155980" y="1125506"/>
                </a:lnTo>
                <a:lnTo>
                  <a:pt x="0" y="11255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7835" y="5828372"/>
            <a:ext cx="8343865" cy="334644"/>
            <a:chOff x="0" y="0"/>
            <a:chExt cx="11125154" cy="446193"/>
          </a:xfrm>
        </p:grpSpPr>
        <p:sp>
          <p:nvSpPr>
            <p:cNvPr id="9" name="TextBox 9"/>
            <p:cNvSpPr txBox="1"/>
            <p:nvPr/>
          </p:nvSpPr>
          <p:spPr>
            <a:xfrm>
              <a:off x="988339" y="-62230"/>
              <a:ext cx="10136814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>
                  <a:solidFill>
                    <a:srgbClr val="000000"/>
                  </a:solidFill>
                  <a:latin typeface="Neue Machina"/>
                </a:rPr>
                <a:t>с нарушением функций слуха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52387" cy="485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A45832"/>
                  </a:solidFill>
                  <a:latin typeface="Neue Machina"/>
                </a:rPr>
                <a:t>01.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7835" y="6372566"/>
            <a:ext cx="8343865" cy="334644"/>
            <a:chOff x="0" y="0"/>
            <a:chExt cx="11125154" cy="446193"/>
          </a:xfrm>
        </p:grpSpPr>
        <p:sp>
          <p:nvSpPr>
            <p:cNvPr id="12" name="TextBox 12"/>
            <p:cNvSpPr txBox="1"/>
            <p:nvPr/>
          </p:nvSpPr>
          <p:spPr>
            <a:xfrm>
              <a:off x="988339" y="-62230"/>
              <a:ext cx="10136814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>
                  <a:solidFill>
                    <a:srgbClr val="000000"/>
                  </a:solidFill>
                  <a:latin typeface="Neue Machina"/>
                </a:rPr>
                <a:t>с нарушением функций дыхательной системы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52387" cy="485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A45832"/>
                  </a:solidFill>
                  <a:latin typeface="Neue Machina"/>
                </a:rPr>
                <a:t>02.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7835" y="6916761"/>
            <a:ext cx="8343865" cy="335279"/>
            <a:chOff x="0" y="0"/>
            <a:chExt cx="11125154" cy="447039"/>
          </a:xfrm>
        </p:grpSpPr>
        <p:sp>
          <p:nvSpPr>
            <p:cNvPr id="15" name="TextBox 15"/>
            <p:cNvSpPr txBox="1"/>
            <p:nvPr/>
          </p:nvSpPr>
          <p:spPr>
            <a:xfrm>
              <a:off x="988339" y="-76200"/>
              <a:ext cx="10136814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>
                  <a:solidFill>
                    <a:srgbClr val="000000"/>
                  </a:solidFill>
                  <a:latin typeface="Neue Machina"/>
                </a:rPr>
                <a:t>с нарушением языковых и речевых функций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52387" cy="485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A45832"/>
                  </a:solidFill>
                  <a:latin typeface="Neue Machina"/>
                </a:rPr>
                <a:t>03.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7835" y="7461590"/>
            <a:ext cx="8343865" cy="334644"/>
            <a:chOff x="0" y="0"/>
            <a:chExt cx="11125154" cy="446193"/>
          </a:xfrm>
        </p:grpSpPr>
        <p:sp>
          <p:nvSpPr>
            <p:cNvPr id="18" name="TextBox 18"/>
            <p:cNvSpPr txBox="1"/>
            <p:nvPr/>
          </p:nvSpPr>
          <p:spPr>
            <a:xfrm>
              <a:off x="988339" y="-76200"/>
              <a:ext cx="10136814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>
                  <a:solidFill>
                    <a:srgbClr val="000000"/>
                  </a:solidFill>
                  <a:latin typeface="Neue Machina"/>
                </a:rPr>
                <a:t>с нарушением функций зрения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752387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A45832"/>
                  </a:solidFill>
                  <a:latin typeface="Neue Machina"/>
                </a:rPr>
                <a:t>04.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7835" y="8005785"/>
            <a:ext cx="8343865" cy="334644"/>
            <a:chOff x="0" y="0"/>
            <a:chExt cx="11125154" cy="446193"/>
          </a:xfrm>
        </p:grpSpPr>
        <p:sp>
          <p:nvSpPr>
            <p:cNvPr id="21" name="TextBox 21"/>
            <p:cNvSpPr txBox="1"/>
            <p:nvPr/>
          </p:nvSpPr>
          <p:spPr>
            <a:xfrm>
              <a:off x="988339" y="-76200"/>
              <a:ext cx="10136814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>
                  <a:solidFill>
                    <a:srgbClr val="000000"/>
                  </a:solidFill>
                  <a:latin typeface="Neue Machina"/>
                </a:rPr>
                <a:t>с нарушением функций пищеварительной системы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752387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A45832"/>
                  </a:solidFill>
                  <a:latin typeface="Neue Machina"/>
                </a:rPr>
                <a:t>05.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7835" y="8549979"/>
            <a:ext cx="8343865" cy="334644"/>
            <a:chOff x="0" y="0"/>
            <a:chExt cx="11125154" cy="446193"/>
          </a:xfrm>
        </p:grpSpPr>
        <p:sp>
          <p:nvSpPr>
            <p:cNvPr id="24" name="TextBox 24"/>
            <p:cNvSpPr txBox="1"/>
            <p:nvPr/>
          </p:nvSpPr>
          <p:spPr>
            <a:xfrm>
              <a:off x="988339" y="-76200"/>
              <a:ext cx="10136814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>
                  <a:solidFill>
                    <a:srgbClr val="000000"/>
                  </a:solidFill>
                  <a:latin typeface="Neue Machina"/>
                </a:rPr>
                <a:t>с нарушением функций сердечно-сосудистой системы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752387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A45832"/>
                  </a:solidFill>
                  <a:latin typeface="Neue Machina"/>
                </a:rPr>
                <a:t>06.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7835" y="9094174"/>
            <a:ext cx="8343865" cy="334644"/>
            <a:chOff x="0" y="0"/>
            <a:chExt cx="11125154" cy="446193"/>
          </a:xfrm>
        </p:grpSpPr>
        <p:sp>
          <p:nvSpPr>
            <p:cNvPr id="27" name="TextBox 27"/>
            <p:cNvSpPr txBox="1"/>
            <p:nvPr/>
          </p:nvSpPr>
          <p:spPr>
            <a:xfrm>
              <a:off x="988339" y="-76200"/>
              <a:ext cx="10136814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Neue Machina"/>
                </a:rPr>
                <a:t>с </a:t>
              </a:r>
              <a:r>
                <a:rPr lang="en-US" sz="2000" dirty="0" err="1">
                  <a:solidFill>
                    <a:srgbClr val="000000"/>
                  </a:solidFill>
                  <a:latin typeface="Neue Machina"/>
                </a:rPr>
                <a:t>нарушением</a:t>
              </a:r>
              <a:r>
                <a:rPr lang="en-US" sz="2000" dirty="0">
                  <a:solidFill>
                    <a:srgbClr val="000000"/>
                  </a:solidFill>
                  <a:latin typeface="Neue Machina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Neue Machina"/>
                </a:rPr>
                <a:t>функций</a:t>
              </a:r>
              <a:r>
                <a:rPr lang="en-US" sz="2000" dirty="0">
                  <a:solidFill>
                    <a:srgbClr val="000000"/>
                  </a:solidFill>
                  <a:latin typeface="Neue Machina"/>
                </a:rPr>
                <a:t> опорно-двигательного </a:t>
              </a:r>
              <a:r>
                <a:rPr lang="en-US" sz="2000" dirty="0" err="1">
                  <a:solidFill>
                    <a:srgbClr val="000000"/>
                  </a:solidFill>
                  <a:latin typeface="Neue Machina"/>
                </a:rPr>
                <a:t>аппарата</a:t>
              </a:r>
              <a:endParaRPr lang="en-US" sz="2000" dirty="0">
                <a:solidFill>
                  <a:srgbClr val="000000"/>
                </a:solidFill>
                <a:latin typeface="Neue Machina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752387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A45832"/>
                  </a:solidFill>
                  <a:latin typeface="Neue Machina"/>
                </a:rPr>
                <a:t>07.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80100" y="69696"/>
            <a:ext cx="13607900" cy="10399059"/>
            <a:chOff x="0" y="0"/>
            <a:chExt cx="18143867" cy="1386541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rcRect t="24495" b="24495"/>
            <a:stretch>
              <a:fillRect/>
            </a:stretch>
          </p:blipFill>
          <p:spPr>
            <a:xfrm>
              <a:off x="0" y="0"/>
              <a:ext cx="18143867" cy="1386541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4680100" cy="4614548"/>
            <a:chOff x="0" y="0"/>
            <a:chExt cx="824346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4346" cy="812800"/>
            </a:xfrm>
            <a:custGeom>
              <a:avLst/>
              <a:gdLst/>
              <a:ahLst/>
              <a:cxnLst/>
              <a:rect l="l" t="t" r="r" b="b"/>
              <a:pathLst>
                <a:path w="824346" h="812800">
                  <a:moveTo>
                    <a:pt x="0" y="0"/>
                  </a:moveTo>
                  <a:lnTo>
                    <a:pt x="824346" y="0"/>
                  </a:lnTo>
                  <a:lnTo>
                    <a:pt x="82434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2434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47975" y="2419424"/>
            <a:ext cx="2010390" cy="2040064"/>
          </a:xfrm>
          <a:custGeom>
            <a:avLst/>
            <a:gdLst/>
            <a:ahLst/>
            <a:cxnLst/>
            <a:rect l="l" t="t" r="r" b="b"/>
            <a:pathLst>
              <a:path w="2010390" h="2040064">
                <a:moveTo>
                  <a:pt x="0" y="0"/>
                </a:moveTo>
                <a:lnTo>
                  <a:pt x="2010390" y="0"/>
                </a:lnTo>
                <a:lnTo>
                  <a:pt x="2010390" y="2040064"/>
                </a:lnTo>
                <a:lnTo>
                  <a:pt x="0" y="2040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237837" y="2143082"/>
            <a:ext cx="4397674" cy="2851336"/>
            <a:chOff x="0" y="0"/>
            <a:chExt cx="1200854" cy="778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0854" cy="778602"/>
            </a:xfrm>
            <a:custGeom>
              <a:avLst/>
              <a:gdLst/>
              <a:ahLst/>
              <a:cxnLst/>
              <a:rect l="l" t="t" r="r" b="b"/>
              <a:pathLst>
                <a:path w="1200854" h="778602">
                  <a:moveTo>
                    <a:pt x="0" y="0"/>
                  </a:moveTo>
                  <a:lnTo>
                    <a:pt x="1200854" y="0"/>
                  </a:lnTo>
                  <a:lnTo>
                    <a:pt x="1200854" y="778602"/>
                  </a:lnTo>
                  <a:lnTo>
                    <a:pt x="0" y="778602"/>
                  </a:lnTo>
                  <a:close/>
                </a:path>
              </a:pathLst>
            </a:custGeom>
            <a:solidFill>
              <a:srgbClr val="3898B5">
                <a:alpha val="62745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00854" cy="826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22975" y="5143500"/>
            <a:ext cx="8557738" cy="4899541"/>
            <a:chOff x="0" y="0"/>
            <a:chExt cx="2336824" cy="13378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36824" cy="1337896"/>
            </a:xfrm>
            <a:custGeom>
              <a:avLst/>
              <a:gdLst/>
              <a:ahLst/>
              <a:cxnLst/>
              <a:rect l="l" t="t" r="r" b="b"/>
              <a:pathLst>
                <a:path w="2336824" h="1337896">
                  <a:moveTo>
                    <a:pt x="0" y="0"/>
                  </a:moveTo>
                  <a:lnTo>
                    <a:pt x="2336824" y="0"/>
                  </a:lnTo>
                  <a:lnTo>
                    <a:pt x="2336824" y="1337896"/>
                  </a:lnTo>
                  <a:lnTo>
                    <a:pt x="0" y="1337896"/>
                  </a:lnTo>
                  <a:close/>
                </a:path>
              </a:pathLst>
            </a:custGeom>
            <a:solidFill>
              <a:srgbClr val="3898B5">
                <a:alpha val="77647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336824" cy="1385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45839" y="4132101"/>
            <a:ext cx="3715161" cy="6532151"/>
          </a:xfrm>
          <a:custGeom>
            <a:avLst/>
            <a:gdLst/>
            <a:ahLst/>
            <a:cxnLst/>
            <a:rect l="l" t="t" r="r" b="b"/>
            <a:pathLst>
              <a:path w="3715161" h="6532151">
                <a:moveTo>
                  <a:pt x="0" y="0"/>
                </a:moveTo>
                <a:lnTo>
                  <a:pt x="3715161" y="0"/>
                </a:lnTo>
                <a:lnTo>
                  <a:pt x="3715161" y="6532150"/>
                </a:lnTo>
                <a:lnTo>
                  <a:pt x="0" y="6532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0" y="120049"/>
            <a:ext cx="4680100" cy="2334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4"/>
              </a:lnSpc>
            </a:pPr>
            <a:r>
              <a:rPr lang="en-US" sz="5200">
                <a:solidFill>
                  <a:srgbClr val="FFFFFF"/>
                </a:solidFill>
                <a:latin typeface="Arimo Bold"/>
              </a:rPr>
              <a:t>ЦЕЛИ И ЗАДАЧИ ПРОГРАММЫ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80712" y="2250124"/>
            <a:ext cx="4254799" cy="278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6"/>
              </a:lnSpc>
            </a:pPr>
            <a:r>
              <a:rPr lang="en-US" sz="2197" spc="8" dirty="0" err="1">
                <a:solidFill>
                  <a:srgbClr val="FFFFFF"/>
                </a:solidFill>
                <a:latin typeface="Arimo Bold"/>
              </a:rPr>
              <a:t>Создание</a:t>
            </a:r>
            <a:r>
              <a:rPr lang="en-US" sz="2197" spc="8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7" spc="8" dirty="0" err="1">
                <a:solidFill>
                  <a:srgbClr val="FFFFFF"/>
                </a:solidFill>
                <a:latin typeface="Arimo Bold"/>
              </a:rPr>
              <a:t>условий</a:t>
            </a:r>
            <a:r>
              <a:rPr lang="en-US" sz="2197" spc="8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7" spc="8" dirty="0" err="1">
                <a:solidFill>
                  <a:srgbClr val="FFFFFF"/>
                </a:solidFill>
                <a:latin typeface="Arimo Bold"/>
              </a:rPr>
              <a:t>для</a:t>
            </a:r>
            <a:r>
              <a:rPr lang="en-US" sz="2197" spc="8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7" spc="8" dirty="0" err="1">
                <a:solidFill>
                  <a:srgbClr val="FFFFFF"/>
                </a:solidFill>
                <a:latin typeface="Arimo Bold"/>
              </a:rPr>
              <a:t>проведения</a:t>
            </a:r>
            <a:r>
              <a:rPr lang="en-US" sz="2197" spc="8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7" spc="8" dirty="0" err="1">
                <a:solidFill>
                  <a:srgbClr val="FFFFFF"/>
                </a:solidFill>
                <a:latin typeface="Arimo Bold"/>
              </a:rPr>
              <a:t>успешной</a:t>
            </a:r>
            <a:r>
              <a:rPr lang="en-US" sz="2197" spc="8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7" spc="8" dirty="0" err="1">
                <a:solidFill>
                  <a:srgbClr val="FFFFFF"/>
                </a:solidFill>
                <a:latin typeface="Arimo Bold"/>
              </a:rPr>
              <a:t>реабилитации</a:t>
            </a:r>
            <a:r>
              <a:rPr lang="en-US" sz="2197" spc="8" dirty="0">
                <a:solidFill>
                  <a:srgbClr val="FFFFFF"/>
                </a:solidFill>
                <a:latin typeface="Arimo Bold"/>
              </a:rPr>
              <a:t> и </a:t>
            </a:r>
            <a:r>
              <a:rPr lang="en-US" sz="2197" spc="8" dirty="0" err="1">
                <a:solidFill>
                  <a:srgbClr val="FFFFFF"/>
                </a:solidFill>
                <a:latin typeface="Arimo Bold"/>
              </a:rPr>
              <a:t>абилитации</a:t>
            </a:r>
            <a:r>
              <a:rPr lang="en-US" sz="2197" spc="8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ru-RU" sz="2197" spc="8" dirty="0" smtClean="0">
                <a:solidFill>
                  <a:srgbClr val="FFFFFF"/>
                </a:solidFill>
                <a:latin typeface="Arimo Bold"/>
              </a:rPr>
              <a:t>людей с инвалидностью</a:t>
            </a:r>
            <a:r>
              <a:rPr lang="en-US" sz="2197" spc="8" dirty="0" smtClean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7" spc="8" dirty="0">
                <a:solidFill>
                  <a:srgbClr val="FFFFFF"/>
                </a:solidFill>
                <a:latin typeface="Arimo Bold"/>
              </a:rPr>
              <a:t>с </a:t>
            </a:r>
            <a:r>
              <a:rPr lang="en-US" sz="2197" spc="8" dirty="0" err="1">
                <a:solidFill>
                  <a:srgbClr val="FFFFFF"/>
                </a:solidFill>
                <a:latin typeface="Arimo Bold"/>
              </a:rPr>
              <a:t>нарушением</a:t>
            </a:r>
            <a:r>
              <a:rPr lang="en-US" sz="2197" spc="8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7" spc="8" dirty="0" err="1">
                <a:solidFill>
                  <a:srgbClr val="FFFFFF"/>
                </a:solidFill>
                <a:latin typeface="Arimo Bold"/>
              </a:rPr>
              <a:t>функций</a:t>
            </a:r>
            <a:r>
              <a:rPr lang="en-US" sz="2197" spc="8" dirty="0">
                <a:solidFill>
                  <a:srgbClr val="FFFFFF"/>
                </a:solidFill>
                <a:latin typeface="Arimo Bold"/>
              </a:rPr>
              <a:t> опорно-двигательного </a:t>
            </a:r>
            <a:r>
              <a:rPr lang="en-US" sz="2197" spc="8" dirty="0" err="1">
                <a:solidFill>
                  <a:srgbClr val="FFFFFF"/>
                </a:solidFill>
                <a:latin typeface="Arimo Bold"/>
              </a:rPr>
              <a:t>аппарата</a:t>
            </a:r>
            <a:r>
              <a:rPr lang="en-US" sz="2197" spc="8" dirty="0">
                <a:solidFill>
                  <a:srgbClr val="FFFFFF"/>
                </a:solidFill>
                <a:latin typeface="Arimo Bold"/>
              </a:rPr>
              <a:t>.</a:t>
            </a:r>
          </a:p>
          <a:p>
            <a:pPr>
              <a:lnSpc>
                <a:spcPts val="3076"/>
              </a:lnSpc>
              <a:spcBef>
                <a:spcPct val="0"/>
              </a:spcBef>
            </a:pPr>
            <a:endParaRPr lang="en-US" sz="2197" spc="8" dirty="0">
              <a:solidFill>
                <a:srgbClr val="FFFFFF"/>
              </a:solidFill>
              <a:latin typeface="Arim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305110" y="1125317"/>
            <a:ext cx="1679972" cy="8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9"/>
              </a:lnSpc>
              <a:spcBef>
                <a:spcPct val="0"/>
              </a:spcBef>
            </a:pPr>
            <a:r>
              <a:rPr lang="en-US" sz="4699">
                <a:solidFill>
                  <a:srgbClr val="FFFFFF"/>
                </a:solidFill>
                <a:latin typeface="Arimo Bold"/>
              </a:rPr>
              <a:t>Цель</a:t>
            </a:r>
            <a:r>
              <a:rPr lang="en-US" sz="4699">
                <a:solidFill>
                  <a:srgbClr val="000000"/>
                </a:solidFill>
                <a:latin typeface="Arimo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96200" y="4198126"/>
            <a:ext cx="2130266" cy="8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9"/>
              </a:lnSpc>
              <a:spcBef>
                <a:spcPct val="0"/>
              </a:spcBef>
            </a:pPr>
            <a:r>
              <a:rPr lang="en-US" sz="4699" dirty="0" err="1">
                <a:solidFill>
                  <a:srgbClr val="FFFFFF"/>
                </a:solidFill>
                <a:latin typeface="Arimo Bold"/>
              </a:rPr>
              <a:t>Задачи</a:t>
            </a:r>
            <a:endParaRPr lang="en-US" sz="4699" dirty="0">
              <a:solidFill>
                <a:srgbClr val="FFFFFF"/>
              </a:solidFill>
              <a:latin typeface="Arim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700694" y="5001775"/>
            <a:ext cx="8700613" cy="516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Определение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компонентов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реабилитационного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потенциала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ru-RU" sz="2200" spc="8" dirty="0">
                <a:solidFill>
                  <a:srgbClr val="FFFFFF"/>
                </a:solidFill>
                <a:latin typeface="Arimo Bold"/>
              </a:rPr>
              <a:t>людей с инвалидностью</a:t>
            </a:r>
            <a:r>
              <a:rPr lang="en-US" sz="2200" spc="8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smtClean="0">
                <a:solidFill>
                  <a:srgbClr val="FFFFFF"/>
                </a:solidFill>
                <a:latin typeface="Arimo Bold"/>
              </a:rPr>
              <a:t>с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нарушением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опорно-двигательного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аппарата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Aктивизация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внутренних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ресурсов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,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формирование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мотивации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на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восстановительные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занятия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и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поддержание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оптимальной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заинтересованности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ru-RU" sz="2200" spc="8" dirty="0">
                <a:solidFill>
                  <a:srgbClr val="FFFFFF"/>
                </a:solidFill>
                <a:latin typeface="Arimo Bold"/>
              </a:rPr>
              <a:t>людей с инвалидностью</a:t>
            </a:r>
            <a:r>
              <a:rPr lang="en-US" sz="2199" dirty="0" smtClean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к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успешному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процессу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реабилитации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и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адаптации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.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Реализация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системной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реабилитации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с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учетом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потребностей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ru-RU" sz="2200" spc="8" dirty="0">
                <a:solidFill>
                  <a:srgbClr val="FFFFFF"/>
                </a:solidFill>
                <a:latin typeface="Arimo Bold"/>
              </a:rPr>
              <a:t>людей с инвалидностью</a:t>
            </a:r>
            <a:r>
              <a:rPr lang="en-US" sz="2200" dirty="0" smtClean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в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процессе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протезирования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и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обучения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ходьбе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на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протезах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.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Формирование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и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восстановление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мобильности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,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сохранение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и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стимулирование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двигательной</a:t>
            </a:r>
            <a:r>
              <a:rPr lang="en-US" sz="21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rimo Bold"/>
              </a:rPr>
              <a:t>активности</a:t>
            </a:r>
            <a:endParaRPr lang="en-US" sz="2199" dirty="0">
              <a:solidFill>
                <a:srgbClr val="FFFFFF"/>
              </a:solidFill>
              <a:latin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94415" y="1030492"/>
            <a:ext cx="8964885" cy="3856640"/>
            <a:chOff x="0" y="0"/>
            <a:chExt cx="11953180" cy="51421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320" b="21320"/>
            <a:stretch>
              <a:fillRect/>
            </a:stretch>
          </p:blipFill>
          <p:spPr>
            <a:xfrm>
              <a:off x="0" y="0"/>
              <a:ext cx="11953180" cy="514218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94415" y="5143500"/>
            <a:ext cx="9115796" cy="4594040"/>
            <a:chOff x="0" y="0"/>
            <a:chExt cx="12154395" cy="612538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16402" b="16402"/>
            <a:stretch>
              <a:fillRect/>
            </a:stretch>
          </p:blipFill>
          <p:spPr>
            <a:xfrm>
              <a:off x="0" y="0"/>
              <a:ext cx="12154395" cy="6125386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-371980" y="6399208"/>
            <a:ext cx="4243157" cy="3887792"/>
          </a:xfrm>
          <a:custGeom>
            <a:avLst/>
            <a:gdLst/>
            <a:ahLst/>
            <a:cxnLst/>
            <a:rect l="l" t="t" r="r" b="b"/>
            <a:pathLst>
              <a:path w="4243157" h="3887792">
                <a:moveTo>
                  <a:pt x="0" y="0"/>
                </a:moveTo>
                <a:lnTo>
                  <a:pt x="4243156" y="0"/>
                </a:lnTo>
                <a:lnTo>
                  <a:pt x="4243156" y="3887792"/>
                </a:lnTo>
                <a:lnTo>
                  <a:pt x="0" y="3887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512193" y="6970467"/>
            <a:ext cx="1782223" cy="3086100"/>
          </a:xfrm>
          <a:custGeom>
            <a:avLst/>
            <a:gdLst/>
            <a:ahLst/>
            <a:cxnLst/>
            <a:rect l="l" t="t" r="r" b="b"/>
            <a:pathLst>
              <a:path w="1782223" h="3086100">
                <a:moveTo>
                  <a:pt x="0" y="0"/>
                </a:moveTo>
                <a:lnTo>
                  <a:pt x="1782222" y="0"/>
                </a:lnTo>
                <a:lnTo>
                  <a:pt x="1782222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680813" y="7038571"/>
            <a:ext cx="3161450" cy="3532347"/>
          </a:xfrm>
          <a:custGeom>
            <a:avLst/>
            <a:gdLst/>
            <a:ahLst/>
            <a:cxnLst/>
            <a:rect l="l" t="t" r="r" b="b"/>
            <a:pathLst>
              <a:path w="3161450" h="3532347">
                <a:moveTo>
                  <a:pt x="0" y="0"/>
                </a:moveTo>
                <a:lnTo>
                  <a:pt x="3161451" y="0"/>
                </a:lnTo>
                <a:lnTo>
                  <a:pt x="3161451" y="3532346"/>
                </a:lnTo>
                <a:lnTo>
                  <a:pt x="0" y="3532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71981" y="468517"/>
            <a:ext cx="7705219" cy="628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4099" dirty="0">
                <a:solidFill>
                  <a:srgbClr val="23A5D9"/>
                </a:solidFill>
                <a:latin typeface="Arimo Bold"/>
              </a:rPr>
              <a:t>ЦЕЛЕВАЯ АУДИТОРИЯ</a:t>
            </a:r>
          </a:p>
          <a:p>
            <a:pPr algn="ctr">
              <a:lnSpc>
                <a:spcPts val="4919"/>
              </a:lnSpc>
            </a:pPr>
            <a:r>
              <a:rPr lang="ru-RU" sz="4400" dirty="0" smtClean="0"/>
              <a:t>Получатели </a:t>
            </a:r>
            <a:r>
              <a:rPr lang="ru-RU" sz="4400" dirty="0"/>
              <a:t>социальных услуг проживающих в доме интернате для престарелых и инвалидов в </a:t>
            </a:r>
            <a:r>
              <a:rPr lang="ru-RU" sz="4400" dirty="0" err="1" smtClean="0"/>
              <a:t>п.Усть</a:t>
            </a:r>
            <a:r>
              <a:rPr lang="ru-RU" sz="4400" dirty="0" smtClean="0"/>
              <a:t>-Ордынский</a:t>
            </a:r>
            <a:r>
              <a:rPr lang="ru-RU" sz="4400" dirty="0"/>
              <a:t>, с нарушением функций опорно-двигательного аппарата, полученных в результате травм или заболеваний.</a:t>
            </a:r>
          </a:p>
          <a:p>
            <a:pPr algn="ctr">
              <a:lnSpc>
                <a:spcPts val="4919"/>
              </a:lnSpc>
            </a:pPr>
            <a:endParaRPr lang="en-US" sz="4099" dirty="0">
              <a:solidFill>
                <a:srgbClr val="23A5D9"/>
              </a:solidFill>
              <a:latin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04408" y="0"/>
            <a:ext cx="6511478" cy="10287000"/>
            <a:chOff x="0" y="0"/>
            <a:chExt cx="868197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8350" r="18350"/>
            <a:stretch>
              <a:fillRect/>
            </a:stretch>
          </p:blipFill>
          <p:spPr>
            <a:xfrm>
              <a:off x="0" y="0"/>
              <a:ext cx="8681971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2539314"/>
            <a:ext cx="8048467" cy="2099807"/>
            <a:chOff x="0" y="0"/>
            <a:chExt cx="2304580" cy="6012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4580" cy="601254"/>
            </a:xfrm>
            <a:custGeom>
              <a:avLst/>
              <a:gdLst/>
              <a:ahLst/>
              <a:cxnLst/>
              <a:rect l="l" t="t" r="r" b="b"/>
              <a:pathLst>
                <a:path w="2304580" h="601254">
                  <a:moveTo>
                    <a:pt x="0" y="0"/>
                  </a:moveTo>
                  <a:lnTo>
                    <a:pt x="2304580" y="0"/>
                  </a:lnTo>
                  <a:lnTo>
                    <a:pt x="2304580" y="601254"/>
                  </a:lnTo>
                  <a:lnTo>
                    <a:pt x="0" y="601254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04580" cy="648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09126" y="2138060"/>
            <a:ext cx="1117439" cy="111743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4848903"/>
            <a:ext cx="8048467" cy="2099807"/>
            <a:chOff x="0" y="0"/>
            <a:chExt cx="2304580" cy="60125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04580" cy="601254"/>
            </a:xfrm>
            <a:custGeom>
              <a:avLst/>
              <a:gdLst/>
              <a:ahLst/>
              <a:cxnLst/>
              <a:rect l="l" t="t" r="r" b="b"/>
              <a:pathLst>
                <a:path w="2304580" h="601254">
                  <a:moveTo>
                    <a:pt x="0" y="0"/>
                  </a:moveTo>
                  <a:lnTo>
                    <a:pt x="2304580" y="0"/>
                  </a:lnTo>
                  <a:lnTo>
                    <a:pt x="2304580" y="601254"/>
                  </a:lnTo>
                  <a:lnTo>
                    <a:pt x="0" y="601254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304580" cy="648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09126" y="4447649"/>
            <a:ext cx="1117439" cy="111743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7158493"/>
            <a:ext cx="8048467" cy="2099807"/>
            <a:chOff x="0" y="0"/>
            <a:chExt cx="2304580" cy="6012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04580" cy="601254"/>
            </a:xfrm>
            <a:custGeom>
              <a:avLst/>
              <a:gdLst/>
              <a:ahLst/>
              <a:cxnLst/>
              <a:rect l="l" t="t" r="r" b="b"/>
              <a:pathLst>
                <a:path w="2304580" h="601254">
                  <a:moveTo>
                    <a:pt x="0" y="0"/>
                  </a:moveTo>
                  <a:lnTo>
                    <a:pt x="2304580" y="0"/>
                  </a:lnTo>
                  <a:lnTo>
                    <a:pt x="2304580" y="601254"/>
                  </a:lnTo>
                  <a:lnTo>
                    <a:pt x="0" y="601254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304580" cy="648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09126" y="6757239"/>
            <a:ext cx="1117439" cy="111743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7106922" y="0"/>
            <a:ext cx="1181078" cy="10287000"/>
            <a:chOff x="0" y="0"/>
            <a:chExt cx="311066" cy="27093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11066" cy="2709333"/>
            </a:xfrm>
            <a:custGeom>
              <a:avLst/>
              <a:gdLst/>
              <a:ahLst/>
              <a:cxnLst/>
              <a:rect l="l" t="t" r="r" b="b"/>
              <a:pathLst>
                <a:path w="311066" h="2709333">
                  <a:moveTo>
                    <a:pt x="0" y="0"/>
                  </a:moveTo>
                  <a:lnTo>
                    <a:pt x="311066" y="0"/>
                  </a:lnTo>
                  <a:lnTo>
                    <a:pt x="31106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1106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28700" y="500839"/>
            <a:ext cx="8385158" cy="268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Arimo Bold"/>
              </a:rPr>
              <a:t>ОСНОВНЫЕ ЭТАПЫ ПРАКТИКИ</a:t>
            </a:r>
          </a:p>
          <a:p>
            <a:pPr algn="ctr">
              <a:lnSpc>
                <a:spcPts val="7019"/>
              </a:lnSpc>
            </a:pPr>
            <a:endParaRPr lang="en-US" sz="600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284346" y="2510619"/>
            <a:ext cx="966999" cy="381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97">
                <a:solidFill>
                  <a:srgbClr val="FFFFFF"/>
                </a:solidFill>
                <a:latin typeface="Montserrat Classic"/>
              </a:rPr>
              <a:t>01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77866" y="3165041"/>
            <a:ext cx="5906505" cy="121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8"/>
              </a:lnSpc>
            </a:pPr>
            <a:r>
              <a:rPr lang="en-US" sz="4056">
                <a:solidFill>
                  <a:srgbClr val="FFFFFF"/>
                </a:solidFill>
                <a:latin typeface="Montserrat Classic Bold"/>
              </a:rPr>
              <a:t>ОРГАНИЗАЦИОННЫЙ</a:t>
            </a:r>
          </a:p>
          <a:p>
            <a:pPr>
              <a:lnSpc>
                <a:spcPts val="3998"/>
              </a:lnSpc>
            </a:pPr>
            <a:endParaRPr lang="en-US" sz="4056">
              <a:solidFill>
                <a:srgbClr val="FFFFFF"/>
              </a:solidFill>
              <a:latin typeface="Montserrat Classic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284346" y="4820208"/>
            <a:ext cx="966999" cy="381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97">
                <a:solidFill>
                  <a:srgbClr val="FFFFFF"/>
                </a:solidFill>
                <a:latin typeface="Montserrat Classic"/>
              </a:rPr>
              <a:t>02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284346" y="7129797"/>
            <a:ext cx="966999" cy="381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97">
                <a:solidFill>
                  <a:srgbClr val="FFFFFF"/>
                </a:solidFill>
                <a:latin typeface="Montserrat Classic"/>
              </a:rPr>
              <a:t>03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77866" y="5247376"/>
            <a:ext cx="5906505" cy="69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8"/>
              </a:lnSpc>
            </a:pPr>
            <a:r>
              <a:rPr lang="en-US" sz="4056">
                <a:solidFill>
                  <a:srgbClr val="FFFFFF"/>
                </a:solidFill>
                <a:latin typeface="Montserrat Classic Bold"/>
              </a:rPr>
              <a:t>ПРАКТИЧЕСКИЙ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77866" y="7558311"/>
            <a:ext cx="5906505" cy="121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8"/>
              </a:lnSpc>
            </a:pPr>
            <a:r>
              <a:rPr lang="en-US" sz="4056">
                <a:solidFill>
                  <a:srgbClr val="FFFFFF"/>
                </a:solidFill>
                <a:latin typeface="Montserrat Classic Bold"/>
              </a:rPr>
              <a:t>АНАЛИТИЧЕСКИЙ</a:t>
            </a:r>
          </a:p>
          <a:p>
            <a:pPr>
              <a:lnSpc>
                <a:spcPts val="3998"/>
              </a:lnSpc>
            </a:pPr>
            <a:endParaRPr lang="en-US" sz="4056">
              <a:solidFill>
                <a:srgbClr val="FFFFFF"/>
              </a:solidFill>
              <a:latin typeface="Montserrat Classi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947153"/>
            <a:chOff x="0" y="0"/>
            <a:chExt cx="24384000" cy="792953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7805" b="37805"/>
            <a:stretch>
              <a:fillRect/>
            </a:stretch>
          </p:blipFill>
          <p:spPr>
            <a:xfrm>
              <a:off x="0" y="0"/>
              <a:ext cx="24384000" cy="792953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229448" y="238865"/>
            <a:ext cx="7058552" cy="953246"/>
            <a:chOff x="0" y="0"/>
            <a:chExt cx="1859043" cy="2510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59043" cy="251061"/>
            </a:xfrm>
            <a:custGeom>
              <a:avLst/>
              <a:gdLst/>
              <a:ahLst/>
              <a:cxnLst/>
              <a:rect l="l" t="t" r="r" b="b"/>
              <a:pathLst>
                <a:path w="1859043" h="251061">
                  <a:moveTo>
                    <a:pt x="0" y="0"/>
                  </a:moveTo>
                  <a:lnTo>
                    <a:pt x="1859043" y="0"/>
                  </a:lnTo>
                  <a:lnTo>
                    <a:pt x="1859043" y="251061"/>
                  </a:lnTo>
                  <a:lnTo>
                    <a:pt x="0" y="251061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859043" cy="298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946092">
            <a:off x="11350938" y="3666506"/>
            <a:ext cx="7521433" cy="5646030"/>
          </a:xfrm>
          <a:custGeom>
            <a:avLst/>
            <a:gdLst/>
            <a:ahLst/>
            <a:cxnLst/>
            <a:rect l="l" t="t" r="r" b="b"/>
            <a:pathLst>
              <a:path w="9270991" h="6953243">
                <a:moveTo>
                  <a:pt x="0" y="0"/>
                </a:moveTo>
                <a:lnTo>
                  <a:pt x="9270992" y="0"/>
                </a:lnTo>
                <a:lnTo>
                  <a:pt x="9270992" y="6953243"/>
                </a:lnTo>
                <a:lnTo>
                  <a:pt x="0" y="6953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250480" y="399387"/>
            <a:ext cx="7313645" cy="124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9"/>
              </a:lnSpc>
            </a:pPr>
            <a:r>
              <a:rPr lang="en-US" sz="4144">
                <a:solidFill>
                  <a:srgbClr val="FFFFFF"/>
                </a:solidFill>
                <a:latin typeface="Arimo Bold"/>
              </a:rPr>
              <a:t>ОРГАНИЗАЦИОННЫЙ</a:t>
            </a:r>
          </a:p>
          <a:p>
            <a:pPr algn="ctr">
              <a:lnSpc>
                <a:spcPts val="4849"/>
              </a:lnSpc>
            </a:pPr>
            <a:endParaRPr lang="en-US" sz="4144">
              <a:solidFill>
                <a:srgbClr val="FFFFFF"/>
              </a:solidFill>
              <a:latin typeface="Arim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3533" y="6210300"/>
            <a:ext cx="3672166" cy="245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660" dirty="0" err="1">
                <a:solidFill>
                  <a:srgbClr val="000000"/>
                </a:solidFill>
                <a:latin typeface="Arimo"/>
              </a:rPr>
              <a:t>Определение</a:t>
            </a:r>
            <a:r>
              <a:rPr lang="en-US" sz="266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Arimo"/>
              </a:rPr>
              <a:t>круга</a:t>
            </a:r>
            <a:r>
              <a:rPr lang="en-US" sz="266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Arimo"/>
              </a:rPr>
              <a:t>специалистов</a:t>
            </a:r>
            <a:r>
              <a:rPr lang="en-US" sz="266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Arimo"/>
              </a:rPr>
              <a:t>Учреждения</a:t>
            </a:r>
            <a:r>
              <a:rPr lang="en-US" sz="266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Arimo"/>
              </a:rPr>
              <a:t>для</a:t>
            </a:r>
            <a:r>
              <a:rPr lang="en-US" sz="266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Arimo"/>
              </a:rPr>
              <a:t>организации</a:t>
            </a:r>
            <a:r>
              <a:rPr lang="en-US" sz="266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Arimo"/>
              </a:rPr>
              <a:t>деятельности</a:t>
            </a:r>
            <a:r>
              <a:rPr lang="en-US" sz="266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Arimo"/>
              </a:rPr>
              <a:t>по</a:t>
            </a:r>
            <a:r>
              <a:rPr lang="en-US" sz="266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Arimo"/>
              </a:rPr>
              <a:t>программе</a:t>
            </a:r>
            <a:endParaRPr lang="en-US" sz="266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45699" y="6882124"/>
            <a:ext cx="3935309" cy="2250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7"/>
              </a:lnSpc>
            </a:pPr>
            <a:r>
              <a:rPr lang="en-US" sz="2700" dirty="0" err="1">
                <a:solidFill>
                  <a:srgbClr val="141414"/>
                </a:solidFill>
                <a:latin typeface="Arimo"/>
              </a:rPr>
              <a:t>Разработка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анкет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,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форм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контроля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за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состоянием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получателей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социальных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услуг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во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время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прохождения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комплекса</a:t>
            </a:r>
            <a:r>
              <a:rPr lang="en-US" sz="2700" dirty="0">
                <a:solidFill>
                  <a:srgbClr val="141414"/>
                </a:solidFill>
                <a:latin typeface="Arimo"/>
              </a:rPr>
              <a:t> </a:t>
            </a:r>
            <a:r>
              <a:rPr lang="en-US" sz="2700" dirty="0" err="1">
                <a:solidFill>
                  <a:srgbClr val="141414"/>
                </a:solidFill>
                <a:latin typeface="Arimo"/>
              </a:rPr>
              <a:t>мероприятий</a:t>
            </a:r>
            <a:endParaRPr lang="en-US" sz="2700" dirty="0">
              <a:solidFill>
                <a:srgbClr val="141414"/>
              </a:solidFill>
              <a:latin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152087" y="7270678"/>
            <a:ext cx="4095731" cy="3063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6"/>
              </a:lnSpc>
            </a:pPr>
            <a:r>
              <a:rPr lang="en-US" sz="2600">
                <a:solidFill>
                  <a:srgbClr val="141414"/>
                </a:solidFill>
                <a:latin typeface="Arimo"/>
              </a:rPr>
              <a:t>Разработка комплексов упражнений по направлениям деятельности программы;</a:t>
            </a:r>
          </a:p>
          <a:p>
            <a:pPr algn="ctr">
              <a:lnSpc>
                <a:spcPts val="2997"/>
              </a:lnSpc>
            </a:pPr>
            <a:r>
              <a:rPr lang="en-US" sz="2700">
                <a:solidFill>
                  <a:srgbClr val="141414"/>
                </a:solidFill>
                <a:latin typeface="Arimo"/>
              </a:rPr>
              <a:t>Разработка брошюр, буклетов, памяток для участников программы</a:t>
            </a:r>
          </a:p>
          <a:p>
            <a:pPr algn="ctr">
              <a:lnSpc>
                <a:spcPts val="3774"/>
              </a:lnSpc>
            </a:pPr>
            <a:endParaRPr lang="en-US" sz="2700">
              <a:solidFill>
                <a:srgbClr val="141414"/>
              </a:solidFill>
              <a:latin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19124"/>
            <a:ext cx="4500081" cy="2992669"/>
            <a:chOff x="0" y="0"/>
            <a:chExt cx="6000108" cy="399022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3" b="123"/>
            <a:stretch>
              <a:fillRect/>
            </a:stretch>
          </p:blipFill>
          <p:spPr>
            <a:xfrm>
              <a:off x="0" y="0"/>
              <a:ext cx="6000108" cy="399022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5828925"/>
            <a:ext cx="4500081" cy="3128990"/>
            <a:chOff x="0" y="0"/>
            <a:chExt cx="6000108" cy="417198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23925" b="23925"/>
            <a:stretch>
              <a:fillRect/>
            </a:stretch>
          </p:blipFill>
          <p:spPr>
            <a:xfrm>
              <a:off x="0" y="0"/>
              <a:ext cx="6000108" cy="417198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5738090" y="2319124"/>
            <a:ext cx="4500081" cy="6638791"/>
            <a:chOff x="0" y="0"/>
            <a:chExt cx="6000108" cy="885172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l="4845" r="4845"/>
            <a:stretch>
              <a:fillRect/>
            </a:stretch>
          </p:blipFill>
          <p:spPr>
            <a:xfrm>
              <a:off x="0" y="0"/>
              <a:ext cx="6000108" cy="8851721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3937764" y="5638519"/>
            <a:ext cx="3321536" cy="3295646"/>
            <a:chOff x="0" y="0"/>
            <a:chExt cx="4428715" cy="439419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 t="12761" b="12761"/>
            <a:stretch>
              <a:fillRect/>
            </a:stretch>
          </p:blipFill>
          <p:spPr>
            <a:xfrm>
              <a:off x="0" y="0"/>
              <a:ext cx="4428715" cy="439419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0449999" y="5617900"/>
            <a:ext cx="3275936" cy="3152739"/>
            <a:chOff x="0" y="0"/>
            <a:chExt cx="4367915" cy="420365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 t="13842" b="13842"/>
            <a:stretch>
              <a:fillRect/>
            </a:stretch>
          </p:blipFill>
          <p:spPr>
            <a:xfrm>
              <a:off x="0" y="0"/>
              <a:ext cx="4367915" cy="4203652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10716739" y="8430215"/>
            <a:ext cx="2737900" cy="874572"/>
            <a:chOff x="0" y="-47625"/>
            <a:chExt cx="721093" cy="2303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21093" cy="182715"/>
            </a:xfrm>
            <a:custGeom>
              <a:avLst/>
              <a:gdLst/>
              <a:ahLst/>
              <a:cxnLst/>
              <a:rect l="l" t="t" r="r" b="b"/>
              <a:pathLst>
                <a:path w="721093" h="182715">
                  <a:moveTo>
                    <a:pt x="0" y="0"/>
                  </a:moveTo>
                  <a:lnTo>
                    <a:pt x="721093" y="0"/>
                  </a:lnTo>
                  <a:lnTo>
                    <a:pt x="721093" y="182715"/>
                  </a:lnTo>
                  <a:lnTo>
                    <a:pt x="0" y="182715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721093" cy="230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229582" y="8587292"/>
            <a:ext cx="2737900" cy="693746"/>
            <a:chOff x="0" y="0"/>
            <a:chExt cx="721093" cy="1827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21093" cy="182715"/>
            </a:xfrm>
            <a:custGeom>
              <a:avLst/>
              <a:gdLst/>
              <a:ahLst/>
              <a:cxnLst/>
              <a:rect l="l" t="t" r="r" b="b"/>
              <a:pathLst>
                <a:path w="721093" h="182715">
                  <a:moveTo>
                    <a:pt x="0" y="0"/>
                  </a:moveTo>
                  <a:lnTo>
                    <a:pt x="721093" y="0"/>
                  </a:lnTo>
                  <a:lnTo>
                    <a:pt x="721093" y="182715"/>
                  </a:lnTo>
                  <a:lnTo>
                    <a:pt x="0" y="182715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721093" cy="230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124822" y="8564554"/>
            <a:ext cx="3837124" cy="1056805"/>
            <a:chOff x="0" y="0"/>
            <a:chExt cx="1010601" cy="27833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10601" cy="278335"/>
            </a:xfrm>
            <a:custGeom>
              <a:avLst/>
              <a:gdLst/>
              <a:ahLst/>
              <a:cxnLst/>
              <a:rect l="l" t="t" r="r" b="b"/>
              <a:pathLst>
                <a:path w="1010601" h="278335">
                  <a:moveTo>
                    <a:pt x="0" y="0"/>
                  </a:moveTo>
                  <a:lnTo>
                    <a:pt x="1010601" y="0"/>
                  </a:lnTo>
                  <a:lnTo>
                    <a:pt x="1010601" y="278335"/>
                  </a:lnTo>
                  <a:lnTo>
                    <a:pt x="0" y="278335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010601" cy="325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909791" y="4944773"/>
            <a:ext cx="2737900" cy="693746"/>
            <a:chOff x="0" y="0"/>
            <a:chExt cx="721093" cy="18271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21093" cy="182715"/>
            </a:xfrm>
            <a:custGeom>
              <a:avLst/>
              <a:gdLst/>
              <a:ahLst/>
              <a:cxnLst/>
              <a:rect l="l" t="t" r="r" b="b"/>
              <a:pathLst>
                <a:path w="721093" h="182715">
                  <a:moveTo>
                    <a:pt x="0" y="0"/>
                  </a:moveTo>
                  <a:lnTo>
                    <a:pt x="721093" y="0"/>
                  </a:lnTo>
                  <a:lnTo>
                    <a:pt x="721093" y="182715"/>
                  </a:lnTo>
                  <a:lnTo>
                    <a:pt x="0" y="182715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721093" cy="230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09540" y="8910921"/>
            <a:ext cx="3623725" cy="740234"/>
            <a:chOff x="0" y="0"/>
            <a:chExt cx="954397" cy="19495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54397" cy="194959"/>
            </a:xfrm>
            <a:custGeom>
              <a:avLst/>
              <a:gdLst/>
              <a:ahLst/>
              <a:cxnLst/>
              <a:rect l="l" t="t" r="r" b="b"/>
              <a:pathLst>
                <a:path w="954397" h="194959">
                  <a:moveTo>
                    <a:pt x="0" y="0"/>
                  </a:moveTo>
                  <a:lnTo>
                    <a:pt x="954397" y="0"/>
                  </a:lnTo>
                  <a:lnTo>
                    <a:pt x="954397" y="194959"/>
                  </a:lnTo>
                  <a:lnTo>
                    <a:pt x="0" y="194959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954397" cy="242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2423580" y="327652"/>
            <a:ext cx="4810214" cy="56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4"/>
              </a:lnSpc>
            </a:pPr>
            <a:r>
              <a:rPr lang="en-US" sz="3303">
                <a:solidFill>
                  <a:srgbClr val="FFFFFF"/>
                </a:solidFill>
                <a:latin typeface="Montserrat Classic Bold"/>
              </a:rPr>
              <a:t>ПРАКТИЧЕСКИЙ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1229448" y="238865"/>
            <a:ext cx="7058552" cy="953246"/>
            <a:chOff x="0" y="0"/>
            <a:chExt cx="1859043" cy="25106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859043" cy="251061"/>
            </a:xfrm>
            <a:custGeom>
              <a:avLst/>
              <a:gdLst/>
              <a:ahLst/>
              <a:cxnLst/>
              <a:rect l="l" t="t" r="r" b="b"/>
              <a:pathLst>
                <a:path w="1859043" h="251061">
                  <a:moveTo>
                    <a:pt x="0" y="0"/>
                  </a:moveTo>
                  <a:lnTo>
                    <a:pt x="1859043" y="0"/>
                  </a:lnTo>
                  <a:lnTo>
                    <a:pt x="1859043" y="251061"/>
                  </a:lnTo>
                  <a:lnTo>
                    <a:pt x="0" y="251061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47625"/>
              <a:ext cx="1859043" cy="298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2505831" y="1014657"/>
            <a:ext cx="646451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6"/>
              </a:lnSpc>
            </a:pPr>
            <a:r>
              <a:rPr lang="en-US" sz="2800" dirty="0">
                <a:solidFill>
                  <a:srgbClr val="000000"/>
                </a:solidFill>
                <a:latin typeface="Arimo Bold"/>
              </a:rPr>
              <a:t>ПРОВЕДЕНИЕ ПРАКТИЧЕСКИХ ЗАНЯТИЙ И </a:t>
            </a:r>
            <a:r>
              <a:rPr lang="en-US" sz="2800" dirty="0" smtClean="0">
                <a:solidFill>
                  <a:srgbClr val="000000"/>
                </a:solidFill>
                <a:latin typeface="Arimo Bold"/>
              </a:rPr>
              <a:t>МЕРОПРИЯТИЙ</a:t>
            </a:r>
            <a:endParaRPr lang="en-US" sz="28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4339348" y="8723014"/>
            <a:ext cx="251836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ru-RU" sz="2499" dirty="0">
                <a:solidFill>
                  <a:srgbClr val="FFFFFF"/>
                </a:solidFill>
                <a:latin typeface="Montserrat Classic Bold"/>
              </a:rPr>
              <a:t>А</a:t>
            </a:r>
            <a:r>
              <a:rPr lang="en-US" sz="2499" dirty="0" smtClean="0">
                <a:solidFill>
                  <a:srgbClr val="FFFFFF"/>
                </a:solidFill>
                <a:latin typeface="Montserrat Classic Bold"/>
              </a:rPr>
              <a:t>ФК</a:t>
            </a:r>
            <a:endParaRPr lang="en-US" sz="2499" dirty="0">
              <a:solidFill>
                <a:srgbClr val="FFFFFF"/>
              </a:solidFill>
              <a:latin typeface="Montserrat Classic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0826505" y="8723014"/>
            <a:ext cx="251836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ru-RU" sz="2499" dirty="0" smtClean="0">
                <a:solidFill>
                  <a:srgbClr val="FFFFFF"/>
                </a:solidFill>
                <a:latin typeface="Montserrat Classic Bold"/>
              </a:rPr>
              <a:t>ЛФК</a:t>
            </a:r>
            <a:endParaRPr lang="en-US" sz="2499" dirty="0">
              <a:solidFill>
                <a:srgbClr val="FFFFFF"/>
              </a:solidFill>
              <a:latin typeface="Montserrat Classic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5738090" y="8689740"/>
            <a:ext cx="4500081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rimo Bold"/>
              </a:rPr>
              <a:t>ИНСТРУКТОР ПО ТРУДОВОЙ ТЕРАПИИ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019556" y="5056745"/>
            <a:ext cx="251836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ПСИХОЛОГ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100306" y="9013825"/>
            <a:ext cx="2771009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rimo Bold"/>
              </a:rPr>
              <a:t>РЕАБИЛИТОЛОГ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250480" y="408912"/>
            <a:ext cx="7037520" cy="60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3988">
                <a:solidFill>
                  <a:srgbClr val="FFFFFF"/>
                </a:solidFill>
                <a:latin typeface="Arimo Bold"/>
              </a:rPr>
              <a:t>ПРАКТИЧЕСКИЙ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473996" y="1878466"/>
            <a:ext cx="5730703" cy="297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rimo Bold"/>
              </a:rPr>
              <a:t>ПРОВЕДЕНИЕ КОРРЕКЦИОННЫХ МЕРОПРИЯТИЙ ПОСЛЕ ПРОМЕЖУТОЧНОЙ ОЦЕНКИ РЕАБИЛИТАЦИОННЫХ МЕРОПРИЯТИЙ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19124"/>
            <a:ext cx="4500081" cy="2992669"/>
            <a:chOff x="0" y="0"/>
            <a:chExt cx="6000108" cy="399022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664" b="5664"/>
            <a:stretch>
              <a:fillRect/>
            </a:stretch>
          </p:blipFill>
          <p:spPr>
            <a:xfrm>
              <a:off x="0" y="0"/>
              <a:ext cx="6000108" cy="399022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5828925"/>
            <a:ext cx="4500081" cy="3128990"/>
            <a:chOff x="0" y="0"/>
            <a:chExt cx="6000108" cy="417198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3672" b="3672"/>
            <a:stretch>
              <a:fillRect/>
            </a:stretch>
          </p:blipFill>
          <p:spPr>
            <a:xfrm>
              <a:off x="0" y="0"/>
              <a:ext cx="6000108" cy="417198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6381032" y="2319124"/>
            <a:ext cx="4500081" cy="6638791"/>
            <a:chOff x="0" y="0"/>
            <a:chExt cx="6000108" cy="885172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l="4810" r="4810"/>
            <a:stretch>
              <a:fillRect/>
            </a:stretch>
          </p:blipFill>
          <p:spPr>
            <a:xfrm>
              <a:off x="0" y="0"/>
              <a:ext cx="6000108" cy="8851721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4508783" y="5709973"/>
            <a:ext cx="3321536" cy="3295646"/>
            <a:chOff x="0" y="0"/>
            <a:chExt cx="4428715" cy="439419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 l="12165" r="12165"/>
            <a:stretch>
              <a:fillRect/>
            </a:stretch>
          </p:blipFill>
          <p:spPr>
            <a:xfrm>
              <a:off x="0" y="0"/>
              <a:ext cx="4428715" cy="439419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5355135" y="5709973"/>
            <a:ext cx="3275936" cy="3152739"/>
            <a:chOff x="0" y="0"/>
            <a:chExt cx="4367915" cy="420365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 t="13910" b="13910"/>
            <a:stretch>
              <a:fillRect/>
            </a:stretch>
          </p:blipFill>
          <p:spPr>
            <a:xfrm>
              <a:off x="0" y="0"/>
              <a:ext cx="4367915" cy="4203652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14714901" y="8934165"/>
            <a:ext cx="2737900" cy="740740"/>
            <a:chOff x="0" y="0"/>
            <a:chExt cx="721093" cy="19509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21093" cy="195092"/>
            </a:xfrm>
            <a:custGeom>
              <a:avLst/>
              <a:gdLst/>
              <a:ahLst/>
              <a:cxnLst/>
              <a:rect l="l" t="t" r="r" b="b"/>
              <a:pathLst>
                <a:path w="721093" h="195092">
                  <a:moveTo>
                    <a:pt x="0" y="0"/>
                  </a:moveTo>
                  <a:lnTo>
                    <a:pt x="721093" y="0"/>
                  </a:lnTo>
                  <a:lnTo>
                    <a:pt x="721093" y="195092"/>
                  </a:lnTo>
                  <a:lnTo>
                    <a:pt x="0" y="195092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721093" cy="242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968067" y="8934165"/>
            <a:ext cx="4913046" cy="972854"/>
            <a:chOff x="0" y="0"/>
            <a:chExt cx="1293971" cy="2562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93971" cy="256225"/>
            </a:xfrm>
            <a:custGeom>
              <a:avLst/>
              <a:gdLst/>
              <a:ahLst/>
              <a:cxnLst/>
              <a:rect l="l" t="t" r="r" b="b"/>
              <a:pathLst>
                <a:path w="1293971" h="256225">
                  <a:moveTo>
                    <a:pt x="0" y="0"/>
                  </a:moveTo>
                  <a:lnTo>
                    <a:pt x="1293971" y="0"/>
                  </a:lnTo>
                  <a:lnTo>
                    <a:pt x="1293971" y="256225"/>
                  </a:lnTo>
                  <a:lnTo>
                    <a:pt x="0" y="256225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293971" cy="303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909791" y="4944773"/>
            <a:ext cx="2737900" cy="693746"/>
            <a:chOff x="0" y="0"/>
            <a:chExt cx="721093" cy="18271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21093" cy="182715"/>
            </a:xfrm>
            <a:custGeom>
              <a:avLst/>
              <a:gdLst/>
              <a:ahLst/>
              <a:cxnLst/>
              <a:rect l="l" t="t" r="r" b="b"/>
              <a:pathLst>
                <a:path w="721093" h="182715">
                  <a:moveTo>
                    <a:pt x="0" y="0"/>
                  </a:moveTo>
                  <a:lnTo>
                    <a:pt x="721093" y="0"/>
                  </a:lnTo>
                  <a:lnTo>
                    <a:pt x="721093" y="182715"/>
                  </a:lnTo>
                  <a:lnTo>
                    <a:pt x="0" y="182715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721093" cy="230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57140" y="8904368"/>
            <a:ext cx="3623725" cy="972854"/>
            <a:chOff x="0" y="0"/>
            <a:chExt cx="954397" cy="25622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54397" cy="256225"/>
            </a:xfrm>
            <a:custGeom>
              <a:avLst/>
              <a:gdLst/>
              <a:ahLst/>
              <a:cxnLst/>
              <a:rect l="l" t="t" r="r" b="b"/>
              <a:pathLst>
                <a:path w="954397" h="256225">
                  <a:moveTo>
                    <a:pt x="0" y="0"/>
                  </a:moveTo>
                  <a:lnTo>
                    <a:pt x="954397" y="0"/>
                  </a:lnTo>
                  <a:lnTo>
                    <a:pt x="954397" y="256225"/>
                  </a:lnTo>
                  <a:lnTo>
                    <a:pt x="0" y="256225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954397" cy="303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2423580" y="327652"/>
            <a:ext cx="4810214" cy="56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4"/>
              </a:lnSpc>
            </a:pPr>
            <a:r>
              <a:rPr lang="en-US" sz="3303">
                <a:solidFill>
                  <a:srgbClr val="FFFFFF"/>
                </a:solidFill>
                <a:latin typeface="Montserrat Classic Bold"/>
              </a:rPr>
              <a:t>ПРАКТИЧЕСКИЙ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1229448" y="238865"/>
            <a:ext cx="7058552" cy="953246"/>
            <a:chOff x="0" y="0"/>
            <a:chExt cx="1859043" cy="25106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859043" cy="251061"/>
            </a:xfrm>
            <a:custGeom>
              <a:avLst/>
              <a:gdLst/>
              <a:ahLst/>
              <a:cxnLst/>
              <a:rect l="l" t="t" r="r" b="b"/>
              <a:pathLst>
                <a:path w="1859043" h="251061">
                  <a:moveTo>
                    <a:pt x="0" y="0"/>
                  </a:moveTo>
                  <a:lnTo>
                    <a:pt x="1859043" y="0"/>
                  </a:lnTo>
                  <a:lnTo>
                    <a:pt x="1859043" y="251061"/>
                  </a:lnTo>
                  <a:lnTo>
                    <a:pt x="0" y="251061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1859043" cy="298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229448" y="1569248"/>
            <a:ext cx="4854403" cy="4285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Arimo"/>
              </a:rPr>
              <a:t>Кресло-коляска комнатная-15чел</a:t>
            </a:r>
          </a:p>
          <a:p>
            <a:pPr marL="496574" lvl="1" indent="-248287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Arimo"/>
              </a:rPr>
              <a:t>Кресло-коляска прогулочная-20чел</a:t>
            </a:r>
          </a:p>
          <a:p>
            <a:pPr marL="496574" lvl="1" indent="-248287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Arimo"/>
              </a:rPr>
              <a:t>Ортопедическая обувь – 6 чел</a:t>
            </a:r>
          </a:p>
          <a:p>
            <a:pPr marL="496574" lvl="1" indent="-248287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Arimo"/>
              </a:rPr>
              <a:t>Трость с УПС- 18 чел</a:t>
            </a:r>
          </a:p>
          <a:p>
            <a:pPr marL="496574" lvl="1" indent="-248287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Arimo"/>
              </a:rPr>
              <a:t>Ходунки-3 чел</a:t>
            </a:r>
          </a:p>
          <a:p>
            <a:pPr marL="496574" lvl="1" indent="-248287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Arimo"/>
              </a:rPr>
              <a:t>Кресло-стул санитарным оснащением -4 чел</a:t>
            </a:r>
          </a:p>
          <a:p>
            <a:pPr marL="496574" lvl="1" indent="-248287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Arimo"/>
              </a:rPr>
              <a:t>Костыли с УПС -4 чел</a:t>
            </a:r>
          </a:p>
          <a:p>
            <a:pPr>
              <a:lnSpc>
                <a:spcPts val="2100"/>
              </a:lnSpc>
            </a:pPr>
            <a:endParaRPr lang="en-US" sz="2300">
              <a:solidFill>
                <a:srgbClr val="000000"/>
              </a:solidFill>
              <a:latin typeface="Arimo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11101546" y="5775329"/>
            <a:ext cx="3321536" cy="3295646"/>
            <a:chOff x="0" y="0"/>
            <a:chExt cx="4428715" cy="4394195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7"/>
            <a:srcRect l="12223" r="12223"/>
            <a:stretch>
              <a:fillRect/>
            </a:stretch>
          </p:blipFill>
          <p:spPr>
            <a:xfrm>
              <a:off x="0" y="0"/>
              <a:ext cx="4428715" cy="4394195"/>
            </a:xfrm>
            <a:prstGeom prst="rect">
              <a:avLst/>
            </a:prstGeom>
          </p:spPr>
        </p:pic>
      </p:grpSp>
      <p:sp>
        <p:nvSpPr>
          <p:cNvPr id="37" name="TextBox 37"/>
          <p:cNvSpPr txBox="1"/>
          <p:nvPr/>
        </p:nvSpPr>
        <p:spPr>
          <a:xfrm>
            <a:off x="1697962" y="882679"/>
            <a:ext cx="8540209" cy="2095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en-US" sz="2857">
                <a:solidFill>
                  <a:srgbClr val="000000"/>
                </a:solidFill>
                <a:latin typeface="Arimo"/>
              </a:rPr>
              <a:t>В течении 2023 года, согласно ИПРА, 46 человек с нарушениями ОДА обеспечены ТСР</a:t>
            </a:r>
          </a:p>
          <a:p>
            <a:pPr algn="ctr">
              <a:lnSpc>
                <a:spcPts val="3343"/>
              </a:lnSpc>
            </a:pPr>
            <a:endParaRPr lang="en-US" sz="2857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6447"/>
              </a:lnSpc>
            </a:pPr>
            <a:endParaRPr lang="en-US" sz="2857">
              <a:solidFill>
                <a:srgbClr val="000000"/>
              </a:solidFill>
              <a:latin typeface="Arimo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4868490" y="9013825"/>
            <a:ext cx="2518368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rimo Bold"/>
              </a:rPr>
              <a:t>МАССАЖИСТ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647690" y="9146320"/>
            <a:ext cx="7542449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rimo Bold"/>
              </a:rPr>
              <a:t>РЕАБИЛИТОЛОГ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019556" y="5047220"/>
            <a:ext cx="2518368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rimo Bold"/>
              </a:rPr>
              <a:t>ПСИХОЛОГ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100306" y="9013825"/>
            <a:ext cx="2771009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rimo Bold"/>
              </a:rPr>
              <a:t>МЕДИЦИНСКАЯ СЕСТРА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250480" y="408912"/>
            <a:ext cx="7037520" cy="60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3988">
                <a:solidFill>
                  <a:srgbClr val="FFFFFF"/>
                </a:solidFill>
                <a:latin typeface="Arimo Bold"/>
              </a:rPr>
              <a:t>ПРАКТИЧЕСКИЙ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1450968" y="8957915"/>
            <a:ext cx="2737900" cy="716990"/>
            <a:chOff x="0" y="0"/>
            <a:chExt cx="721093" cy="18883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721093" cy="188837"/>
            </a:xfrm>
            <a:custGeom>
              <a:avLst/>
              <a:gdLst/>
              <a:ahLst/>
              <a:cxnLst/>
              <a:rect l="l" t="t" r="r" b="b"/>
              <a:pathLst>
                <a:path w="721093" h="188837">
                  <a:moveTo>
                    <a:pt x="0" y="0"/>
                  </a:moveTo>
                  <a:lnTo>
                    <a:pt x="721093" y="0"/>
                  </a:lnTo>
                  <a:lnTo>
                    <a:pt x="721093" y="188837"/>
                  </a:lnTo>
                  <a:lnTo>
                    <a:pt x="0" y="188837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721093" cy="236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1560734" y="9067372"/>
            <a:ext cx="2518368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rimo Bold"/>
              </a:rPr>
              <a:t>ЛФК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1" r="-26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423580" y="399685"/>
            <a:ext cx="4810214" cy="56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4"/>
              </a:lnSpc>
            </a:pPr>
            <a:r>
              <a:rPr lang="en-US" sz="3303">
                <a:solidFill>
                  <a:srgbClr val="FFFFFF"/>
                </a:solidFill>
                <a:latin typeface="Montserrat Classic Bold"/>
              </a:rPr>
              <a:t>ПРАКТИЧЕСКИЙ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229448" y="310898"/>
            <a:ext cx="7058552" cy="953246"/>
            <a:chOff x="0" y="0"/>
            <a:chExt cx="1859043" cy="2510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59043" cy="251061"/>
            </a:xfrm>
            <a:custGeom>
              <a:avLst/>
              <a:gdLst/>
              <a:ahLst/>
              <a:cxnLst/>
              <a:rect l="l" t="t" r="r" b="b"/>
              <a:pathLst>
                <a:path w="1859043" h="251061">
                  <a:moveTo>
                    <a:pt x="0" y="0"/>
                  </a:moveTo>
                  <a:lnTo>
                    <a:pt x="1859043" y="0"/>
                  </a:lnTo>
                  <a:lnTo>
                    <a:pt x="1859043" y="251061"/>
                  </a:lnTo>
                  <a:lnTo>
                    <a:pt x="0" y="251061"/>
                  </a:lnTo>
                  <a:close/>
                </a:path>
              </a:pathLst>
            </a:custGeom>
            <a:solidFill>
              <a:srgbClr val="3898B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859043" cy="298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68871" y="310898"/>
            <a:ext cx="5246370" cy="524637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solidFill>
              <a:srgbClr val="8F9EB6">
                <a:alpha val="75686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5615241" y="5206370"/>
            <a:ext cx="8854160" cy="505523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3861"/>
              </a:lnSpc>
            </a:pPr>
            <a:endParaRPr dirty="0"/>
          </a:p>
          <a:p>
            <a:pPr algn="ctr">
              <a:lnSpc>
                <a:spcPts val="3861"/>
              </a:lnSpc>
            </a:pPr>
            <a:endParaRPr dirty="0"/>
          </a:p>
          <a:p>
            <a:pPr algn="ctr"/>
            <a:r>
              <a:rPr lang="en-US" sz="3300" dirty="0" err="1">
                <a:latin typeface="Arimo Bold"/>
              </a:rPr>
              <a:t>Анализ</a:t>
            </a:r>
            <a:r>
              <a:rPr lang="en-US" sz="3300" dirty="0">
                <a:latin typeface="Arimo Bold"/>
              </a:rPr>
              <a:t> </a:t>
            </a:r>
            <a:r>
              <a:rPr lang="en-US" sz="3300" dirty="0" err="1">
                <a:latin typeface="Arimo Bold"/>
              </a:rPr>
              <a:t>результатов</a:t>
            </a:r>
            <a:r>
              <a:rPr lang="en-US" sz="3300" dirty="0">
                <a:latin typeface="Arimo Bold"/>
              </a:rPr>
              <a:t> </a:t>
            </a:r>
            <a:r>
              <a:rPr lang="en-US" sz="3300" dirty="0" err="1">
                <a:latin typeface="Arimo Bold"/>
              </a:rPr>
              <a:t>эффективности</a:t>
            </a:r>
            <a:r>
              <a:rPr lang="en-US" sz="3300" dirty="0">
                <a:latin typeface="Arimo Bold"/>
              </a:rPr>
              <a:t> </a:t>
            </a:r>
            <a:r>
              <a:rPr lang="en-US" sz="3300" dirty="0" err="1">
                <a:latin typeface="Arimo Bold"/>
              </a:rPr>
              <a:t>реабилитационных</a:t>
            </a:r>
            <a:r>
              <a:rPr lang="en-US" sz="3300" dirty="0">
                <a:latin typeface="Arimo Bold"/>
              </a:rPr>
              <a:t> </a:t>
            </a:r>
            <a:r>
              <a:rPr lang="en-US" sz="3300" dirty="0" err="1">
                <a:latin typeface="Arimo Bold"/>
              </a:rPr>
              <a:t>мероприятий</a:t>
            </a:r>
            <a:r>
              <a:rPr lang="en-US" sz="3300" dirty="0">
                <a:latin typeface="Arimo Bold"/>
              </a:rPr>
              <a:t> (</a:t>
            </a:r>
            <a:r>
              <a:rPr lang="en-US" sz="3300" dirty="0" err="1">
                <a:latin typeface="Arimo Bold"/>
              </a:rPr>
              <a:t>промежуточный</a:t>
            </a:r>
            <a:r>
              <a:rPr lang="en-US" sz="3300" dirty="0">
                <a:latin typeface="Arimo Bold"/>
              </a:rPr>
              <a:t>, </a:t>
            </a:r>
            <a:r>
              <a:rPr lang="en-US" sz="3300" dirty="0" err="1">
                <a:latin typeface="Arimo Bold"/>
              </a:rPr>
              <a:t>итоговый</a:t>
            </a:r>
            <a:r>
              <a:rPr lang="en-US" sz="3300" dirty="0" smtClean="0">
                <a:latin typeface="Arimo Bold"/>
              </a:rPr>
              <a:t>);</a:t>
            </a:r>
            <a:endParaRPr lang="en-US" sz="3300" dirty="0">
              <a:latin typeface="Arimo Bold"/>
            </a:endParaRPr>
          </a:p>
          <a:p>
            <a:pPr algn="ctr"/>
            <a:r>
              <a:rPr lang="en-US" sz="3300" dirty="0" err="1">
                <a:latin typeface="Arimo Bold"/>
              </a:rPr>
              <a:t>Разработка</a:t>
            </a:r>
            <a:r>
              <a:rPr lang="en-US" sz="3300" dirty="0">
                <a:latin typeface="Arimo Bold"/>
              </a:rPr>
              <a:t> </a:t>
            </a:r>
            <a:r>
              <a:rPr lang="en-US" sz="3300" dirty="0" err="1">
                <a:latin typeface="Arimo Bold"/>
              </a:rPr>
              <a:t>индивидуальных</a:t>
            </a:r>
            <a:r>
              <a:rPr lang="en-US" sz="3300" dirty="0">
                <a:latin typeface="Arimo Bold"/>
              </a:rPr>
              <a:t> </a:t>
            </a:r>
            <a:r>
              <a:rPr lang="en-US" sz="3300" dirty="0" err="1">
                <a:latin typeface="Arimo Bold"/>
              </a:rPr>
              <a:t>рекомендаций</a:t>
            </a:r>
            <a:r>
              <a:rPr lang="en-US" sz="3300" dirty="0">
                <a:latin typeface="Arimo Bold"/>
              </a:rPr>
              <a:t>;</a:t>
            </a:r>
          </a:p>
          <a:p>
            <a:pPr algn="ctr"/>
            <a:r>
              <a:rPr lang="en-US" sz="3300" dirty="0" err="1" smtClean="0">
                <a:latin typeface="Arimo Bold"/>
              </a:rPr>
              <a:t>Подведение</a:t>
            </a:r>
            <a:r>
              <a:rPr lang="en-US" sz="3300" dirty="0" smtClean="0">
                <a:latin typeface="Arimo Bold"/>
              </a:rPr>
              <a:t> </a:t>
            </a:r>
            <a:r>
              <a:rPr lang="en-US" sz="3300" dirty="0" err="1">
                <a:latin typeface="Arimo Bold"/>
              </a:rPr>
              <a:t>итогов</a:t>
            </a:r>
            <a:r>
              <a:rPr lang="en-US" sz="3300" dirty="0">
                <a:latin typeface="Arimo Bold"/>
              </a:rPr>
              <a:t> </a:t>
            </a:r>
            <a:r>
              <a:rPr lang="en-US" sz="3300" dirty="0" err="1">
                <a:latin typeface="Arimo Bold"/>
              </a:rPr>
              <a:t>деятельности</a:t>
            </a:r>
            <a:r>
              <a:rPr lang="en-US" sz="3300" dirty="0">
                <a:latin typeface="Arimo Bold"/>
              </a:rPr>
              <a:t> </a:t>
            </a:r>
            <a:r>
              <a:rPr lang="en-US" sz="3300" dirty="0" err="1">
                <a:latin typeface="Arimo Bold"/>
              </a:rPr>
              <a:t>по</a:t>
            </a:r>
            <a:r>
              <a:rPr lang="en-US" sz="3300" dirty="0">
                <a:latin typeface="Arimo Bold"/>
              </a:rPr>
              <a:t> </a:t>
            </a:r>
            <a:r>
              <a:rPr lang="en-US" sz="3300" dirty="0" err="1">
                <a:latin typeface="Arimo Bold"/>
              </a:rPr>
              <a:t>программе</a:t>
            </a:r>
            <a:r>
              <a:rPr lang="en-US" sz="3300" dirty="0">
                <a:latin typeface="Arimo Bold"/>
              </a:rPr>
              <a:t> (</a:t>
            </a:r>
            <a:r>
              <a:rPr lang="en-US" sz="3300" dirty="0" err="1">
                <a:latin typeface="Arimo Bold"/>
              </a:rPr>
              <a:t>ежегодно</a:t>
            </a:r>
            <a:r>
              <a:rPr lang="en-US" sz="3300" dirty="0">
                <a:latin typeface="Arimo Bold"/>
              </a:rPr>
              <a:t>).</a:t>
            </a:r>
          </a:p>
          <a:p>
            <a:pPr algn="ctr">
              <a:lnSpc>
                <a:spcPts val="3861"/>
              </a:lnSpc>
            </a:pPr>
            <a:endParaRPr lang="en-US" sz="3300" dirty="0">
              <a:solidFill>
                <a:srgbClr val="FFFFFF"/>
              </a:solidFill>
              <a:latin typeface="Arimo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9" y="-272618"/>
            <a:ext cx="5877113" cy="635987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359857" y="6101792"/>
            <a:ext cx="4538574" cy="33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0170" lvl="1" indent="-200085" algn="just">
              <a:lnSpc>
                <a:spcPts val="2594"/>
              </a:lnSpc>
              <a:buFont typeface="Arial"/>
              <a:buChar char="•"/>
            </a:pPr>
            <a:r>
              <a:rPr lang="en-US" sz="1853" dirty="0">
                <a:solidFill>
                  <a:srgbClr val="428DFF"/>
                </a:solidFill>
                <a:latin typeface="Arimo Bold"/>
              </a:rPr>
              <a:t>НЕГАТИВНЫЕ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3251" y="6720511"/>
            <a:ext cx="4538574" cy="33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0170" lvl="1" indent="-200085" algn="just">
              <a:lnSpc>
                <a:spcPts val="2594"/>
              </a:lnSpc>
              <a:buFont typeface="Arial"/>
              <a:buChar char="•"/>
            </a:pPr>
            <a:r>
              <a:rPr lang="en-US" sz="1853">
                <a:solidFill>
                  <a:srgbClr val="FFE8A9"/>
                </a:solidFill>
                <a:latin typeface="Arimo Bold"/>
              </a:rPr>
              <a:t>НЕЙТРАЛЬНЫЕ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4739" y="7339229"/>
            <a:ext cx="4538574" cy="33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0172" lvl="1" indent="-200086" algn="just">
              <a:lnSpc>
                <a:spcPts val="2594"/>
              </a:lnSpc>
              <a:buFont typeface="Arial"/>
              <a:buChar char="•"/>
            </a:pPr>
            <a:r>
              <a:rPr lang="en-US" sz="1853">
                <a:solidFill>
                  <a:srgbClr val="FF914D"/>
                </a:solidFill>
                <a:latin typeface="Arimo Bold"/>
              </a:rPr>
              <a:t>ПОЗИТИВНЫЕ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50480" y="480945"/>
            <a:ext cx="7037520" cy="60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3988">
                <a:solidFill>
                  <a:srgbClr val="FFFFFF"/>
                </a:solidFill>
                <a:latin typeface="Arimo Bold"/>
              </a:rPr>
              <a:t>АНАЛИТИЧЕСКИЙ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724</Words>
  <Application>Microsoft Office PowerPoint</Application>
  <PresentationFormat>Произвольный</PresentationFormat>
  <Paragraphs>95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</vt:lpstr>
      <vt:lpstr>Arimo Bold</vt:lpstr>
      <vt:lpstr>League Spartan</vt:lpstr>
      <vt:lpstr>Neue Machina</vt:lpstr>
      <vt:lpstr>Arimo</vt:lpstr>
      <vt:lpstr>Calibri</vt:lpstr>
      <vt:lpstr>Nunito Sans Bold</vt:lpstr>
      <vt:lpstr>Montserrat Semi-Bold</vt:lpstr>
      <vt:lpstr>Montserrat Classic Bold</vt:lpstr>
      <vt:lpstr>Montserrat Classic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</dc:title>
  <dc:creator>Алсаева</dc:creator>
  <cp:lastModifiedBy>Пользователь 7</cp:lastModifiedBy>
  <cp:revision>12</cp:revision>
  <dcterms:created xsi:type="dcterms:W3CDTF">2006-08-16T00:00:00Z</dcterms:created>
  <dcterms:modified xsi:type="dcterms:W3CDTF">2024-10-30T04:38:07Z</dcterms:modified>
  <dc:identifier>DAF_dqW9yQ8</dc:identifier>
</cp:coreProperties>
</file>