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media/image1.jpeg" ContentType="image/jpeg"/>
  <Override PartName="/ppt/media/image23.gif" ContentType="image/gif"/>
  <Override PartName="/ppt/media/image3.png" ContentType="image/png"/>
  <Override PartName="/ppt/media/image38.png" ContentType="image/png"/>
  <Override PartName="/ppt/media/image2.jpeg" ContentType="image/jpeg"/>
  <Override PartName="/ppt/media/image22.gif" ContentType="image/gif"/>
  <Override PartName="/ppt/media/image4.jpeg" ContentType="image/jpeg"/>
  <Override PartName="/ppt/media/image5.jpeg" ContentType="image/jpeg"/>
  <Override PartName="/ppt/media/image11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24.jpeg" ContentType="image/jpeg"/>
  <Override PartName="/ppt/media/image18.gif" ContentType="image/gif"/>
  <Override PartName="/ppt/media/image19.gif" ContentType="image/gif"/>
  <Override PartName="/ppt/media/image20.gif" ContentType="image/gif"/>
  <Override PartName="/ppt/media/image21.gif" ContentType="image/gif"/>
  <Override PartName="/ppt/media/image28.jpeg" ContentType="image/jpeg"/>
  <Override PartName="/ppt/media/image25.png" ContentType="image/png"/>
  <Override PartName="/ppt/media/image36.jpeg" ContentType="image/jpeg"/>
  <Override PartName="/ppt/media/image26.jpeg" ContentType="image/jpeg"/>
  <Override PartName="/ppt/media/image27.png" ContentType="image/png"/>
  <Override PartName="/ppt/media/image30.png" ContentType="image/png"/>
  <Override PartName="/ppt/media/image41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7.jpeg" ContentType="image/jpeg"/>
  <Override PartName="/ppt/media/image39.jpeg" ContentType="image/jpeg"/>
  <Override PartName="/ppt/media/image40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7F49A57-D43A-4A94-8313-20B039AA62E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</p:spPr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8F176FF-F79C-49AF-B85F-DD382924FC1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</p:spPr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8ABAEAE-8BBD-426F-B1C5-6D73FE2BA0F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</p:spPr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3BEDE88-F6B8-4D1E-9D6C-83E6973A85C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ED0D608-8D99-45AE-8506-709FA5837F3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2362320" y="4015080"/>
            <a:ext cx="6476040" cy="8692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5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7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1234440"/>
            <a:ext cx="9142920" cy="31896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dir="5400000" dist="2988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0" y="1280160"/>
            <a:ext cx="532440" cy="227520"/>
          </a:xfrm>
          <a:prstGeom prst="rect">
            <a:avLst/>
          </a:prstGeom>
          <a:solidFill>
            <a:srgbClr val="dd8047"/>
          </a:solidFill>
          <a:ln w="50760">
            <a:noFill/>
          </a:ln>
          <a:effectLst>
            <a:outerShdw dir="5400000" dist="2988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590400" y="1280160"/>
            <a:ext cx="8552520" cy="227520"/>
          </a:xfrm>
          <a:prstGeom prst="rect">
            <a:avLst/>
          </a:prstGeom>
          <a:solidFill>
            <a:srgbClr val="94b6d2"/>
          </a:solidFill>
          <a:ln w="50760">
            <a:noFill/>
          </a:ln>
          <a:effectLst>
            <a:outerShdw dir="5400000" dist="2988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0" y="5970960"/>
            <a:ext cx="9142920" cy="88596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dir="5400000" dist="2988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-9000" y="6053400"/>
            <a:ext cx="2248200" cy="712080"/>
          </a:xfrm>
          <a:prstGeom prst="rect">
            <a:avLst/>
          </a:prstGeom>
          <a:solidFill>
            <a:srgbClr val="dd8047"/>
          </a:solidFill>
          <a:ln w="50760">
            <a:noFill/>
          </a:ln>
          <a:effectLst>
            <a:outerShdw dir="5400000" dist="2988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>
            <a:off x="2359080" y="6044040"/>
            <a:ext cx="6783840" cy="712080"/>
          </a:xfrm>
          <a:prstGeom prst="rect">
            <a:avLst/>
          </a:prstGeom>
          <a:solidFill>
            <a:srgbClr val="94b6d2"/>
          </a:solidFill>
          <a:ln w="50760">
            <a:noFill/>
          </a:ln>
          <a:effectLst>
            <a:outerShdw dir="5400000" dist="29880">
              <a:srgbClr val="000000">
                <a:alpha val="4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2362320" y="4015080"/>
            <a:ext cx="6476040" cy="1874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gif"/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7" Type="http://schemas.openxmlformats.org/officeDocument/2006/relationships/image" Target="../media/image23.gif"/><Relationship Id="rId8" Type="http://schemas.openxmlformats.org/officeDocument/2006/relationships/image" Target="../media/image24.jpeg"/><Relationship Id="rId9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251640" y="1268640"/>
            <a:ext cx="3528000" cy="319716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2"/>
          <p:cNvSpPr/>
          <p:nvPr/>
        </p:nvSpPr>
        <p:spPr>
          <a:xfrm>
            <a:off x="2483640" y="3285000"/>
            <a:ext cx="6659280" cy="230328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КУКЛОТЕРАПИЯ</a:t>
            </a:r>
            <a:br/>
            <a:br/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Организация творческого досуга для граждан старшего поколения на основе инновационных практик</a:t>
            </a:r>
            <a:r>
              <a:rPr b="0" i="1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251640" y="6093360"/>
            <a:ext cx="1727280" cy="61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107640" y="260640"/>
            <a:ext cx="892800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ГОСУДАРСТВЕННОЕ БЮДЖЕТНОЕ УЧРЕЖДЕНИЕ СОЦИАЛЬНОГО ОБСЛУЖИВАНИЯ  КРАСНОДАРСКОГО КРАЯ</a:t>
            </a:r>
            <a:endParaRPr b="0" lang="ru-RU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«ГОРЯЧЕКЛЮЧЕВСКОЙ КОМПЛЕКСНЫЙ ЦЕНТР СОЦИАЛЬНОГО ОБСЛУЖИВАНИЯ НАСЕЛЕНИЯ»</a:t>
            </a:r>
            <a:br/>
            <a:endParaRPr b="0" lang="ru-RU" sz="1200" spc="-1" strike="noStrike">
              <a:latin typeface="Arial"/>
            </a:endParaRPr>
          </a:p>
        </p:txBody>
      </p:sp>
      <p:sp>
        <p:nvSpPr>
          <p:cNvPr id="54" name="CustomShape 5"/>
          <p:cNvSpPr/>
          <p:nvPr/>
        </p:nvSpPr>
        <p:spPr>
          <a:xfrm>
            <a:off x="2393640" y="6120000"/>
            <a:ext cx="6785640" cy="546120"/>
          </a:xfrm>
          <a:prstGeom prst="rect">
            <a:avLst/>
          </a:prstGeom>
          <a:solidFill>
            <a:srgbClr val="8a916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АВТОР ПРОЕКТА: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Милашенко Людмила Дмитриевна</a:t>
            </a:r>
            <a:endParaRPr b="0" lang="ru-RU" sz="1600" spc="-1" strike="noStrike">
              <a:latin typeface="Arial"/>
            </a:endParaRPr>
          </a:p>
        </p:txBody>
      </p:sp>
    </p:spTree>
  </p:cSld>
  <p:transition spd="med"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0" y="0"/>
            <a:ext cx="1716840" cy="155556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2"/>
          <p:cNvSpPr/>
          <p:nvPr/>
        </p:nvSpPr>
        <p:spPr>
          <a:xfrm>
            <a:off x="1403640" y="692640"/>
            <a:ext cx="7739280" cy="15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 жизни каждого человека досуг и отдых – важные составляющие. В жизни людей старшего поколения и инвалидов, чьё участие в трудовой деятельности существенно затруднено, досуг (культурно-досуговая деятельность) играет особую роль. С переходом на пенсию меняется образ жизни человека. Система ценностей смещается из активной сферы в пассивную, сужается круг общения и потребностей. Вместе с тем увеличивается объём свободного времени, требующий заполнения его полезной, содержательной деятельностью для продолжения полноценной жизни. 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971640" y="260640"/>
            <a:ext cx="8171280" cy="54756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5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55+</a:t>
            </a:r>
            <a:r>
              <a:rPr b="0" i="1" lang="ru-RU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i="1" lang="ru-RU" sz="2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Не только возраст. ЭТО – Время перемен…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8" name="CustomShape 4"/>
          <p:cNvSpPr/>
          <p:nvPr/>
        </p:nvSpPr>
        <p:spPr>
          <a:xfrm>
            <a:off x="0" y="2853000"/>
            <a:ext cx="9142920" cy="18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Организацию досуга пожилых граждан и инвалидов мы интерпретируем как поиск путей реализации их интересов, запросов, желаний и стремлений получать от жизни удовлетворение. Именно поэтому для нас представляется важным совершенствовать условия для организации их досуга, вовлечения в различные виды деятельности, в т.ч. связанные с художественным и декоративно-прикладным творчеством.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600" spc="-1" strike="noStrike">
                <a:solidFill>
                  <a:srgbClr val="ffff9f"/>
                </a:solidFill>
                <a:latin typeface="Times New Roman"/>
                <a:ea typeface="DejaVu Sans"/>
              </a:rPr>
              <a:t>ЭТО ИНТЕРЕСНО!</a:t>
            </a:r>
            <a:r>
              <a:rPr b="1" i="1" lang="ru-RU" sz="1400" spc="-1" strike="noStrike">
                <a:solidFill>
                  <a:srgbClr val="ffff9f"/>
                </a:solidFill>
                <a:latin typeface="Times New Roman"/>
                <a:ea typeface="DejaVu Sans"/>
              </a:rPr>
              <a:t> По определению В.И. Даля, «человек досужий» – это человек «умеющий, способный к делу, искусный, хороший мастер своего дела, мастер на все руки». Постепенный переход понятия «досуг» к более позднему значению выглядел как достижение, способность, возможность человека проявить себя в свободное от работы время.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9" name="CustomShape 5"/>
          <p:cNvSpPr/>
          <p:nvPr/>
        </p:nvSpPr>
        <p:spPr>
          <a:xfrm>
            <a:off x="0" y="2421000"/>
            <a:ext cx="9142920" cy="54756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2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Время активного общения и творчества на пути к здоровью и долголетию…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0" name="CustomShape 6"/>
          <p:cNvSpPr/>
          <p:nvPr/>
        </p:nvSpPr>
        <p:spPr>
          <a:xfrm>
            <a:off x="0" y="4725000"/>
            <a:ext cx="9142920" cy="2282040"/>
          </a:xfrm>
          <a:prstGeom prst="rect">
            <a:avLst/>
          </a:prstGeom>
          <a:solidFill>
            <a:srgbClr val="d972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Представленный проект объединяет в себе описание деятельности клуба по интересам «Умелых рук мастера» для граждан пожилого возраста и инвалидов – получателей услуг ГБУ СО КК «Горячеключевской КЦСОН» и описание деятельности Методического объединения «Школа современного специалиста по социальной работе». Именно методическое сопровождение специалистов позволило нам существенно изменить качество предоставляемых услуг в сфере досуга. За несколько лет своей работы изменился и сам клуб (в содержание программы вошли инновационные практики, заседания-встречи стали более популярным среди получателей услуг, опыт – в виде творческих продуктов и методических материалов не остался без внимания). 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 чего всё начиналось, как это было, к чему мы пришли – об этом далее…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61" name="CustomShape 7"/>
          <p:cNvSpPr/>
          <p:nvPr/>
        </p:nvSpPr>
        <p:spPr>
          <a:xfrm>
            <a:off x="0" y="4437000"/>
            <a:ext cx="9142920" cy="54756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i="1" lang="ru-RU" sz="2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Время проявить себя и стать успешным…</a:t>
            </a:r>
            <a:endParaRPr b="0" lang="ru-RU" sz="2800" spc="-1" strike="noStrike">
              <a:latin typeface="Arial"/>
            </a:endParaRPr>
          </a:p>
        </p:txBody>
      </p:sp>
    </p:spTree>
  </p:cSld>
  <p:transition spd="med">
    <p:wipe dir="d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 descr=""/>
          <p:cNvPicPr/>
          <p:nvPr/>
        </p:nvPicPr>
        <p:blipFill>
          <a:blip r:embed="rId1"/>
          <a:stretch/>
        </p:blipFill>
        <p:spPr>
          <a:xfrm>
            <a:off x="0" y="792720"/>
            <a:ext cx="9142920" cy="6064200"/>
          </a:xfrm>
          <a:prstGeom prst="rect">
            <a:avLst/>
          </a:prstGeom>
          <a:ln w="9360"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0" y="0"/>
            <a:ext cx="9142920" cy="79092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4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вдохновляет…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214200" y="1071720"/>
            <a:ext cx="4068720" cy="3004560"/>
          </a:xfrm>
          <a:prstGeom prst="rect">
            <a:avLst/>
          </a:prstGeom>
          <a:solidFill>
            <a:srgbClr val="dc7e44"/>
          </a:solidFill>
          <a:ln w="10080">
            <a:solidFill>
              <a:srgbClr val="dd8047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Творческие конкурсы – многолетняя традиция ГБУ СО КК «Горячеключевской КЦСОН». Такие авторские работы, выполненные руками наших получателей услуг, были представлены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на выставке-конкурсе</a:t>
            </a:r>
            <a:r>
              <a:rPr b="1" i="1" lang="en-US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«Творческий калейдоскоп» ко Дню пожилых людей несколько лет назад…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65" name="Picture 2" descr=""/>
          <p:cNvPicPr/>
          <p:nvPr/>
        </p:nvPicPr>
        <p:blipFill>
          <a:blip r:embed="rId2"/>
          <a:srcRect l="1472" t="725" r="0" b="0"/>
          <a:stretch/>
        </p:blipFill>
        <p:spPr>
          <a:xfrm rot="747000">
            <a:off x="4798800" y="1312560"/>
            <a:ext cx="3869280" cy="275328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66" name="Picture 3" descr=""/>
          <p:cNvPicPr/>
          <p:nvPr/>
        </p:nvPicPr>
        <p:blipFill>
          <a:blip r:embed="rId3">
            <a:lum contrast="20000"/>
          </a:blip>
          <a:srcRect l="4330" t="4483" r="3286" b="0"/>
          <a:stretch/>
        </p:blipFill>
        <p:spPr>
          <a:xfrm rot="21296400">
            <a:off x="5102640" y="3854880"/>
            <a:ext cx="3313080" cy="247860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67" name="Picture 4" descr=""/>
          <p:cNvPicPr/>
          <p:nvPr/>
        </p:nvPicPr>
        <p:blipFill>
          <a:blip r:embed="rId4">
            <a:lum contrast="20000"/>
          </a:blip>
          <a:srcRect l="12987" t="8438" r="0" b="0"/>
          <a:stretch/>
        </p:blipFill>
        <p:spPr>
          <a:xfrm rot="20622600">
            <a:off x="360000" y="5019840"/>
            <a:ext cx="1605960" cy="131688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sp>
        <p:nvSpPr>
          <p:cNvPr id="68" name="CustomShape 3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5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" name="Picture 2" descr=""/>
          <p:cNvPicPr/>
          <p:nvPr/>
        </p:nvPicPr>
        <p:blipFill>
          <a:blip r:embed="rId6"/>
          <a:srcRect l="5121" t="4544" r="0" b="0"/>
          <a:stretch/>
        </p:blipFill>
        <p:spPr>
          <a:xfrm>
            <a:off x="2495520" y="4929120"/>
            <a:ext cx="2448000" cy="167004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</p:spTree>
  </p:cSld>
  <p:transition spd="med">
    <p:wipe dir="r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"/>
          <p:cNvPicPr/>
          <p:nvPr/>
        </p:nvPicPr>
        <p:blipFill>
          <a:blip r:embed="rId1"/>
          <a:srcRect l="1171" t="0" r="0" b="0"/>
          <a:stretch/>
        </p:blipFill>
        <p:spPr>
          <a:xfrm>
            <a:off x="0" y="788040"/>
            <a:ext cx="9142920" cy="6068880"/>
          </a:xfrm>
          <a:prstGeom prst="rect">
            <a:avLst/>
          </a:prstGeom>
          <a:ln w="9360"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0" y="0"/>
            <a:ext cx="9142920" cy="79092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4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объединяет…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 rot="24000">
            <a:off x="4556160" y="1000080"/>
            <a:ext cx="4208760" cy="2598120"/>
          </a:xfrm>
          <a:prstGeom prst="rect">
            <a:avLst/>
          </a:prstGeom>
          <a:solidFill>
            <a:srgbClr val="8a9161"/>
          </a:solidFill>
          <a:ln w="1008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Творческие работы, особенно куклы, вызвали огромный интерес среди  получателей социальных услуг Учреждения. Это и послужило поводом для открытия клуба по интересам для мастериц-рукодельниц – пожилых граждан и инвалидов.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73" name="Picture 3" descr=""/>
          <p:cNvPicPr/>
          <p:nvPr/>
        </p:nvPicPr>
        <p:blipFill>
          <a:blip r:embed="rId2">
            <a:lum contrast="10000"/>
          </a:blip>
          <a:srcRect l="9431" t="0" r="7549" b="0"/>
          <a:stretch/>
        </p:blipFill>
        <p:spPr>
          <a:xfrm rot="904800">
            <a:off x="497520" y="2761920"/>
            <a:ext cx="3541320" cy="319896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74" name="Picture 2" descr=""/>
          <p:cNvPicPr/>
          <p:nvPr/>
        </p:nvPicPr>
        <p:blipFill>
          <a:blip r:embed="rId3">
            <a:lum contrast="10000"/>
          </a:blip>
          <a:srcRect l="4999" t="8882" r="0" b="0"/>
          <a:stretch/>
        </p:blipFill>
        <p:spPr>
          <a:xfrm>
            <a:off x="428760" y="1143000"/>
            <a:ext cx="2481840" cy="178488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75" name="Picture 5" descr=""/>
          <p:cNvPicPr/>
          <p:nvPr/>
        </p:nvPicPr>
        <p:blipFill>
          <a:blip r:embed="rId4"/>
          <a:srcRect l="9267" t="19834" r="16658" b="12682"/>
          <a:stretch/>
        </p:blipFill>
        <p:spPr>
          <a:xfrm rot="20979000">
            <a:off x="2940840" y="5192280"/>
            <a:ext cx="2116800" cy="1284840"/>
          </a:xfrm>
          <a:prstGeom prst="rect">
            <a:avLst/>
          </a:prstGeom>
          <a:ln cap="rnd" w="76320">
            <a:solidFill>
              <a:srgbClr val="ffffff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76" name="Picture 6" descr=""/>
          <p:cNvPicPr/>
          <p:nvPr/>
        </p:nvPicPr>
        <p:blipFill>
          <a:blip r:embed="rId5"/>
          <a:srcRect l="16791" t="32707" r="10938" b="15983"/>
          <a:stretch/>
        </p:blipFill>
        <p:spPr>
          <a:xfrm rot="20785800">
            <a:off x="357120" y="4928760"/>
            <a:ext cx="1222920" cy="1541880"/>
          </a:xfrm>
          <a:prstGeom prst="rect">
            <a:avLst/>
          </a:prstGeom>
          <a:ln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77" name="Picture 2" descr="C:\Users\user\Desktop\ОМО КОНКУРС\Для Л.В. Канагиной\ФОТО\021-8HYvFtEHN34.jpg"/>
          <p:cNvPicPr/>
          <p:nvPr/>
        </p:nvPicPr>
        <p:blipFill>
          <a:blip r:embed="rId6"/>
          <a:srcRect l="14392" t="9914" r="5245" b="0"/>
          <a:stretch/>
        </p:blipFill>
        <p:spPr>
          <a:xfrm rot="1420800">
            <a:off x="6958080" y="4947840"/>
            <a:ext cx="1784880" cy="1500120"/>
          </a:xfrm>
          <a:prstGeom prst="rect">
            <a:avLst/>
          </a:prstGeom>
          <a:ln cap="sq" w="763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sp>
        <p:nvSpPr>
          <p:cNvPr id="78" name="CustomShape 3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7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" name="Picture 1" descr=""/>
          <p:cNvPicPr/>
          <p:nvPr/>
        </p:nvPicPr>
        <p:blipFill>
          <a:blip r:embed="rId8"/>
          <a:srcRect l="37026" t="0" r="6988" b="0"/>
          <a:stretch/>
        </p:blipFill>
        <p:spPr>
          <a:xfrm>
            <a:off x="5364000" y="4725000"/>
            <a:ext cx="1468440" cy="196956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</p:spTree>
  </p:cSld>
  <p:transition spd="med">
    <p:wipe dir="r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C:\Users\user\Desktop\ОМО КОНКУРС\Картинка оформление\depositphotos_6479614-stock-photo-buttons-frame.jpg"/>
          <p:cNvPicPr/>
          <p:nvPr/>
        </p:nvPicPr>
        <p:blipFill>
          <a:blip r:embed="rId1"/>
          <a:stretch/>
        </p:blipFill>
        <p:spPr>
          <a:xfrm>
            <a:off x="0" y="785880"/>
            <a:ext cx="9142920" cy="6071040"/>
          </a:xfrm>
          <a:prstGeom prst="rect">
            <a:avLst/>
          </a:prstGeom>
          <a:ln w="0"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611640" y="3035880"/>
            <a:ext cx="8171280" cy="368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2"/>
          <p:cNvSpPr/>
          <p:nvPr/>
        </p:nvSpPr>
        <p:spPr>
          <a:xfrm>
            <a:off x="0" y="0"/>
            <a:ext cx="9142920" cy="79092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4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исцеляет…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142920" y="2071800"/>
            <a:ext cx="7928640" cy="4570920"/>
          </a:xfrm>
          <a:prstGeom prst="rect">
            <a:avLst/>
          </a:prstGeom>
          <a:solidFill>
            <a:srgbClr val="857979"/>
          </a:solidFill>
          <a:ln w="7632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216000" indent="-215280">
              <a:lnSpc>
                <a:spcPct val="100000"/>
              </a:lnSpc>
              <a:buSzPct val="100051"/>
              <a:buBlip>
                <a:blip r:embed="rId2"/>
              </a:buBlip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Арт-терапия – в дословном переводе с английского языка (Art-therapy) означает «улучшение самочувствия человека, основанное на занятиях художественным творчеством».</a:t>
            </a:r>
            <a:r>
              <a:rPr b="1" i="1" lang="en-US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Включает методы: вышивание или вязание; лепка из пластилина; фотографирование; рисование; танцы; пение; написание рассказов; куклотерапия и др.  – их  столько же, сколько существует в мире видов искусств. </a:t>
            </a:r>
            <a:endParaRPr b="0" lang="ru-RU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SzPct val="100051"/>
              <a:buBlip>
                <a:blip r:embed="rId3"/>
              </a:buBlip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Арт-терапия строится на вере в творческую основу человека, позволяет абстрагироваться от внешних проблем, реализовать свой творческий потенциал. </a:t>
            </a:r>
            <a:endParaRPr b="0" lang="ru-RU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SzPct val="100051"/>
              <a:buBlip>
                <a:blip r:embed="rId4"/>
              </a:buBlip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Арт-терапия подходит всем без исключения, разнообразие методов позволяет делать выбор и подбирать себе самый подходящий и интересный вид искусства.</a:t>
            </a:r>
            <a:endParaRPr b="0" lang="ru-RU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SzPct val="100051"/>
              <a:buBlip>
                <a:blip r:embed="rId5"/>
              </a:buBlip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Арт-терапия может быть полезна всем, без исключения. У неё нет противопоказаний. Она помогает повысить самооценку, сформировать чувство уверенности в себе, развивает творческие способности и внутренние ресурсы. </a:t>
            </a:r>
            <a:endParaRPr b="0" lang="ru-RU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SzPct val="100051"/>
              <a:buBlip>
                <a:blip r:embed="rId6"/>
              </a:buBlip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Арт-терапию можно сравнить с «микстурой» от душевной боли, так как она, как и лекарство, помогает облегчить душевные страдания.</a:t>
            </a:r>
            <a:endParaRPr b="0" lang="ru-RU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SzPct val="100051"/>
              <a:buBlip>
                <a:blip r:embed="rId7"/>
              </a:buBlip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Арт-терапия для пожилых людей и людей с особыми потребностями (инвалиды, лица с ограниченными возможностями здоровья) – способ поддержания интереса к жизни, вовлечённости и положительного настроя посредством творчества.  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84" name="CustomShape 4"/>
          <p:cNvSpPr/>
          <p:nvPr/>
        </p:nvSpPr>
        <p:spPr>
          <a:xfrm>
            <a:off x="3000240" y="857160"/>
            <a:ext cx="5999760" cy="1356120"/>
          </a:xfrm>
          <a:prstGeom prst="rect">
            <a:avLst/>
          </a:prstGeom>
          <a:solidFill>
            <a:srgbClr val="dc7e44"/>
          </a:solidFill>
          <a:ln w="1008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Следуя современным требованиям,  авторы программы клуба дополнили её содержание инновационными практиками, взяв за основу элементы технологии </a:t>
            </a:r>
            <a:br/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Calibri"/>
              </a:rPr>
              <a:t>Арт-терапия, в т.ч. метод Куклотерапии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5" name="CustomShape 5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8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med">
    <p:wheel spokes="8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/>
          <a:stretch/>
        </p:blipFill>
        <p:spPr>
          <a:xfrm>
            <a:off x="180000" y="764640"/>
            <a:ext cx="9138960" cy="6092280"/>
          </a:xfrm>
          <a:prstGeom prst="rect">
            <a:avLst/>
          </a:prstGeom>
          <a:ln w="9360"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5630040" y="900000"/>
            <a:ext cx="3513240" cy="5856840"/>
          </a:xfrm>
          <a:prstGeom prst="rect">
            <a:avLst/>
          </a:prstGeom>
          <a:solidFill>
            <a:srgbClr val="857979"/>
          </a:solidFill>
          <a:ln w="10080">
            <a:solidFill>
              <a:srgbClr val="968c8c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Times New Roman"/>
                <a:ea typeface="Calibri"/>
              </a:rPr>
              <a:t>ЗАДАЧИ ПРАКТИКИ:</a:t>
            </a:r>
            <a:endParaRPr b="0" lang="ru-RU" sz="15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300" spc="-1" strike="noStrike">
                <a:solidFill>
                  <a:srgbClr val="ffffff"/>
                </a:solidFill>
                <a:latin typeface="Times New Roman"/>
                <a:ea typeface="Calibri"/>
              </a:rPr>
              <a:t>создать внутреннюю систему непрерывного профессионального развития специалистов по социальной работе (теоретические семинары, практикумы, деловые игры, творческие лаборатории);</a:t>
            </a:r>
            <a:endParaRPr b="0" lang="ru-RU" sz="1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300" spc="-1" strike="noStrike">
                <a:solidFill>
                  <a:srgbClr val="ffffff"/>
                </a:solidFill>
                <a:latin typeface="Times New Roman"/>
                <a:ea typeface="Calibri"/>
              </a:rPr>
              <a:t>обеспечить консультативно-методическое сопровождение специалистов по социальной работе на основе потребностей и выявленных проблем;</a:t>
            </a:r>
            <a:endParaRPr b="0" lang="ru-RU" sz="1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300" spc="-1" strike="noStrike">
                <a:solidFill>
                  <a:srgbClr val="ffffff"/>
                </a:solidFill>
                <a:latin typeface="Times New Roman"/>
                <a:ea typeface="Calibri"/>
              </a:rPr>
              <a:t>освоить современные методы и технологии, применяемые в учреждениях социального обслуживания; </a:t>
            </a:r>
            <a:endParaRPr b="0" lang="ru-RU" sz="1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300" spc="-1" strike="noStrike">
                <a:solidFill>
                  <a:srgbClr val="ffffff"/>
                </a:solidFill>
                <a:latin typeface="Times New Roman"/>
                <a:ea typeface="Calibri"/>
              </a:rPr>
              <a:t>способствовать росту профессионального мастерства, развитию инициативы и творческого потенциала коллектива специалистов по социальной работе;</a:t>
            </a:r>
            <a:endParaRPr b="0" lang="ru-RU" sz="1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300" spc="-1" strike="noStrike">
                <a:solidFill>
                  <a:srgbClr val="ffffff"/>
                </a:solidFill>
                <a:latin typeface="Times New Roman"/>
                <a:ea typeface="Calibri"/>
              </a:rPr>
              <a:t>стимулировать, поддерживать и поощрять специалистов по социальной работе, проявляющих активность в поиске и освоении новых технологий и инновационных идей;</a:t>
            </a:r>
            <a:endParaRPr b="0" lang="ru-RU" sz="13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300" spc="-1" strike="noStrike">
                <a:solidFill>
                  <a:srgbClr val="ffffff"/>
                </a:solidFill>
                <a:latin typeface="Times New Roman"/>
                <a:ea typeface="Calibri"/>
              </a:rPr>
              <a:t>обеспечить участие специалистов по социальной работе в публично-презентационной  и конкурсной деятельности 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802240" y="1848960"/>
            <a:ext cx="2662920" cy="3927960"/>
          </a:xfrm>
          <a:prstGeom prst="rect">
            <a:avLst/>
          </a:prstGeom>
          <a:solidFill>
            <a:srgbClr val="dc7e44"/>
          </a:solidFill>
          <a:ln w="10080">
            <a:solidFill>
              <a:srgbClr val="dd8047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Times New Roman"/>
                <a:ea typeface="Calibri"/>
              </a:rPr>
              <a:t>УЧАСТНИКИ ПРАКТИКИ:</a:t>
            </a:r>
            <a:endParaRPr b="0" lang="ru-RU" sz="15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Calibri"/>
              </a:rPr>
              <a:t>Специалисты по социальной работе (руководители структурных подразделений ГБУ СО КК «Горячеключевской КЦСОН») – 14 чел.</a:t>
            </a:r>
            <a:endParaRPr b="0" lang="ru-RU" sz="16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Calibri"/>
              </a:rPr>
              <a:t>Специалисты, входящие в состав Методического объединения Учреждения «Школа современного специалиста по социальной работе» – 14  чел.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142920" y="857160"/>
            <a:ext cx="2570760" cy="3418920"/>
          </a:xfrm>
          <a:prstGeom prst="rect">
            <a:avLst/>
          </a:prstGeom>
          <a:solidFill>
            <a:srgbClr val="8a9161"/>
          </a:solidFill>
          <a:ln w="10152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Times New Roman"/>
                <a:ea typeface="Calibri"/>
              </a:rPr>
              <a:t>ЦЕЛЬ ПРАКТИКИ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500" spc="-1" strike="noStrike">
                <a:solidFill>
                  <a:srgbClr val="ffffff"/>
                </a:solidFill>
                <a:latin typeface="Times New Roman"/>
                <a:ea typeface="Calibri"/>
              </a:rPr>
              <a:t>Повышение качества услуг, предоставляемых в сфере активного досуга (творческие клубы) гражданам пожилого возраста и инвалидам, состоящим на обслуживании в Учреждении.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500" spc="-1" strike="noStrike">
              <a:latin typeface="Arial"/>
            </a:endParaRPr>
          </a:p>
        </p:txBody>
      </p:sp>
      <p:sp>
        <p:nvSpPr>
          <p:cNvPr id="90" name="CustomShape 4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5"/>
          <p:cNvSpPr/>
          <p:nvPr/>
        </p:nvSpPr>
        <p:spPr>
          <a:xfrm>
            <a:off x="0" y="0"/>
            <a:ext cx="9142920" cy="79092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4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– основа проекта…</a:t>
            </a:r>
            <a:endParaRPr b="0" lang="ru-RU" sz="4800" spc="-1" strike="noStrike">
              <a:latin typeface="Arial"/>
            </a:endParaRPr>
          </a:p>
        </p:txBody>
      </p:sp>
    </p:spTree>
  </p:cSld>
  <p:transition spd="med">
    <p:wipe dir="d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C:\Users\user\Desktop\ОМО КОНКУРС\Картинка оформление\depositphotos_152128286-stock-photo-set-of-sewing-supplies.jpg"/>
          <p:cNvPicPr/>
          <p:nvPr/>
        </p:nvPicPr>
        <p:blipFill>
          <a:blip r:embed="rId1"/>
          <a:srcRect l="0" t="6246" r="0" b="0"/>
          <a:stretch/>
        </p:blipFill>
        <p:spPr>
          <a:xfrm>
            <a:off x="0" y="857160"/>
            <a:ext cx="9142920" cy="599976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5357880" y="1000080"/>
            <a:ext cx="3598920" cy="2518920"/>
          </a:xfrm>
          <a:prstGeom prst="rect">
            <a:avLst/>
          </a:prstGeom>
          <a:solidFill>
            <a:srgbClr val="8a9161"/>
          </a:solidFill>
          <a:ln w="10080">
            <a:solidFill>
              <a:srgbClr val="968c8c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 cap="small">
                <a:solidFill>
                  <a:srgbClr val="ffffff"/>
                </a:solidFill>
                <a:latin typeface="Times New Roman"/>
                <a:ea typeface="DejaVu Sans"/>
              </a:rPr>
              <a:t>СОЦИАЛЬНАЯ ЗНАЧИМОСТЬ: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Системная поддержка и улучшение  качества жизни старшего поколения, повышение качества оказания социальных услуг гражданам пожилого возраста и инвалидам, состоящим на обслуживании в ГБУ СО КК «Горячеключевской КЦСОН».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3"/>
          <p:cNvSpPr/>
          <p:nvPr/>
        </p:nvSpPr>
        <p:spPr>
          <a:xfrm>
            <a:off x="0" y="0"/>
            <a:ext cx="9142920" cy="79092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ru-RU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– это важно и значимо…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5357880" y="3857760"/>
            <a:ext cx="3598920" cy="2804760"/>
          </a:xfrm>
          <a:prstGeom prst="rect">
            <a:avLst/>
          </a:prstGeom>
          <a:solidFill>
            <a:srgbClr val="857979"/>
          </a:solidFill>
          <a:ln w="10080">
            <a:solidFill>
              <a:srgbClr val="968c8c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ПРАКТИЧЕСКАЯ ЗНАЧИМОСТЬ: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1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Освоение новых навыков и знаний становится для специалистов самостоятельной потребностью, а для Учреждения – растущим сектором услуг и ресурсом его развития. Успешная деятельность учреждения находится в прямой зависимости от качественной характеристики кадрового состава.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142920" y="1000080"/>
            <a:ext cx="5148000" cy="3147840"/>
          </a:xfrm>
          <a:prstGeom prst="rect">
            <a:avLst/>
          </a:prstGeom>
          <a:solidFill>
            <a:srgbClr val="dc7e44"/>
          </a:solidFill>
          <a:ln w="10080">
            <a:solidFill>
              <a:srgbClr val="dd8047"/>
            </a:solidFill>
            <a:round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Times New Roman"/>
                <a:ea typeface="Calibri"/>
              </a:rPr>
              <a:t>ОЖИДАЕМЫЙ РЕЗУЛЬТАТ: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5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Calibri"/>
              </a:rPr>
              <a:t>Улучшено качество услуг, предоставляемых пожилым гражданам и инвалидам (активный досуг в рамках творческого клуба по интересам).</a:t>
            </a:r>
            <a:endParaRPr b="0" lang="ru-RU" sz="1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Calibri"/>
              </a:rPr>
              <a:t>Специалисты по социальной работе освоили инновационные способы и методы работы (Арт-терапия, Куклотерапия).</a:t>
            </a:r>
            <a:endParaRPr b="0" lang="ru-RU" sz="1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Calibri"/>
              </a:rPr>
              <a:t>Увеличена доля специалистов по социальной работе, реализующих инновационные практики, принимающих участие в профессиональных конкурсах разных уровней.</a:t>
            </a:r>
            <a:endParaRPr b="0" lang="ru-RU" sz="14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b="1" i="1" lang="ru-RU" sz="1400" spc="-1" strike="noStrike">
                <a:solidFill>
                  <a:srgbClr val="ffffff"/>
                </a:solidFill>
                <a:latin typeface="Times New Roman"/>
                <a:ea typeface="Calibri"/>
              </a:rPr>
              <a:t>Усовершенствована система методического сопровождения руководителей подразделений и специалистов по социальному обслуживанию. 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98" name="Picture 1" descr=""/>
          <p:cNvPicPr/>
          <p:nvPr/>
        </p:nvPicPr>
        <p:blipFill>
          <a:blip r:embed="rId3"/>
          <a:srcRect l="0" t="8194" r="0" b="9662"/>
          <a:stretch/>
        </p:blipFill>
        <p:spPr>
          <a:xfrm>
            <a:off x="214200" y="4429080"/>
            <a:ext cx="3593880" cy="2213640"/>
          </a:xfrm>
          <a:prstGeom prst="rect">
            <a:avLst/>
          </a:prstGeom>
          <a:ln w="0">
            <a:noFill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</p:spTree>
  </p:cSld>
  <p:transition spd="med">
    <p:wipe dir="d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3960" y="764640"/>
            <a:ext cx="9138960" cy="6092280"/>
          </a:xfrm>
          <a:prstGeom prst="rect">
            <a:avLst/>
          </a:prstGeom>
          <a:ln w="9360"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1" name="Picture 2" descr="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79640" y="908640"/>
            <a:ext cx="3243960" cy="2303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sp>
        <p:nvSpPr>
          <p:cNvPr id="102" name="CustomShape 2"/>
          <p:cNvSpPr/>
          <p:nvPr/>
        </p:nvSpPr>
        <p:spPr>
          <a:xfrm>
            <a:off x="0" y="214200"/>
            <a:ext cx="9142920" cy="35604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i="1" lang="ru-RU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раскрывает таланты…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03" name="Picture 4" descr=""/>
          <p:cNvPicPr/>
          <p:nvPr/>
        </p:nvPicPr>
        <p:blipFill>
          <a:blip r:embed="rId4"/>
          <a:srcRect l="0" t="1492" r="1859" b="0"/>
          <a:stretch/>
        </p:blipFill>
        <p:spPr>
          <a:xfrm>
            <a:off x="179640" y="4077000"/>
            <a:ext cx="3959280" cy="26110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04" name="Picture 5" descr=""/>
          <p:cNvPicPr/>
          <p:nvPr/>
        </p:nvPicPr>
        <p:blipFill>
          <a:blip r:embed="rId5"/>
          <a:stretch/>
        </p:blipFill>
        <p:spPr>
          <a:xfrm>
            <a:off x="4572000" y="3429000"/>
            <a:ext cx="4342680" cy="326052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05" name="Picture 6" descr="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2555640" y="2997000"/>
            <a:ext cx="1927800" cy="144720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06" name="Picture 7" descr=""/>
          <p:cNvPicPr/>
          <p:nvPr/>
        </p:nvPicPr>
        <p:blipFill>
          <a:blip r:embed="rId7">
            <a:lum contrast="20000"/>
          </a:blip>
          <a:stretch/>
        </p:blipFill>
        <p:spPr>
          <a:xfrm>
            <a:off x="3708000" y="908640"/>
            <a:ext cx="2876040" cy="2159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07" name="Picture 3" descr=""/>
          <p:cNvPicPr/>
          <p:nvPr/>
        </p:nvPicPr>
        <p:blipFill>
          <a:blip r:embed="rId8">
            <a:lum contrast="10000"/>
          </a:blip>
          <a:stretch/>
        </p:blipFill>
        <p:spPr>
          <a:xfrm>
            <a:off x="6444360" y="1412640"/>
            <a:ext cx="2447280" cy="1835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</p:spTree>
  </p:cSld>
  <p:transition spd="med">
    <p:checker dir="horz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C:\Users\user\Desktop\ОМО КОНКУРС\Картинка оформление\depositphotos_152128286-stock-photo-set-of-sewing-supplies.jpg"/>
          <p:cNvPicPr/>
          <p:nvPr/>
        </p:nvPicPr>
        <p:blipFill>
          <a:blip r:embed="rId1"/>
          <a:srcRect l="0" t="6246" r="0" b="0"/>
          <a:stretch/>
        </p:blipFill>
        <p:spPr>
          <a:xfrm>
            <a:off x="0" y="857160"/>
            <a:ext cx="9142920" cy="5999760"/>
          </a:xfrm>
          <a:prstGeom prst="rect">
            <a:avLst/>
          </a:prstGeom>
          <a:ln w="0"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0" y="0"/>
            <a:ext cx="9142920" cy="619560"/>
          </a:xfrm>
          <a:prstGeom prst="rect">
            <a:avLst/>
          </a:prstGeom>
          <a:noFill/>
          <a:ln w="0">
            <a:noFill/>
          </a:ln>
          <a:effectLst>
            <a:outerShdw dir="5400000" dist="11448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i="1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Творчество приносит радость жизни…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10" name="Picture 4" descr=""/>
          <p:cNvPicPr/>
          <p:nvPr/>
        </p:nvPicPr>
        <p:blipFill>
          <a:blip r:embed="rId2"/>
          <a:stretch/>
        </p:blipFill>
        <p:spPr>
          <a:xfrm>
            <a:off x="4932000" y="908640"/>
            <a:ext cx="4019400" cy="2951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sp>
        <p:nvSpPr>
          <p:cNvPr id="111" name="CustomShape 2"/>
          <p:cNvSpPr/>
          <p:nvPr/>
        </p:nvSpPr>
        <p:spPr>
          <a:xfrm>
            <a:off x="8040600" y="0"/>
            <a:ext cx="1102320" cy="999000"/>
          </a:xfrm>
          <a:prstGeom prst="ellipse">
            <a:avLst/>
          </a:prstGeom>
          <a:blipFill rotWithShape="0">
            <a:blip r:embed="rId3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Picture 5" descr=""/>
          <p:cNvPicPr/>
          <p:nvPr/>
        </p:nvPicPr>
        <p:blipFill>
          <a:blip r:embed="rId4"/>
          <a:stretch/>
        </p:blipFill>
        <p:spPr>
          <a:xfrm>
            <a:off x="179640" y="4293000"/>
            <a:ext cx="3426480" cy="23014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13" name="Picture 2" descr=""/>
          <p:cNvPicPr/>
          <p:nvPr/>
        </p:nvPicPr>
        <p:blipFill>
          <a:blip r:embed="rId5"/>
          <a:stretch/>
        </p:blipFill>
        <p:spPr>
          <a:xfrm>
            <a:off x="179640" y="908640"/>
            <a:ext cx="4510440" cy="286956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14" name="Picture 6" descr=""/>
          <p:cNvPicPr/>
          <p:nvPr/>
        </p:nvPicPr>
        <p:blipFill>
          <a:blip r:embed="rId6"/>
          <a:stretch/>
        </p:blipFill>
        <p:spPr>
          <a:xfrm>
            <a:off x="3780000" y="4509000"/>
            <a:ext cx="1668600" cy="207432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  <p:pic>
        <p:nvPicPr>
          <p:cNvPr id="115" name="Picture 4" descr=""/>
          <p:cNvPicPr/>
          <p:nvPr/>
        </p:nvPicPr>
        <p:blipFill>
          <a:blip r:embed="rId7"/>
          <a:stretch/>
        </p:blipFill>
        <p:spPr>
          <a:xfrm>
            <a:off x="5652000" y="4293000"/>
            <a:ext cx="3311280" cy="231984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dir="2700000" dist="190409">
              <a:srgbClr val="000000">
                <a:alpha val="40000"/>
              </a:srgbClr>
            </a:outerShdw>
          </a:effectLst>
        </p:spPr>
      </p:pic>
    </p:spTree>
  </p:cSld>
  <p:transition spd="med">
    <p:checker dir="horz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1866</TotalTime>
  <Application>LibreOffice/7.0.1.2$Windows_X86_64 LibreOffice_project/7cbcfc562f6eb6708b5ff7d7397325de9e764452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2021-06-16T12:00:20Z</dcterms:created>
  <dc:creator>ОПСД</dc:creator>
  <dc:description/>
  <dc:language>ru-RU</dc:language>
  <cp:lastModifiedBy/>
  <dcterms:modified xsi:type="dcterms:W3CDTF">2024-10-08T13:56:13Z</dcterms:modified>
  <cp:revision>183</cp:revision>
  <dc:subject/>
  <dc:title>оооо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14</vt:i4>
  </property>
</Properties>
</file>