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ppt/media/image6.jpg" ContentType="image/jpeg"/>
  <Override PartName="/ppt/media/image8.jpg" ContentType="image/jpeg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8" r:id="rId4"/>
    <p:sldId id="264" r:id="rId5"/>
    <p:sldId id="269" r:id="rId6"/>
    <p:sldId id="265" r:id="rId7"/>
    <p:sldId id="270" r:id="rId8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14" y="5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1999" y="1"/>
            <a:ext cx="9906000" cy="10286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3550900" cy="10287000"/>
          </a:xfrm>
          <a:custGeom>
            <a:avLst/>
            <a:gdLst/>
            <a:ahLst/>
            <a:cxnLst/>
            <a:rect l="l" t="t" r="r" b="b"/>
            <a:pathLst>
              <a:path w="13550900" h="10287000">
                <a:moveTo>
                  <a:pt x="8374157" y="0"/>
                </a:moveTo>
                <a:lnTo>
                  <a:pt x="13550608" y="10286999"/>
                </a:lnTo>
                <a:lnTo>
                  <a:pt x="0" y="10286999"/>
                </a:lnTo>
                <a:lnTo>
                  <a:pt x="0" y="0"/>
                </a:lnTo>
                <a:lnTo>
                  <a:pt x="8374157" y="0"/>
                </a:lnTo>
                <a:close/>
              </a:path>
            </a:pathLst>
          </a:custGeom>
          <a:solidFill>
            <a:srgbClr val="EB25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16000" y="3328832"/>
            <a:ext cx="16256000" cy="217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350039" y="512932"/>
            <a:ext cx="4938395" cy="9773920"/>
          </a:xfrm>
          <a:custGeom>
            <a:avLst/>
            <a:gdLst/>
            <a:ahLst/>
            <a:cxnLst/>
            <a:rect l="l" t="t" r="r" b="b"/>
            <a:pathLst>
              <a:path w="4938394" h="9773920">
                <a:moveTo>
                  <a:pt x="4937960" y="0"/>
                </a:moveTo>
                <a:lnTo>
                  <a:pt x="4937960" y="9773877"/>
                </a:lnTo>
                <a:lnTo>
                  <a:pt x="0" y="9773877"/>
                </a:lnTo>
                <a:lnTo>
                  <a:pt x="4937960" y="0"/>
                </a:lnTo>
                <a:close/>
              </a:path>
            </a:pathLst>
          </a:custGeom>
          <a:solidFill>
            <a:srgbClr val="0E53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16000" y="912853"/>
            <a:ext cx="16256000" cy="2178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16000" y="4886128"/>
            <a:ext cx="16256000" cy="2856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16000" y="6059809"/>
            <a:ext cx="10871200" cy="1343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650" b="1" spc="45" dirty="0">
                <a:solidFill>
                  <a:srgbClr val="FFFFFF"/>
                </a:solidFill>
                <a:latin typeface="Tahoma"/>
                <a:cs typeface="Tahoma"/>
              </a:rPr>
              <a:t>АНО «Следопыт»</a:t>
            </a:r>
            <a:endParaRPr sz="865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7645456"/>
            <a:ext cx="7137400" cy="71558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4550" b="1" spc="185" dirty="0">
                <a:solidFill>
                  <a:srgbClr val="FFFFFF"/>
                </a:solidFill>
                <a:latin typeface="Roboto Bk"/>
                <a:cs typeface="Roboto Bk"/>
              </a:rPr>
              <a:t>Рисование для всех</a:t>
            </a:r>
            <a:endParaRPr sz="4550" dirty="0">
              <a:latin typeface="Roboto Bk"/>
              <a:cs typeface="Roboto B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475619" y="0"/>
            <a:ext cx="4812665" cy="10287000"/>
            <a:chOff x="13475619" y="0"/>
            <a:chExt cx="4812665" cy="10287000"/>
          </a:xfrm>
        </p:grpSpPr>
        <p:sp>
          <p:nvSpPr>
            <p:cNvPr id="6" name="object 6"/>
            <p:cNvSpPr/>
            <p:nvPr/>
          </p:nvSpPr>
          <p:spPr>
            <a:xfrm>
              <a:off x="13475614" y="0"/>
              <a:ext cx="4812665" cy="10287000"/>
            </a:xfrm>
            <a:custGeom>
              <a:avLst/>
              <a:gdLst/>
              <a:ahLst/>
              <a:cxnLst/>
              <a:rect l="l" t="t" r="r" b="b"/>
              <a:pathLst>
                <a:path w="4812665" h="10287000">
                  <a:moveTo>
                    <a:pt x="4812385" y="0"/>
                  </a:moveTo>
                  <a:lnTo>
                    <a:pt x="2495550" y="0"/>
                  </a:lnTo>
                  <a:lnTo>
                    <a:pt x="0" y="0"/>
                  </a:lnTo>
                  <a:lnTo>
                    <a:pt x="0" y="17830"/>
                  </a:lnTo>
                  <a:lnTo>
                    <a:pt x="2247709" y="5143500"/>
                  </a:lnTo>
                  <a:lnTo>
                    <a:pt x="0" y="10269182"/>
                  </a:lnTo>
                  <a:lnTo>
                    <a:pt x="0" y="10287000"/>
                  </a:lnTo>
                  <a:lnTo>
                    <a:pt x="2495550" y="10287000"/>
                  </a:lnTo>
                  <a:lnTo>
                    <a:pt x="4812385" y="10287000"/>
                  </a:lnTo>
                  <a:lnTo>
                    <a:pt x="48123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676082" y="0"/>
              <a:ext cx="4367528" cy="102870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58143" y="0"/>
            <a:ext cx="7829854" cy="10287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777537"/>
            <a:ext cx="7450667" cy="306237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6600" b="1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Рисование с «серебряными» волонтерами</a:t>
            </a:r>
            <a:endParaRPr sz="6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2B5AC76-D481-4201-8C3D-B04C557C8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90500"/>
            <a:ext cx="7721600" cy="5791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40CF63-5685-454F-B792-AD4707B70C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5343116"/>
            <a:ext cx="745066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BAD44-F0B5-4835-988C-3596EAA71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495300"/>
            <a:ext cx="16256000" cy="957954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6000" b="1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Ежемесячно на встречи приходят от 8 до 12 «серебряных» волонтеров.</a:t>
            </a:r>
            <a:br>
              <a:rPr lang="ru-RU" sz="6000" b="1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6000" b="1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Каждый раз есть кто-то новенький, кто затем становится завсегдатаем.</a:t>
            </a:r>
            <a:br>
              <a:rPr lang="ru-RU" sz="6000" b="1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6000" b="1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Пенсионеры приводят с собой внуков, укрепляя семейные узы совместной деятельностью.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46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90194" y="0"/>
            <a:ext cx="4398010" cy="10287000"/>
            <a:chOff x="13890194" y="0"/>
            <a:chExt cx="439801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90194" y="0"/>
              <a:ext cx="4397805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978527" y="798372"/>
              <a:ext cx="2309495" cy="9488805"/>
            </a:xfrm>
            <a:custGeom>
              <a:avLst/>
              <a:gdLst/>
              <a:ahLst/>
              <a:cxnLst/>
              <a:rect l="l" t="t" r="r" b="b"/>
              <a:pathLst>
                <a:path w="2309494" h="9488805">
                  <a:moveTo>
                    <a:pt x="2309473" y="0"/>
                  </a:moveTo>
                  <a:lnTo>
                    <a:pt x="2309473" y="9488627"/>
                  </a:lnTo>
                  <a:lnTo>
                    <a:pt x="0" y="9488627"/>
                  </a:lnTo>
                  <a:lnTo>
                    <a:pt x="2309473" y="0"/>
                  </a:lnTo>
                  <a:close/>
                </a:path>
              </a:pathLst>
            </a:custGeom>
            <a:solidFill>
              <a:srgbClr val="EB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48600" y="515310"/>
            <a:ext cx="7924811" cy="185820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4000" b="1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Патриотическая беседа с серебряным волонтером ко Дню Победы</a:t>
            </a:r>
            <a:endParaRPr sz="4000" dirty="0">
              <a:latin typeface="Microsoft YaHei"/>
              <a:cs typeface="Microsoft YaHe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9308A5-D26F-4EC5-BAE1-E444E87D6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38893" cy="94869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801DBA-BEFF-432C-9588-738A718A2D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569" y="2888821"/>
            <a:ext cx="8280400" cy="6210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90194" y="0"/>
            <a:ext cx="4398010" cy="10287000"/>
            <a:chOff x="13890194" y="0"/>
            <a:chExt cx="439801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90194" y="0"/>
              <a:ext cx="4397805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978527" y="798372"/>
              <a:ext cx="2309495" cy="9488805"/>
            </a:xfrm>
            <a:custGeom>
              <a:avLst/>
              <a:gdLst/>
              <a:ahLst/>
              <a:cxnLst/>
              <a:rect l="l" t="t" r="r" b="b"/>
              <a:pathLst>
                <a:path w="2309494" h="9488805">
                  <a:moveTo>
                    <a:pt x="2309473" y="0"/>
                  </a:moveTo>
                  <a:lnTo>
                    <a:pt x="2309473" y="9488627"/>
                  </a:lnTo>
                  <a:lnTo>
                    <a:pt x="0" y="9488627"/>
                  </a:lnTo>
                  <a:lnTo>
                    <a:pt x="2309473" y="0"/>
                  </a:lnTo>
                  <a:close/>
                </a:path>
              </a:pathLst>
            </a:custGeom>
            <a:solidFill>
              <a:srgbClr val="EB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8200" y="1066743"/>
            <a:ext cx="14249411" cy="81535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</a:pPr>
            <a:r>
              <a:rPr lang="ru-RU" sz="6000" b="1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«Серебряные» волонтеры с удовольствием делятся своим опытом и знаниями с подростками, проводя патриотические беседы и даже поэтические встречи</a:t>
            </a:r>
            <a:endParaRPr sz="6000" dirty="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32519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90194" y="0"/>
            <a:ext cx="4398010" cy="10287000"/>
            <a:chOff x="13890194" y="0"/>
            <a:chExt cx="439801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90194" y="0"/>
              <a:ext cx="4397805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978527" y="798372"/>
              <a:ext cx="2309495" cy="9488805"/>
            </a:xfrm>
            <a:custGeom>
              <a:avLst/>
              <a:gdLst/>
              <a:ahLst/>
              <a:cxnLst/>
              <a:rect l="l" t="t" r="r" b="b"/>
              <a:pathLst>
                <a:path w="2309494" h="9488805">
                  <a:moveTo>
                    <a:pt x="2309473" y="0"/>
                  </a:moveTo>
                  <a:lnTo>
                    <a:pt x="2309473" y="9488627"/>
                  </a:lnTo>
                  <a:lnTo>
                    <a:pt x="0" y="9488627"/>
                  </a:lnTo>
                  <a:lnTo>
                    <a:pt x="2309473" y="0"/>
                  </a:lnTo>
                  <a:close/>
                </a:path>
              </a:pathLst>
            </a:custGeom>
            <a:solidFill>
              <a:srgbClr val="EB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949303" y="495300"/>
            <a:ext cx="5029201" cy="27815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ru-RU" sz="6000" b="1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Встреча с бабушкой-поэтессой</a:t>
            </a:r>
            <a:endParaRPr sz="6000" dirty="0">
              <a:latin typeface="Microsoft YaHei"/>
              <a:cs typeface="Microsoft YaHei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BF7314-A7E9-4712-B121-5A98DBE24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14060"/>
            <a:ext cx="1087120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7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90194" y="0"/>
            <a:ext cx="4398010" cy="10287000"/>
            <a:chOff x="13890194" y="0"/>
            <a:chExt cx="439801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90194" y="0"/>
              <a:ext cx="4397805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5978527" y="798372"/>
              <a:ext cx="2309495" cy="9488805"/>
            </a:xfrm>
            <a:custGeom>
              <a:avLst/>
              <a:gdLst/>
              <a:ahLst/>
              <a:cxnLst/>
              <a:rect l="l" t="t" r="r" b="b"/>
              <a:pathLst>
                <a:path w="2309494" h="9488805">
                  <a:moveTo>
                    <a:pt x="2309473" y="0"/>
                  </a:moveTo>
                  <a:lnTo>
                    <a:pt x="2309473" y="9488627"/>
                  </a:lnTo>
                  <a:lnTo>
                    <a:pt x="0" y="9488627"/>
                  </a:lnTo>
                  <a:lnTo>
                    <a:pt x="2309473" y="0"/>
                  </a:lnTo>
                  <a:close/>
                </a:path>
              </a:pathLst>
            </a:custGeom>
            <a:solidFill>
              <a:srgbClr val="EB25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9200" y="1714500"/>
            <a:ext cx="13944611" cy="53835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90"/>
              </a:spcBef>
            </a:pPr>
            <a:r>
              <a:rPr lang="ru-RU" sz="6000" b="1" spc="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2025 году планируется организация кукольного театра совместными силами следопытов и «серебряных» волонтеров</a:t>
            </a:r>
            <a:endParaRPr sz="6000" dirty="0">
              <a:latin typeface="Microsoft YaHei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879783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98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Microsoft YaHei</vt:lpstr>
      <vt:lpstr>Calibri</vt:lpstr>
      <vt:lpstr>Lucida Sans Unicode</vt:lpstr>
      <vt:lpstr>Roboto Bk</vt:lpstr>
      <vt:lpstr>Tahoma</vt:lpstr>
      <vt:lpstr>Office Theme</vt:lpstr>
      <vt:lpstr>Презентация PowerPoint</vt:lpstr>
      <vt:lpstr>Рисование с «серебряными» волонтерами</vt:lpstr>
      <vt:lpstr>Ежемесячно на встречи приходят от 8 до 12 «серебряных» волонтеров. Каждый раз есть кто-то новенький, кто затем становится завсегдатаем. Пенсионеры приводят с собой внуков, укрепляя семейные узы совместной деятельностью.</vt:lpstr>
      <vt:lpstr>Патриотическая беседа с серебряным волонтером ко Дню Победы</vt:lpstr>
      <vt:lpstr>«Серебряные» волонтеры с удовольствием делятся своим опытом и знаниями с подростками, проводя патриотические беседы и даже поэтические встречи</vt:lpstr>
      <vt:lpstr>Встреча с бабушкой-поэтессой</vt:lpstr>
      <vt:lpstr>В 2025 году планируется организация кукольного театра совместными силами следопытов и «серебряных» волонтеров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ruseleznev@gmail.com</cp:lastModifiedBy>
  <cp:revision>7</cp:revision>
  <dcterms:created xsi:type="dcterms:W3CDTF">2023-03-11T15:32:44Z</dcterms:created>
  <dcterms:modified xsi:type="dcterms:W3CDTF">2024-10-29T13:43:23Z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2022-09-08T00:00:00Z</vt:filetime>
  </property>
  <property fmtid="{D5CDD505-2E9C-101B-9397-08002B2CF9AE}" pid="3" name="LastSaved">
    <vt:filetime>2023-03-11T00:00:00Z</vt:filetime>
  </property>
</Properties>
</file>