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426" y="-7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04.09.2024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04.09.2024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04.09.2024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t>04.09.2024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04.09.2024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t>04.09.2024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04.09.2024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t>04.09.2024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04.09.2024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04.09.2024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04.09.2024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t>04.09.2024</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051720" y="38551"/>
            <a:ext cx="5351978" cy="707886"/>
          </a:xfrm>
          <a:prstGeom prst="rect">
            <a:avLst/>
          </a:prstGeom>
        </p:spPr>
        <p:txBody>
          <a:bodyPr wrap="none">
            <a:spAutoFit/>
          </a:bodyPr>
          <a:lstStyle/>
          <a:p>
            <a:pPr fontAlgn="base"/>
            <a:r>
              <a:rPr lang="ru-RU" sz="4000" b="1" dirty="0">
                <a:latin typeface="Times New Roman" panose="02020603050405020304" pitchFamily="18" charset="0"/>
                <a:cs typeface="Times New Roman" panose="02020603050405020304" pitchFamily="18" charset="0"/>
              </a:rPr>
              <a:t>Перелом шейки бедра</a:t>
            </a:r>
            <a:r>
              <a:rPr lang="ru-RU" dirty="0"/>
              <a:t> </a:t>
            </a:r>
          </a:p>
        </p:txBody>
      </p:sp>
      <p:sp>
        <p:nvSpPr>
          <p:cNvPr id="5" name="Подзаголовок 2"/>
          <p:cNvSpPr>
            <a:spLocks noGrp="1"/>
          </p:cNvSpPr>
          <p:nvPr>
            <p:ph sz="quarter" idx="13"/>
          </p:nvPr>
        </p:nvSpPr>
        <p:spPr>
          <a:xfrm>
            <a:off x="1259632" y="5282460"/>
            <a:ext cx="6459810" cy="1558404"/>
          </a:xfrm>
        </p:spPr>
        <p:txBody>
          <a:bodyPr>
            <a:noAutofit/>
          </a:bodyPr>
          <a:lstStyle/>
          <a:p>
            <a:pPr marL="45720" indent="0" algn="ctr">
              <a:buNone/>
            </a:pPr>
            <a:r>
              <a:rPr lang="ru-RU" sz="1800" dirty="0" smtClean="0">
                <a:solidFill>
                  <a:schemeClr val="tx1"/>
                </a:solidFill>
                <a:latin typeface="Times New Roman" panose="02020603050405020304" pitchFamily="18" charset="0"/>
                <a:cs typeface="Times New Roman" panose="02020603050405020304" pitchFamily="18" charset="0"/>
              </a:rPr>
              <a:t>Презентацию подготовил </a:t>
            </a:r>
          </a:p>
          <a:p>
            <a:pPr marL="45720" indent="0" algn="ctr">
              <a:buNone/>
            </a:pPr>
            <a:r>
              <a:rPr lang="ru-RU" sz="1800" dirty="0">
                <a:solidFill>
                  <a:schemeClr val="tx1"/>
                </a:solidFill>
                <a:latin typeface="Times New Roman" panose="02020603050405020304" pitchFamily="18" charset="0"/>
                <a:cs typeface="Times New Roman" panose="02020603050405020304" pitchFamily="18" charset="0"/>
              </a:rPr>
              <a:t>в</a:t>
            </a:r>
            <a:r>
              <a:rPr lang="ru-RU" sz="1800" dirty="0" smtClean="0">
                <a:solidFill>
                  <a:schemeClr val="tx1"/>
                </a:solidFill>
                <a:latin typeface="Times New Roman" panose="02020603050405020304" pitchFamily="18" charset="0"/>
                <a:cs typeface="Times New Roman" panose="02020603050405020304" pitchFamily="18" charset="0"/>
              </a:rPr>
              <a:t>рач травматолог-ортопед, врач-физиотерапевт, </a:t>
            </a:r>
            <a:r>
              <a:rPr lang="ru-RU" sz="1800" dirty="0" err="1" smtClean="0">
                <a:solidFill>
                  <a:schemeClr val="tx1"/>
                </a:solidFill>
                <a:latin typeface="Times New Roman" panose="02020603050405020304" pitchFamily="18" charset="0"/>
                <a:cs typeface="Times New Roman" panose="02020603050405020304" pitchFamily="18" charset="0"/>
              </a:rPr>
              <a:t>реабилитолог</a:t>
            </a:r>
            <a:r>
              <a:rPr lang="ru-RU" sz="1800" dirty="0" smtClean="0">
                <a:solidFill>
                  <a:schemeClr val="tx1"/>
                </a:solidFill>
                <a:latin typeface="Times New Roman" panose="02020603050405020304" pitchFamily="18" charset="0"/>
                <a:cs typeface="Times New Roman" panose="02020603050405020304" pitchFamily="18" charset="0"/>
              </a:rPr>
              <a:t>, специалист по медицинскому </a:t>
            </a:r>
            <a:r>
              <a:rPr lang="ru-RU" sz="1800" dirty="0" smtClean="0">
                <a:solidFill>
                  <a:schemeClr val="tx1"/>
                </a:solidFill>
                <a:latin typeface="Times New Roman" panose="02020603050405020304" pitchFamily="18" charset="0"/>
                <a:cs typeface="Times New Roman" panose="02020603050405020304" pitchFamily="18" charset="0"/>
              </a:rPr>
              <a:t>массажу</a:t>
            </a:r>
          </a:p>
          <a:p>
            <a:pPr marL="45720" indent="0" algn="ctr">
              <a:buNone/>
            </a:pPr>
            <a:r>
              <a:rPr lang="ru-RU" sz="1800" dirty="0" smtClean="0">
                <a:solidFill>
                  <a:schemeClr val="tx1"/>
                </a:solidFill>
                <a:latin typeface="Times New Roman" panose="02020603050405020304" pitchFamily="18" charset="0"/>
                <a:cs typeface="Times New Roman" panose="02020603050405020304" pitchFamily="18" charset="0"/>
              </a:rPr>
              <a:t>Петров Кирилл Сергеевич</a:t>
            </a:r>
            <a:endParaRPr lang="ru-RU" sz="1800" dirty="0">
              <a:solidFill>
                <a:schemeClr val="tx1"/>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9296" y="908720"/>
            <a:ext cx="6136826" cy="4222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46283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03848" y="116632"/>
            <a:ext cx="2595775" cy="584775"/>
          </a:xfrm>
          <a:prstGeom prst="rect">
            <a:avLst/>
          </a:prstGeom>
        </p:spPr>
        <p:txBody>
          <a:bodyPr wrap="none">
            <a:spAutoFit/>
          </a:bodyPr>
          <a:lstStyle/>
          <a:p>
            <a:r>
              <a:rPr lang="ru-RU" sz="3200" b="1" dirty="0">
                <a:latin typeface="Times New Roman" panose="02020603050405020304" pitchFamily="18" charset="0"/>
                <a:cs typeface="Times New Roman" panose="02020603050405020304" pitchFamily="18" charset="0"/>
              </a:rPr>
              <a:t>Диагностика</a:t>
            </a:r>
          </a:p>
        </p:txBody>
      </p:sp>
      <p:sp>
        <p:nvSpPr>
          <p:cNvPr id="5" name="Прямоугольник 4"/>
          <p:cNvSpPr/>
          <p:nvPr/>
        </p:nvSpPr>
        <p:spPr>
          <a:xfrm>
            <a:off x="44600" y="1268760"/>
            <a:ext cx="3735312" cy="4708981"/>
          </a:xfrm>
          <a:prstGeom prst="rect">
            <a:avLst/>
          </a:prstGeom>
        </p:spPr>
        <p:txBody>
          <a:bodyPr wrap="square">
            <a:spAutoFit/>
          </a:bodyPr>
          <a:lstStyle/>
          <a:p>
            <a:r>
              <a:rPr lang="ru-RU" sz="2000" dirty="0">
                <a:latin typeface="Times New Roman" panose="02020603050405020304" pitchFamily="18" charset="0"/>
                <a:cs typeface="Times New Roman" panose="02020603050405020304" pitchFamily="18" charset="0"/>
              </a:rPr>
              <a:t>Диагностический поиск осуществляется врачом-травматологом. Для подтверждения диагноза выполняют рентгенографию тазобедренного сустава. В сомнительных случаях осуществляют КТ тазобедренного сустава, МРТ тазобедренного сустава или </a:t>
            </a:r>
            <a:r>
              <a:rPr lang="ru-RU" sz="2000" dirty="0" err="1">
                <a:latin typeface="Times New Roman" panose="02020603050405020304" pitchFamily="18" charset="0"/>
                <a:cs typeface="Times New Roman" panose="02020603050405020304" pitchFamily="18" charset="0"/>
              </a:rPr>
              <a:t>сцинтиграфию</a:t>
            </a:r>
            <a:r>
              <a:rPr lang="ru-RU" sz="2000" dirty="0">
                <a:latin typeface="Times New Roman" panose="02020603050405020304" pitchFamily="18" charset="0"/>
                <a:cs typeface="Times New Roman" panose="02020603050405020304" pitchFamily="18" charset="0"/>
              </a:rPr>
              <a:t>. Поскольку при данной травме обычно показано оперативное лечение, пациенту назначают полное </a:t>
            </a:r>
            <a:r>
              <a:rPr lang="ru-RU" sz="2000" dirty="0" smtClean="0">
                <a:latin typeface="Times New Roman" panose="02020603050405020304" pitchFamily="18" charset="0"/>
                <a:cs typeface="Times New Roman" panose="02020603050405020304" pitchFamily="18" charset="0"/>
              </a:rPr>
              <a:t>обследование..</a:t>
            </a:r>
            <a:endParaRPr lang="ru-RU" sz="2000" dirty="0">
              <a:latin typeface="Times New Roman" panose="02020603050405020304" pitchFamily="18" charset="0"/>
              <a:cs typeface="Times New Roman" panose="02020603050405020304" pitchFamily="18"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9959" y="999031"/>
            <a:ext cx="5310289" cy="5310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46001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504" y="842951"/>
            <a:ext cx="8496944" cy="2308324"/>
          </a:xfrm>
          <a:prstGeom prst="rect">
            <a:avLst/>
          </a:prstGeom>
        </p:spPr>
        <p:txBody>
          <a:bodyPr wrap="square">
            <a:spAutoFit/>
          </a:bodyPr>
          <a:lstStyle/>
          <a:p>
            <a:r>
              <a:rPr lang="ru-RU" dirty="0">
                <a:latin typeface="Times New Roman" panose="02020603050405020304" pitchFamily="18" charset="0"/>
                <a:cs typeface="Times New Roman" panose="02020603050405020304" pitchFamily="18" charset="0"/>
              </a:rPr>
              <a:t>Консервативное лечение</a:t>
            </a:r>
          </a:p>
          <a:p>
            <a:r>
              <a:rPr lang="ru-RU" dirty="0">
                <a:latin typeface="Times New Roman" panose="02020603050405020304" pitchFamily="18" charset="0"/>
                <a:cs typeface="Times New Roman" panose="02020603050405020304" pitchFamily="18" charset="0"/>
              </a:rPr>
              <a:t>Лечение данной патологии осуществляется в условиях травматологического отделения. Консервативную терапию проводят только в особых обстоятельствах – при наличии серьезных противопоказаний к хирургическому вмешательству (например, при недавно перенесенном инфаркте миокарда). В сомнительных случаях применяют индивидуальный подход, сравнивают риски длительного пребывания на постельном режиме (при консервативном лечении) и наркоза в сочетании с масштабной операцией (при оперативном лечении). </a:t>
            </a:r>
          </a:p>
        </p:txBody>
      </p:sp>
      <p:sp>
        <p:nvSpPr>
          <p:cNvPr id="5" name="Прямоугольник 4"/>
          <p:cNvSpPr/>
          <p:nvPr/>
        </p:nvSpPr>
        <p:spPr>
          <a:xfrm>
            <a:off x="1551851" y="123616"/>
            <a:ext cx="6038063" cy="584775"/>
          </a:xfrm>
          <a:prstGeom prst="rect">
            <a:avLst/>
          </a:prstGeom>
        </p:spPr>
        <p:txBody>
          <a:bodyPr wrap="none">
            <a:spAutoFit/>
          </a:bodyPr>
          <a:lstStyle/>
          <a:p>
            <a:r>
              <a:rPr lang="ru-RU" sz="3200" b="1" dirty="0">
                <a:latin typeface="Times New Roman" panose="02020603050405020304" pitchFamily="18" charset="0"/>
                <a:cs typeface="Times New Roman" panose="02020603050405020304" pitchFamily="18" charset="0"/>
              </a:rPr>
              <a:t>Лечение перелома шейки бедра</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0102" y="3151275"/>
            <a:ext cx="6421563" cy="359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68618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19480" y="6856"/>
            <a:ext cx="8173536" cy="3645024"/>
          </a:xfrm>
        </p:spPr>
        <p:txBody>
          <a:bodyPr>
            <a:normAutofit/>
          </a:bodyPr>
          <a:lstStyle/>
          <a:p>
            <a:pPr marL="45720" indent="0">
              <a:buNone/>
            </a:pPr>
            <a:r>
              <a:rPr lang="ru-RU" sz="2000" dirty="0">
                <a:solidFill>
                  <a:schemeClr val="tx1"/>
                </a:solidFill>
                <a:latin typeface="Times New Roman" panose="02020603050405020304" pitchFamily="18" charset="0"/>
                <a:cs typeface="Times New Roman" panose="02020603050405020304" pitchFamily="18" charset="0"/>
              </a:rPr>
              <a:t>Скелетное вытяжение. Накладывают достаточно активным больным молодого, среднего и пожилого возраста при противопоказаниях к оперативному </a:t>
            </a:r>
            <a:r>
              <a:rPr lang="ru-RU" sz="2000" dirty="0" err="1">
                <a:solidFill>
                  <a:schemeClr val="tx1"/>
                </a:solidFill>
                <a:latin typeface="Times New Roman" panose="02020603050405020304" pitchFamily="18" charset="0"/>
                <a:cs typeface="Times New Roman" panose="02020603050405020304" pitchFamily="18" charset="0"/>
              </a:rPr>
              <a:t>лечени</a:t>
            </a:r>
            <a:r>
              <a:rPr lang="ru-RU" sz="2000" dirty="0">
                <a:solidFill>
                  <a:schemeClr val="tx1"/>
                </a:solidFill>
                <a:latin typeface="Times New Roman" panose="02020603050405020304" pitchFamily="18" charset="0"/>
                <a:cs typeface="Times New Roman" panose="02020603050405020304" pitchFamily="18" charset="0"/>
              </a:rPr>
              <a:t>.</a:t>
            </a:r>
          </a:p>
          <a:p>
            <a:pPr marL="45720" indent="0">
              <a:buNone/>
            </a:pPr>
            <a:r>
              <a:rPr lang="ru-RU" sz="2000" dirty="0" err="1">
                <a:solidFill>
                  <a:schemeClr val="tx1"/>
                </a:solidFill>
                <a:latin typeface="Times New Roman" panose="02020603050405020304" pitchFamily="18" charset="0"/>
                <a:cs typeface="Times New Roman" panose="02020603050405020304" pitchFamily="18" charset="0"/>
              </a:rPr>
              <a:t>Деротационный</a:t>
            </a:r>
            <a:r>
              <a:rPr lang="ru-RU" sz="2000" dirty="0">
                <a:solidFill>
                  <a:schemeClr val="tx1"/>
                </a:solidFill>
                <a:latin typeface="Times New Roman" panose="02020603050405020304" pitchFamily="18" charset="0"/>
                <a:cs typeface="Times New Roman" panose="02020603050405020304" pitchFamily="18" charset="0"/>
              </a:rPr>
              <a:t> сапожок. Является оптимальным вариантом при лечении пациентов старческого возраста (80-85 лет и старше), особенно при наличии старческого слабоумия и других психических отклонений. Эта методика, как правило, не обеспечивает сращения шейки бедра, но позволяет упростить уход за пациентом и дает возможность сохранить хотя бы минимальный уровень физической активности на тот период, пока в области перелома образуется соединительнотканная мозоль.</a:t>
            </a:r>
          </a:p>
          <a:p>
            <a:endParaRPr lang="ru-RU"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0176" y="3788416"/>
            <a:ext cx="4143240" cy="306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83240"/>
            <a:ext cx="5020176" cy="3074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94407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914664" y="188640"/>
            <a:ext cx="4594591" cy="584775"/>
          </a:xfrm>
          <a:prstGeom prst="rect">
            <a:avLst/>
          </a:prstGeom>
        </p:spPr>
        <p:txBody>
          <a:bodyPr wrap="none">
            <a:spAutoFit/>
          </a:bodyPr>
          <a:lstStyle/>
          <a:p>
            <a:r>
              <a:rPr lang="ru-RU" sz="3200" b="1" dirty="0">
                <a:latin typeface="Times New Roman" panose="02020603050405020304" pitchFamily="18" charset="0"/>
                <a:cs typeface="Times New Roman" panose="02020603050405020304" pitchFamily="18" charset="0"/>
              </a:rPr>
              <a:t>Хирургическое лечение</a:t>
            </a:r>
          </a:p>
        </p:txBody>
      </p:sp>
      <p:sp>
        <p:nvSpPr>
          <p:cNvPr id="5" name="Прямоугольник 4"/>
          <p:cNvSpPr/>
          <p:nvPr/>
        </p:nvSpPr>
        <p:spPr>
          <a:xfrm>
            <a:off x="107504" y="836712"/>
            <a:ext cx="8208912" cy="2585323"/>
          </a:xfrm>
          <a:prstGeom prst="rect">
            <a:avLst/>
          </a:prstGeom>
        </p:spPr>
        <p:txBody>
          <a:bodyPr wrap="square">
            <a:spAutoFit/>
          </a:bodyPr>
          <a:lstStyle/>
          <a:p>
            <a:r>
              <a:rPr lang="ru-RU" dirty="0">
                <a:latin typeface="Times New Roman" panose="02020603050405020304" pitchFamily="18" charset="0"/>
                <a:cs typeface="Times New Roman" panose="02020603050405020304" pitchFamily="18" charset="0"/>
              </a:rPr>
              <a:t>Хирургическое вмешательство показано сохранным пациентам. Выбор метода оперативного лечения осуществляют с учетом возраста больного и уровня его физической активности до перелома. Активным больным младше 65 лет проводят репозицию и выполняют остеосинтез перелома с использованием различных металлоконструкций. Людям старше 65 лет, при условии, что они до травмы свободно передвигались и выходили на улицу, устанавливают двухполюсные </a:t>
            </a:r>
            <a:r>
              <a:rPr lang="ru-RU" dirty="0" err="1">
                <a:latin typeface="Times New Roman" panose="02020603050405020304" pitchFamily="18" charset="0"/>
                <a:cs typeface="Times New Roman" panose="02020603050405020304" pitchFamily="18" charset="0"/>
              </a:rPr>
              <a:t>эндопротезы</a:t>
            </a:r>
            <a:r>
              <a:rPr lang="ru-RU" dirty="0">
                <a:latin typeface="Times New Roman" panose="02020603050405020304" pitchFamily="18" charset="0"/>
                <a:cs typeface="Times New Roman" panose="02020603050405020304" pitchFamily="18" charset="0"/>
              </a:rPr>
              <a:t>. Пациентам старше 75 лет, которые до перелома ограниченно передвигались в пределах дома или квартиры, проводят однополюсное </a:t>
            </a:r>
            <a:r>
              <a:rPr lang="ru-RU" dirty="0" err="1">
                <a:latin typeface="Times New Roman" panose="02020603050405020304" pitchFamily="18" charset="0"/>
                <a:cs typeface="Times New Roman" panose="02020603050405020304" pitchFamily="18" charset="0"/>
              </a:rPr>
              <a:t>эндопротезирование</a:t>
            </a:r>
            <a:r>
              <a:rPr lang="ru-RU" dirty="0">
                <a:latin typeface="Times New Roman" panose="02020603050405020304" pitchFamily="18" charset="0"/>
                <a:cs typeface="Times New Roman" panose="02020603050405020304" pitchFamily="18" charset="0"/>
              </a:rPr>
              <a:t> цементным </a:t>
            </a:r>
            <a:r>
              <a:rPr lang="ru-RU" dirty="0" err="1">
                <a:latin typeface="Times New Roman" panose="02020603050405020304" pitchFamily="18" charset="0"/>
                <a:cs typeface="Times New Roman" panose="02020603050405020304" pitchFamily="18" charset="0"/>
              </a:rPr>
              <a:t>эндопротезом</a:t>
            </a:r>
            <a:r>
              <a:rPr lang="ru-RU" dirty="0">
                <a:latin typeface="Times New Roman" panose="02020603050405020304" pitchFamily="18" charset="0"/>
                <a:cs typeface="Times New Roman" panose="02020603050405020304" pitchFamily="18" charset="0"/>
              </a:rPr>
              <a:t>.</a:t>
            </a:r>
          </a:p>
        </p:txBody>
      </p:sp>
      <p:pic>
        <p:nvPicPr>
          <p:cNvPr id="1331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6141" y="3422035"/>
            <a:ext cx="4752528" cy="3362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2062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989577" y="397194"/>
            <a:ext cx="4912114" cy="584775"/>
          </a:xfrm>
          <a:prstGeom prst="rect">
            <a:avLst/>
          </a:prstGeom>
        </p:spPr>
        <p:txBody>
          <a:bodyPr wrap="none">
            <a:spAutoFit/>
          </a:bodyPr>
          <a:lstStyle/>
          <a:p>
            <a:r>
              <a:rPr lang="ru-RU" sz="3200" b="1" dirty="0">
                <a:latin typeface="Times New Roman" panose="02020603050405020304" pitchFamily="18" charset="0"/>
                <a:cs typeface="Times New Roman" panose="02020603050405020304" pitchFamily="18" charset="0"/>
              </a:rPr>
              <a:t>Прогноз и профилактика</a:t>
            </a:r>
          </a:p>
        </p:txBody>
      </p:sp>
      <p:sp>
        <p:nvSpPr>
          <p:cNvPr id="5" name="Прямоугольник 4"/>
          <p:cNvSpPr/>
          <p:nvPr/>
        </p:nvSpPr>
        <p:spPr>
          <a:xfrm>
            <a:off x="953246" y="1268760"/>
            <a:ext cx="6984776" cy="3970318"/>
          </a:xfrm>
          <a:prstGeom prst="rect">
            <a:avLst/>
          </a:prstGeom>
        </p:spPr>
        <p:txBody>
          <a:bodyPr wrap="square">
            <a:spAutoFit/>
          </a:bodyPr>
          <a:lstStyle/>
          <a:p>
            <a:r>
              <a:rPr lang="ru-RU" dirty="0">
                <a:latin typeface="Times New Roman" panose="02020603050405020304" pitchFamily="18" charset="0"/>
                <a:cs typeface="Times New Roman" panose="02020603050405020304" pitchFamily="18" charset="0"/>
              </a:rPr>
              <a:t>Прогноз при переломах шейки бедра зависит от общего состояния здоровья больного, правильного выбора метода лечения, адекватной подготовки к хирургическому вмешательству, качества восстановительных мероприятий и ряда других параметров.</a:t>
            </a:r>
          </a:p>
          <a:p>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При консервативном лечении истинное сращение обычно отсутствует, отломки кости удерживаются за счет фиброзной рубцовой ткани, что негативно влияет на функцию конечности. При установке металлоконструкции фрагменты также не срастаются, но удерживаются более прочным фиксатором, что обеспечивает более высокую функциональность. Наилучшие результаты наблюдаются после </a:t>
            </a:r>
            <a:r>
              <a:rPr lang="ru-RU" dirty="0" err="1">
                <a:latin typeface="Times New Roman" panose="02020603050405020304" pitchFamily="18" charset="0"/>
                <a:cs typeface="Times New Roman" panose="02020603050405020304" pitchFamily="18" charset="0"/>
              </a:rPr>
              <a:t>эндопротезирования</a:t>
            </a:r>
            <a:r>
              <a:rPr lang="ru-RU" dirty="0">
                <a:latin typeface="Times New Roman" panose="02020603050405020304" pitchFamily="18" charset="0"/>
                <a:cs typeface="Times New Roman" panose="02020603050405020304" pitchFamily="18" charset="0"/>
              </a:rPr>
              <a:t>. Профилактика заключается в предупреждении травматизма, раннем выявлении и лечении </a:t>
            </a:r>
            <a:r>
              <a:rPr lang="ru-RU" dirty="0" err="1">
                <a:latin typeface="Times New Roman" panose="02020603050405020304" pitchFamily="18" charset="0"/>
                <a:cs typeface="Times New Roman" panose="02020603050405020304" pitchFamily="18" charset="0"/>
              </a:rPr>
              <a:t>остопороза</a:t>
            </a:r>
            <a:r>
              <a:rPr lang="ru-RU"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919420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899592" y="188640"/>
            <a:ext cx="7560840" cy="648072"/>
          </a:xfrm>
        </p:spPr>
        <p:txBody>
          <a:bodyPr>
            <a:noAutofit/>
          </a:bodyPr>
          <a:lstStyle/>
          <a:p>
            <a:pPr marL="45720" indent="0" algn="ctr">
              <a:buNone/>
            </a:pPr>
            <a:r>
              <a:rPr lang="ru-RU" sz="4000" b="1" dirty="0" smtClean="0">
                <a:solidFill>
                  <a:schemeClr val="tx1"/>
                </a:solidFill>
                <a:latin typeface="Times New Roman" panose="02020603050405020304" pitchFamily="18" charset="0"/>
                <a:cs typeface="Times New Roman" panose="02020603050405020304" pitchFamily="18" charset="0"/>
              </a:rPr>
              <a:t>СПАСИБО ЗА ВНИМАНИЕ !</a:t>
            </a:r>
            <a:endParaRPr lang="ru-RU" sz="4000" b="1" dirty="0">
              <a:solidFill>
                <a:schemeClr val="tx1"/>
              </a:solidFill>
              <a:latin typeface="Times New Roman" panose="02020603050405020304" pitchFamily="18" charset="0"/>
              <a:cs typeface="Times New Roman" panose="02020603050405020304" pitchFamily="18" charset="0"/>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0704"/>
            <a:ext cx="9143999" cy="5827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12378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4568" y="5760"/>
            <a:ext cx="6480720" cy="4104456"/>
          </a:xfrm>
        </p:spPr>
        <p:txBody>
          <a:bodyPr>
            <a:noAutofit/>
          </a:bodyPr>
          <a:lstStyle/>
          <a:p>
            <a:pPr marL="45720" indent="0">
              <a:buNone/>
            </a:pPr>
            <a:r>
              <a:rPr lang="ru-RU" sz="2000" dirty="0">
                <a:solidFill>
                  <a:schemeClr val="tx1"/>
                </a:solidFill>
                <a:latin typeface="Times New Roman" panose="02020603050405020304" pitchFamily="18" charset="0"/>
                <a:cs typeface="Times New Roman" panose="02020603050405020304" pitchFamily="18" charset="0"/>
              </a:rPr>
              <a:t>Перелом шейки бедра – это нарушение целостности верхней части бедренной кости в зоне чуть ниже тазобедренного </a:t>
            </a:r>
            <a:r>
              <a:rPr lang="ru-RU" sz="2000" dirty="0" smtClean="0">
                <a:solidFill>
                  <a:schemeClr val="tx1"/>
                </a:solidFill>
                <a:latin typeface="Times New Roman" panose="02020603050405020304" pitchFamily="18" charset="0"/>
                <a:cs typeface="Times New Roman" panose="02020603050405020304" pitchFamily="18" charset="0"/>
              </a:rPr>
              <a:t>сустава. </a:t>
            </a:r>
            <a:r>
              <a:rPr lang="ru-RU" sz="2000" dirty="0">
                <a:solidFill>
                  <a:schemeClr val="tx1"/>
                </a:solidFill>
                <a:latin typeface="Times New Roman" panose="02020603050405020304" pitchFamily="18" charset="0"/>
                <a:cs typeface="Times New Roman" panose="02020603050405020304" pitchFamily="18" charset="0"/>
              </a:rPr>
              <a:t>Является достаточно распространенной травмой, чаще возникает в быту и выявляется у пожилых людей, страдающих остеопорозом. Проявляется умеренной болью, ограничением опоры и движений, а также </a:t>
            </a:r>
            <a:r>
              <a:rPr lang="ru-RU" sz="2000" dirty="0" err="1">
                <a:solidFill>
                  <a:schemeClr val="tx1"/>
                </a:solidFill>
                <a:latin typeface="Times New Roman" panose="02020603050405020304" pitchFamily="18" charset="0"/>
                <a:cs typeface="Times New Roman" panose="02020603050405020304" pitchFamily="18" charset="0"/>
              </a:rPr>
              <a:t>нерезко</a:t>
            </a:r>
            <a:r>
              <a:rPr lang="ru-RU" sz="2000" dirty="0">
                <a:solidFill>
                  <a:schemeClr val="tx1"/>
                </a:solidFill>
                <a:latin typeface="Times New Roman" panose="02020603050405020304" pitchFamily="18" charset="0"/>
                <a:cs typeface="Times New Roman" panose="02020603050405020304" pitchFamily="18" charset="0"/>
              </a:rPr>
              <a:t> выраженным укорочением конечности. Диагноз выставляется на основании симптомов и результатов рентгенографии. При таких травмах очень высок риск </a:t>
            </a:r>
            <a:r>
              <a:rPr lang="ru-RU" sz="2000" dirty="0" err="1">
                <a:solidFill>
                  <a:schemeClr val="tx1"/>
                </a:solidFill>
                <a:latin typeface="Times New Roman" panose="02020603050405020304" pitchFamily="18" charset="0"/>
                <a:cs typeface="Times New Roman" panose="02020603050405020304" pitchFamily="18" charset="0"/>
              </a:rPr>
              <a:t>несращения</a:t>
            </a:r>
            <a:r>
              <a:rPr lang="ru-RU" sz="2000" dirty="0">
                <a:solidFill>
                  <a:schemeClr val="tx1"/>
                </a:solidFill>
                <a:latin typeface="Times New Roman" panose="02020603050405020304" pitchFamily="18" charset="0"/>
                <a:cs typeface="Times New Roman" panose="02020603050405020304" pitchFamily="18" charset="0"/>
              </a:rPr>
              <a:t>, для восстановления функции конечности обычно требуется операция.</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4106768"/>
            <a:ext cx="6334671" cy="2569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82337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771800" y="84672"/>
            <a:ext cx="3247427" cy="584775"/>
          </a:xfrm>
          <a:prstGeom prst="rect">
            <a:avLst/>
          </a:prstGeom>
        </p:spPr>
        <p:txBody>
          <a:bodyPr wrap="none">
            <a:spAutoFit/>
          </a:bodyPr>
          <a:lstStyle/>
          <a:p>
            <a:r>
              <a:rPr lang="ru-RU" sz="3200" b="1" dirty="0">
                <a:latin typeface="Times New Roman" panose="02020603050405020304" pitchFamily="18" charset="0"/>
                <a:cs typeface="Times New Roman" panose="02020603050405020304" pitchFamily="18" charset="0"/>
              </a:rPr>
              <a:t>Общие сведения</a:t>
            </a:r>
          </a:p>
        </p:txBody>
      </p:sp>
      <p:sp>
        <p:nvSpPr>
          <p:cNvPr id="6" name="Прямоугольник 5"/>
          <p:cNvSpPr/>
          <p:nvPr/>
        </p:nvSpPr>
        <p:spPr>
          <a:xfrm>
            <a:off x="0" y="691613"/>
            <a:ext cx="9144000" cy="1938992"/>
          </a:xfrm>
          <a:prstGeom prst="rect">
            <a:avLst/>
          </a:prstGeom>
        </p:spPr>
        <p:txBody>
          <a:bodyPr wrap="square">
            <a:spAutoFit/>
          </a:bodyPr>
          <a:lstStyle/>
          <a:p>
            <a:r>
              <a:rPr lang="ru-RU" sz="2000" dirty="0">
                <a:latin typeface="Times New Roman" panose="02020603050405020304" pitchFamily="18" charset="0"/>
                <a:cs typeface="Times New Roman" panose="02020603050405020304" pitchFamily="18" charset="0"/>
              </a:rPr>
              <a:t>Перелом шейки бедра – повреждение верхней части бедренной кости. Составляет около 6% от общего количества переломов, при этом в 90% случаев страдают люди преклонного возраста. У женщин переломы шейки бедра выявляются вдвое чаще, чем у мужчин. В 20% случаев такие травмы становятся причиной летального исхода. У пожилых пациентов с остеопорозом данное повреждение может возникать даже при незначительном травматическом воздействии.</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765830"/>
            <a:ext cx="6624736" cy="4049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5832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840" y="30308"/>
            <a:ext cx="6102424" cy="3416320"/>
          </a:xfrm>
          <a:prstGeom prst="rect">
            <a:avLst/>
          </a:prstGeom>
        </p:spPr>
        <p:txBody>
          <a:bodyPr wrap="square">
            <a:spAutoFit/>
          </a:bodyPr>
          <a:lstStyle/>
          <a:p>
            <a:r>
              <a:rPr lang="ru-RU" dirty="0">
                <a:latin typeface="Times New Roman" panose="02020603050405020304" pitchFamily="18" charset="0"/>
                <a:cs typeface="Times New Roman" panose="02020603050405020304" pitchFamily="18" charset="0"/>
              </a:rPr>
              <a:t>Поскольку явная травма в анамнезе отсутствует, а клинические проявления выражены слабо или умеренно, часть пациентов даже не предполагают у себя серьезных повреждений и не сразу обращаются к врачам. Иногда больные с переломами шейки бедра </a:t>
            </a:r>
            <a:r>
              <a:rPr lang="ru-RU" dirty="0" smtClean="0">
                <a:latin typeface="Times New Roman" panose="02020603050405020304" pitchFamily="18" charset="0"/>
                <a:cs typeface="Times New Roman" panose="02020603050405020304" pitchFamily="18" charset="0"/>
              </a:rPr>
              <a:t>долго </a:t>
            </a:r>
            <a:r>
              <a:rPr lang="ru-RU" dirty="0">
                <a:latin typeface="Times New Roman" panose="02020603050405020304" pitchFamily="18" charset="0"/>
                <a:cs typeface="Times New Roman" panose="02020603050405020304" pitchFamily="18" charset="0"/>
              </a:rPr>
              <a:t>самостоятельно лечатся от остеохондроза, </a:t>
            </a:r>
            <a:r>
              <a:rPr lang="ru-RU" dirty="0" err="1">
                <a:latin typeface="Times New Roman" panose="02020603050405020304" pitchFamily="18" charset="0"/>
                <a:cs typeface="Times New Roman" panose="02020603050405020304" pitchFamily="18" charset="0"/>
              </a:rPr>
              <a:t>ишиалгии</a:t>
            </a:r>
            <a:r>
              <a:rPr lang="ru-RU" dirty="0">
                <a:latin typeface="Times New Roman" panose="02020603050405020304" pitchFamily="18" charset="0"/>
                <a:cs typeface="Times New Roman" panose="02020603050405020304" pitchFamily="18" charset="0"/>
              </a:rPr>
              <a:t> или артроза тазобедренного сустава. Между тем, отсутствие квалифицированной помощи может негативно влиять как на состояние проксимального отломка, так и на общее состояние пациента, поэтому при возникновении характерных симптомов следует сразу обращаться к травматологу-ортопеду.</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3479860"/>
            <a:ext cx="6715096" cy="3357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17404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50735" y="107557"/>
            <a:ext cx="1994457" cy="584775"/>
          </a:xfrm>
          <a:prstGeom prst="rect">
            <a:avLst/>
          </a:prstGeom>
        </p:spPr>
        <p:txBody>
          <a:bodyPr wrap="none">
            <a:spAutoFit/>
          </a:bodyPr>
          <a:lstStyle/>
          <a:p>
            <a:r>
              <a:rPr lang="ru-RU" sz="3200" b="1" dirty="0">
                <a:latin typeface="Times New Roman" panose="02020603050405020304" pitchFamily="18" charset="0"/>
                <a:cs typeface="Times New Roman" panose="02020603050405020304" pitchFamily="18" charset="0"/>
              </a:rPr>
              <a:t>Причины</a:t>
            </a:r>
          </a:p>
        </p:txBody>
      </p:sp>
      <p:sp>
        <p:nvSpPr>
          <p:cNvPr id="5" name="Прямоугольник 4"/>
          <p:cNvSpPr/>
          <p:nvPr/>
        </p:nvSpPr>
        <p:spPr>
          <a:xfrm>
            <a:off x="179512" y="692332"/>
            <a:ext cx="8136904" cy="2308324"/>
          </a:xfrm>
          <a:prstGeom prst="rect">
            <a:avLst/>
          </a:prstGeom>
        </p:spPr>
        <p:txBody>
          <a:bodyPr wrap="square">
            <a:spAutoFit/>
          </a:bodyPr>
          <a:lstStyle/>
          <a:p>
            <a:r>
              <a:rPr lang="ru-RU" dirty="0">
                <a:latin typeface="Times New Roman" panose="02020603050405020304" pitchFamily="18" charset="0"/>
                <a:cs typeface="Times New Roman" panose="02020603050405020304" pitchFamily="18" charset="0"/>
              </a:rPr>
              <a:t>Перелом шейки бедра является достаточно распространенной травмой, чаще возникает в быту и обнаруживается у пожилых людей, страдающих остеопорозом. Непосредственной причиной повреждения обычно становится падение на </a:t>
            </a:r>
            <a:r>
              <a:rPr lang="ru-RU" dirty="0" smtClean="0">
                <a:latin typeface="Times New Roman" panose="02020603050405020304" pitchFamily="18" charset="0"/>
                <a:cs typeface="Times New Roman" panose="02020603050405020304" pitchFamily="18" charset="0"/>
              </a:rPr>
              <a:t>бок, </a:t>
            </a:r>
            <a:r>
              <a:rPr lang="ru-RU" dirty="0">
                <a:latin typeface="Times New Roman" panose="02020603050405020304" pitchFamily="18" charset="0"/>
                <a:cs typeface="Times New Roman" panose="02020603050405020304" pitchFamily="18" charset="0"/>
              </a:rPr>
              <a:t>дома или на улице. У пациентов старческого возраста с выраженным снижением прочности кости травма может развиваться даже при резком наклоне или неловком повороте в постели. У молодых больных перелому бедра, как правило, предшествует более тяжелое высокоэнергетическое воздействие – автомобильная авария или падение с высоты.</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7" y="3015734"/>
            <a:ext cx="5868144" cy="3830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68378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34454" y="0"/>
            <a:ext cx="2675091" cy="584775"/>
          </a:xfrm>
          <a:prstGeom prst="rect">
            <a:avLst/>
          </a:prstGeom>
        </p:spPr>
        <p:txBody>
          <a:bodyPr wrap="none">
            <a:spAutoFit/>
          </a:bodyPr>
          <a:lstStyle/>
          <a:p>
            <a:r>
              <a:rPr lang="ru-RU" sz="3200" b="1" dirty="0" err="1">
                <a:latin typeface="Times New Roman" panose="02020603050405020304" pitchFamily="18" charset="0"/>
                <a:cs typeface="Times New Roman" panose="02020603050405020304" pitchFamily="18" charset="0"/>
              </a:rPr>
              <a:t>Патанатомия</a:t>
            </a:r>
            <a:endParaRPr lang="ru-RU" sz="3200" b="1"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0" y="587843"/>
            <a:ext cx="9144000" cy="2031325"/>
          </a:xfrm>
          <a:prstGeom prst="rect">
            <a:avLst/>
          </a:prstGeom>
        </p:spPr>
        <p:txBody>
          <a:bodyPr wrap="square">
            <a:spAutoFit/>
          </a:bodyPr>
          <a:lstStyle/>
          <a:p>
            <a:r>
              <a:rPr lang="ru-RU" dirty="0">
                <a:latin typeface="Times New Roman" panose="02020603050405020304" pitchFamily="18" charset="0"/>
                <a:cs typeface="Times New Roman" panose="02020603050405020304" pitchFamily="18" charset="0"/>
              </a:rPr>
              <a:t>Тазобедренный сустав – один из самых крупных суставов. Он выполняет опорную функцию и несет значительную нагрузку при беге и ходьбе. Сустав состоит из шаровидной головки бедра и глубокой округлой вертлужной впадины, окруженных капсулой и мощными связками. Еще одна крупная связка располагается прямо в центре сустава и соединяет дно вертлужной впадины с головкой бедра. В своей периферической части головка переходит в шейку, а шейка – в тело бедренной кости. Шейка расположена под углом к основной части кости, в области угла располагаются большой и малый </a:t>
            </a:r>
            <a:r>
              <a:rPr lang="ru-RU" dirty="0" err="1">
                <a:latin typeface="Times New Roman" panose="02020603050405020304" pitchFamily="18" charset="0"/>
                <a:cs typeface="Times New Roman" panose="02020603050405020304" pitchFamily="18" charset="0"/>
              </a:rPr>
              <a:t>вертелы</a:t>
            </a:r>
            <a:r>
              <a:rPr lang="ru-RU" dirty="0">
                <a:latin typeface="Times New Roman" panose="02020603050405020304" pitchFamily="18" charset="0"/>
                <a:cs typeface="Times New Roman" panose="02020603050405020304" pitchFamily="18" charset="0"/>
              </a:rPr>
              <a:t>.</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826465"/>
            <a:ext cx="7200800" cy="3949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006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9512" y="58847"/>
            <a:ext cx="8352928" cy="3416320"/>
          </a:xfrm>
          <a:prstGeom prst="rect">
            <a:avLst/>
          </a:prstGeom>
        </p:spPr>
        <p:txBody>
          <a:bodyPr wrap="square">
            <a:spAutoFit/>
          </a:bodyPr>
          <a:lstStyle/>
          <a:p>
            <a:r>
              <a:rPr lang="ru-RU" dirty="0">
                <a:latin typeface="Times New Roman" panose="02020603050405020304" pitchFamily="18" charset="0"/>
                <a:cs typeface="Times New Roman" panose="02020603050405020304" pitchFamily="18" charset="0"/>
              </a:rPr>
              <a:t>1 стадия (1 тип) – неполный или незавершенный перелом. Нижняя часть кости ломается по типу «зеленой ветки», верхняя немного поворачивается, что на рентгеновских снимках создает иллюзию образования вколоченного перелома. Без лечения может перейти в полный перелом.</a:t>
            </a:r>
          </a:p>
          <a:p>
            <a:r>
              <a:rPr lang="ru-RU" dirty="0">
                <a:latin typeface="Times New Roman" panose="02020603050405020304" pitchFamily="18" charset="0"/>
                <a:cs typeface="Times New Roman" panose="02020603050405020304" pitchFamily="18" charset="0"/>
              </a:rPr>
              <a:t>2 стадия (2 тип) – полный или завершенный перелом без смещения. Целостность кости полностью нарушается, однако связки удерживают проксимальный отломок в нормальном или практически нормальном положении.</a:t>
            </a:r>
          </a:p>
          <a:p>
            <a:r>
              <a:rPr lang="ru-RU" dirty="0">
                <a:latin typeface="Times New Roman" panose="02020603050405020304" pitchFamily="18" charset="0"/>
                <a:cs typeface="Times New Roman" panose="02020603050405020304" pitchFamily="18" charset="0"/>
              </a:rPr>
              <a:t>3 стадия (3 тип) – завершенный перелом с частичным смещением. Фрагменты частично удерживаются задним связочным креплением, головка «уходит» в положение абдукции и разворачивается </a:t>
            </a:r>
            <a:r>
              <a:rPr lang="ru-RU" dirty="0" err="1">
                <a:latin typeface="Times New Roman" panose="02020603050405020304" pitchFamily="18" charset="0"/>
                <a:cs typeface="Times New Roman" panose="02020603050405020304" pitchFamily="18" charset="0"/>
              </a:rPr>
              <a:t>кнутри</a:t>
            </a:r>
            <a:r>
              <a:rPr lang="ru-RU" dirty="0">
                <a:latin typeface="Times New Roman" panose="02020603050405020304" pitchFamily="18" charset="0"/>
                <a:cs typeface="Times New Roman" panose="02020603050405020304" pitchFamily="18" charset="0"/>
              </a:rPr>
              <a:t>.</a:t>
            </a:r>
          </a:p>
          <a:p>
            <a:r>
              <a:rPr lang="ru-RU" dirty="0">
                <a:latin typeface="Times New Roman" panose="02020603050405020304" pitchFamily="18" charset="0"/>
                <a:cs typeface="Times New Roman" panose="02020603050405020304" pitchFamily="18" charset="0"/>
              </a:rPr>
              <a:t>4 стадия (4 тип) – завершенный перелом с полным смещением. Отломки полностью разобщены.</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3283680"/>
            <a:ext cx="5004048" cy="3574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23017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485286" y="188640"/>
            <a:ext cx="4070538" cy="584775"/>
          </a:xfrm>
          <a:prstGeom prst="rect">
            <a:avLst/>
          </a:prstGeom>
        </p:spPr>
        <p:txBody>
          <a:bodyPr wrap="none">
            <a:spAutoFit/>
          </a:bodyPr>
          <a:lstStyle/>
          <a:p>
            <a:r>
              <a:rPr lang="ru-RU" sz="3200" b="1" dirty="0">
                <a:latin typeface="Times New Roman" panose="02020603050405020304" pitchFamily="18" charset="0"/>
                <a:cs typeface="Times New Roman" panose="02020603050405020304" pitchFamily="18" charset="0"/>
              </a:rPr>
              <a:t>Симптомы перелома</a:t>
            </a:r>
          </a:p>
        </p:txBody>
      </p:sp>
      <p:sp>
        <p:nvSpPr>
          <p:cNvPr id="5" name="Прямоугольник 4"/>
          <p:cNvSpPr/>
          <p:nvPr/>
        </p:nvSpPr>
        <p:spPr>
          <a:xfrm>
            <a:off x="109824" y="980728"/>
            <a:ext cx="4320480" cy="5355312"/>
          </a:xfrm>
          <a:prstGeom prst="rect">
            <a:avLst/>
          </a:prstGeom>
        </p:spPr>
        <p:txBody>
          <a:bodyPr wrap="square">
            <a:spAutoFit/>
          </a:bodyPr>
          <a:lstStyle/>
          <a:p>
            <a:r>
              <a:rPr lang="ru-RU" dirty="0">
                <a:latin typeface="Times New Roman" panose="02020603050405020304" pitchFamily="18" charset="0"/>
                <a:cs typeface="Times New Roman" panose="02020603050405020304" pitchFamily="18" charset="0"/>
              </a:rPr>
              <a:t>Пострадавшие с переломом шейки бедра жалуются на </a:t>
            </a:r>
            <a:r>
              <a:rPr lang="ru-RU" dirty="0" err="1">
                <a:latin typeface="Times New Roman" panose="02020603050405020304" pitchFamily="18" charset="0"/>
                <a:cs typeface="Times New Roman" panose="02020603050405020304" pitchFamily="18" charset="0"/>
              </a:rPr>
              <a:t>нерезко</a:t>
            </a:r>
            <a:r>
              <a:rPr lang="ru-RU" dirty="0">
                <a:latin typeface="Times New Roman" panose="02020603050405020304" pitchFamily="18" charset="0"/>
                <a:cs typeface="Times New Roman" panose="02020603050405020304" pitchFamily="18" charset="0"/>
              </a:rPr>
              <a:t> выраженную боль, усиливающуюся при движениях. Кровоподтеки в области повреждения обычно отсутствуют, отек незначительный. При смещении отломков возможно укорочение конечности (не превышает 4 см, больше заметно в положении лежа на спине с выпрямленными ногами). В большинстве случаев выявляется симптом «прилипшей пятки» - пациент не может самостоятельно поднять пятку над поверхностью. Стопа развернута и своим наружным краем опирается о постель. При поколачивании по пятке возникает боль в области тазобедренного сустава и иногда в паху. Пальпация зоны повреждения болезненна.</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20557" y="1187800"/>
            <a:ext cx="4623443" cy="494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64095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75856" y="417881"/>
            <a:ext cx="2527680" cy="584775"/>
          </a:xfrm>
          <a:prstGeom prst="rect">
            <a:avLst/>
          </a:prstGeom>
        </p:spPr>
        <p:txBody>
          <a:bodyPr wrap="none">
            <a:spAutoFit/>
          </a:bodyPr>
          <a:lstStyle/>
          <a:p>
            <a:r>
              <a:rPr lang="ru-RU" sz="3200" b="1" dirty="0">
                <a:latin typeface="Times New Roman" panose="02020603050405020304" pitchFamily="18" charset="0"/>
                <a:cs typeface="Times New Roman" panose="02020603050405020304" pitchFamily="18" charset="0"/>
              </a:rPr>
              <a:t>Осложнения</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6090" y="1556792"/>
            <a:ext cx="5237909" cy="4028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35354" y="1447146"/>
            <a:ext cx="3949468" cy="4247317"/>
          </a:xfrm>
          <a:prstGeom prst="rect">
            <a:avLst/>
          </a:prstGeom>
        </p:spPr>
        <p:txBody>
          <a:bodyPr wrap="square">
            <a:spAutoFit/>
          </a:bodyPr>
          <a:lstStyle/>
          <a:p>
            <a:r>
              <a:rPr lang="ru-RU" dirty="0">
                <a:latin typeface="Times New Roman" panose="02020603050405020304" pitchFamily="18" charset="0"/>
                <a:cs typeface="Times New Roman" panose="02020603050405020304" pitchFamily="18" charset="0"/>
              </a:rPr>
              <a:t>Большинство осложнений при данной травме обусловлено длительной вынужденной неподвижностью больных в сочетании с их преклонным возрастом. Пожилые пациенты, долгое время находящиеся на постельном режиме, часто страдают от застойной пневмонии, которая может стать причиной развития дыхательной недостаточности и последующего летального исхода. При продолжительном пребывании в постели у больных часто развиваются пролежни в области ягодиц и крестца.</a:t>
            </a:r>
          </a:p>
        </p:txBody>
      </p:sp>
    </p:spTree>
    <p:extLst>
      <p:ext uri="{BB962C8B-B14F-4D97-AF65-F5344CB8AC3E}">
        <p14:creationId xmlns:p14="http://schemas.microsoft.com/office/powerpoint/2010/main" val="791916857"/>
      </p:ext>
    </p:extLst>
  </p:cSld>
  <p:clrMapOvr>
    <a:masterClrMapping/>
  </p:clrMapOvr>
  <p:timing>
    <p:tnLst>
      <p:par>
        <p:cTn id="1" dur="indefinite" restart="never" nodeType="tmRoot"/>
      </p:par>
    </p:tnLst>
  </p:timing>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93</TotalTime>
  <Words>1091</Words>
  <Application>Microsoft Office PowerPoint</Application>
  <PresentationFormat>Экран (4:3)</PresentationFormat>
  <Paragraphs>34</Paragraphs>
  <Slides>15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15</vt:i4>
      </vt:variant>
    </vt:vector>
  </HeadingPairs>
  <TitlesOfParts>
    <vt:vector size="16" baseType="lpstr">
      <vt:lpstr>Воздушный поток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ЦДП-ноутбук</dc:creator>
  <cp:lastModifiedBy>ЦДП-ноутбук</cp:lastModifiedBy>
  <cp:revision>18</cp:revision>
  <dcterms:created xsi:type="dcterms:W3CDTF">2024-09-04T06:04:50Z</dcterms:created>
  <dcterms:modified xsi:type="dcterms:W3CDTF">2024-09-04T07:48:29Z</dcterms:modified>
</cp:coreProperties>
</file>