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9B486-9CA8-4F79-A2E0-B83676D7439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D8E32-33DF-4899-921F-A2095031946C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dirty="0" smtClean="0"/>
            <a:t>Разработка социальных туристических маршрутов;</a:t>
          </a:r>
          <a:endParaRPr lang="ru-RU" dirty="0"/>
        </a:p>
      </dgm:t>
    </dgm:pt>
    <dgm:pt modelId="{10F123FE-7A1C-4BA4-BB47-481E225ED6FD}" type="parTrans" cxnId="{BD029F73-54B4-41BB-ABA9-28B9E8555A08}">
      <dgm:prSet/>
      <dgm:spPr/>
      <dgm:t>
        <a:bodyPr/>
        <a:lstStyle/>
        <a:p>
          <a:endParaRPr lang="ru-RU"/>
        </a:p>
      </dgm:t>
    </dgm:pt>
    <dgm:pt modelId="{BCC42362-0E7A-4E4F-9CEE-7036C35810CA}" type="sibTrans" cxnId="{BD029F73-54B4-41BB-ABA9-28B9E8555A08}">
      <dgm:prSet/>
      <dgm:spPr/>
      <dgm:t>
        <a:bodyPr/>
        <a:lstStyle/>
        <a:p>
          <a:endParaRPr lang="ru-RU"/>
        </a:p>
      </dgm:t>
    </dgm:pt>
    <dgm:pt modelId="{B8D2F556-0EE8-431D-9AA5-7E0A1CE473B9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smtClean="0"/>
            <a:t>Организация туристических поездок на близкие расстояния;</a:t>
          </a:r>
          <a:endParaRPr lang="ru-RU"/>
        </a:p>
      </dgm:t>
    </dgm:pt>
    <dgm:pt modelId="{577EC3BF-2C5A-49B2-852F-187E51BC5720}" type="parTrans" cxnId="{7DEC81F4-FBE7-452B-AD54-BDA7836407E7}">
      <dgm:prSet/>
      <dgm:spPr/>
      <dgm:t>
        <a:bodyPr/>
        <a:lstStyle/>
        <a:p>
          <a:endParaRPr lang="ru-RU"/>
        </a:p>
      </dgm:t>
    </dgm:pt>
    <dgm:pt modelId="{D227B84E-E8E3-4F7B-B9ED-F0BD527D6DB0}" type="sibTrans" cxnId="{7DEC81F4-FBE7-452B-AD54-BDA7836407E7}">
      <dgm:prSet/>
      <dgm:spPr/>
      <dgm:t>
        <a:bodyPr/>
        <a:lstStyle/>
        <a:p>
          <a:endParaRPr lang="ru-RU"/>
        </a:p>
      </dgm:t>
    </dgm:pt>
    <dgm:pt modelId="{73988008-202E-4BDE-97B3-3BA3B2FD0B39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dirty="0" smtClean="0"/>
            <a:t>Поддержание интереса получателей социальных услуг к различным видам активного отдыха;</a:t>
          </a:r>
          <a:endParaRPr lang="ru-RU" dirty="0"/>
        </a:p>
      </dgm:t>
    </dgm:pt>
    <dgm:pt modelId="{8AC742E1-1185-4045-A14D-377820EE598F}" type="parTrans" cxnId="{9BAEB18F-DA87-4EC7-9F47-74D0B2E1012A}">
      <dgm:prSet/>
      <dgm:spPr/>
      <dgm:t>
        <a:bodyPr/>
        <a:lstStyle/>
        <a:p>
          <a:endParaRPr lang="ru-RU"/>
        </a:p>
      </dgm:t>
    </dgm:pt>
    <dgm:pt modelId="{261D7D46-153F-4196-8415-2BB0B79DBF47}" type="sibTrans" cxnId="{9BAEB18F-DA87-4EC7-9F47-74D0B2E1012A}">
      <dgm:prSet/>
      <dgm:spPr/>
      <dgm:t>
        <a:bodyPr/>
        <a:lstStyle/>
        <a:p>
          <a:endParaRPr lang="ru-RU"/>
        </a:p>
      </dgm:t>
    </dgm:pt>
    <dgm:pt modelId="{CB286812-5656-4FF8-9580-AFD56B196E4A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dirty="0" smtClean="0"/>
            <a:t>Расширение границ информационного и досугового пространства;</a:t>
          </a:r>
          <a:endParaRPr lang="ru-RU" dirty="0"/>
        </a:p>
      </dgm:t>
    </dgm:pt>
    <dgm:pt modelId="{E38E2F8D-B15D-4C75-AEE5-B78295A13F3E}" type="parTrans" cxnId="{62D9B617-1927-471B-9AFD-139A9FEBB6F0}">
      <dgm:prSet/>
      <dgm:spPr/>
      <dgm:t>
        <a:bodyPr/>
        <a:lstStyle/>
        <a:p>
          <a:endParaRPr lang="ru-RU"/>
        </a:p>
      </dgm:t>
    </dgm:pt>
    <dgm:pt modelId="{8EBAC516-B917-4CD9-8629-13A1ECE84BB2}" type="sibTrans" cxnId="{62D9B617-1927-471B-9AFD-139A9FEBB6F0}">
      <dgm:prSet/>
      <dgm:spPr/>
      <dgm:t>
        <a:bodyPr/>
        <a:lstStyle/>
        <a:p>
          <a:endParaRPr lang="ru-RU"/>
        </a:p>
      </dgm:t>
    </dgm:pt>
    <dgm:pt modelId="{969EC0DB-1507-4EDD-A828-2A15C06AB5C9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dirty="0" smtClean="0"/>
            <a:t>Приобщение получателей социальных услуг к изучению истории родного края;</a:t>
          </a:r>
          <a:endParaRPr lang="ru-RU" dirty="0"/>
        </a:p>
      </dgm:t>
    </dgm:pt>
    <dgm:pt modelId="{80D88211-4CA4-4619-ACCC-11A0D7F4C05C}" type="parTrans" cxnId="{B5D17763-652F-4E36-8089-E2A31242E4A8}">
      <dgm:prSet/>
      <dgm:spPr/>
      <dgm:t>
        <a:bodyPr/>
        <a:lstStyle/>
        <a:p>
          <a:endParaRPr lang="ru-RU"/>
        </a:p>
      </dgm:t>
    </dgm:pt>
    <dgm:pt modelId="{BBC3DD77-31A2-439C-8501-73FD7D2627B3}" type="sibTrans" cxnId="{B5D17763-652F-4E36-8089-E2A31242E4A8}">
      <dgm:prSet/>
      <dgm:spPr/>
      <dgm:t>
        <a:bodyPr/>
        <a:lstStyle/>
        <a:p>
          <a:endParaRPr lang="ru-RU"/>
        </a:p>
      </dgm:t>
    </dgm:pt>
    <dgm:pt modelId="{1BFCBF95-3994-47A5-AD42-C69F4D5BFCF4}">
      <dgm:prSet/>
      <dgm:spPr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ru-RU" b="0" dirty="0" smtClean="0"/>
            <a:t>Повышение роли культурного наследия в воспитании, просвещении и организации досуга получателей социальных услуг.</a:t>
          </a:r>
          <a:endParaRPr lang="ru-RU" dirty="0"/>
        </a:p>
      </dgm:t>
    </dgm:pt>
    <dgm:pt modelId="{018BCC3A-B367-4923-85C6-0094676082AF}" type="parTrans" cxnId="{9E8DF0C7-AE2E-4A55-A22C-0B906016413E}">
      <dgm:prSet/>
      <dgm:spPr/>
      <dgm:t>
        <a:bodyPr/>
        <a:lstStyle/>
        <a:p>
          <a:endParaRPr lang="ru-RU"/>
        </a:p>
      </dgm:t>
    </dgm:pt>
    <dgm:pt modelId="{CFF15D6F-4B45-470F-BEDD-54FC849CAAFF}" type="sibTrans" cxnId="{9E8DF0C7-AE2E-4A55-A22C-0B906016413E}">
      <dgm:prSet/>
      <dgm:spPr/>
      <dgm:t>
        <a:bodyPr/>
        <a:lstStyle/>
        <a:p>
          <a:endParaRPr lang="ru-RU"/>
        </a:p>
      </dgm:t>
    </dgm:pt>
    <dgm:pt modelId="{AA973121-30C4-4B9B-9E74-D1E37AD2D457}" type="pres">
      <dgm:prSet presAssocID="{E909B486-9CA8-4F79-A2E0-B83676D7439E}" presName="linear" presStyleCnt="0">
        <dgm:presLayoutVars>
          <dgm:animLvl val="lvl"/>
          <dgm:resizeHandles val="exact"/>
        </dgm:presLayoutVars>
      </dgm:prSet>
      <dgm:spPr/>
    </dgm:pt>
    <dgm:pt modelId="{65941598-D177-4F63-ADED-8CE13397D074}" type="pres">
      <dgm:prSet presAssocID="{6D9D8E32-33DF-4899-921F-A2095031946C}" presName="parentText" presStyleLbl="node1" presStyleIdx="0" presStyleCnt="6" custLinFactY="-63371" custLinFactNeighborY="-100000">
        <dgm:presLayoutVars>
          <dgm:chMax val="0"/>
          <dgm:bulletEnabled val="1"/>
        </dgm:presLayoutVars>
      </dgm:prSet>
      <dgm:spPr/>
    </dgm:pt>
    <dgm:pt modelId="{DE639F84-C55D-4CEF-A912-73796D90B20B}" type="pres">
      <dgm:prSet presAssocID="{BCC42362-0E7A-4E4F-9CEE-7036C35810CA}" presName="spacer" presStyleCnt="0"/>
      <dgm:spPr/>
    </dgm:pt>
    <dgm:pt modelId="{7A708A36-3833-4D2D-9EB7-9019B28CABA3}" type="pres">
      <dgm:prSet presAssocID="{B8D2F556-0EE8-431D-9AA5-7E0A1CE473B9}" presName="parentText" presStyleLbl="node1" presStyleIdx="1" presStyleCnt="6" custLinFactY="-14993" custLinFactNeighborY="-100000">
        <dgm:presLayoutVars>
          <dgm:chMax val="0"/>
          <dgm:bulletEnabled val="1"/>
        </dgm:presLayoutVars>
      </dgm:prSet>
      <dgm:spPr/>
    </dgm:pt>
    <dgm:pt modelId="{C259B7F7-3FD2-402B-A872-D8984D947268}" type="pres">
      <dgm:prSet presAssocID="{D227B84E-E8E3-4F7B-B9ED-F0BD527D6DB0}" presName="spacer" presStyleCnt="0"/>
      <dgm:spPr/>
    </dgm:pt>
    <dgm:pt modelId="{3BEC8F58-4BB1-46A5-819C-23CA7E7AC367}" type="pres">
      <dgm:prSet presAssocID="{73988008-202E-4BDE-97B3-3BA3B2FD0B39}" presName="parentText" presStyleLbl="node1" presStyleIdx="2" presStyleCnt="6" custLinFactY="-33" custLinFactNeighborY="-100000">
        <dgm:presLayoutVars>
          <dgm:chMax val="0"/>
          <dgm:bulletEnabled val="1"/>
        </dgm:presLayoutVars>
      </dgm:prSet>
      <dgm:spPr/>
    </dgm:pt>
    <dgm:pt modelId="{DC003AFF-344C-41AD-91D0-CE6CE4BDA5A0}" type="pres">
      <dgm:prSet presAssocID="{261D7D46-153F-4196-8415-2BB0B79DBF47}" presName="spacer" presStyleCnt="0"/>
      <dgm:spPr/>
    </dgm:pt>
    <dgm:pt modelId="{452DDC8D-7D08-4D6A-BC66-0DD44BC63AEF}" type="pres">
      <dgm:prSet presAssocID="{CB286812-5656-4FF8-9580-AFD56B196E4A}" presName="parentText" presStyleLbl="node1" presStyleIdx="3" presStyleCnt="6" custLinFactNeighborY="97077">
        <dgm:presLayoutVars>
          <dgm:chMax val="0"/>
          <dgm:bulletEnabled val="1"/>
        </dgm:presLayoutVars>
      </dgm:prSet>
      <dgm:spPr/>
    </dgm:pt>
    <dgm:pt modelId="{506E3012-4F32-41A3-8B22-AB17F260F3C0}" type="pres">
      <dgm:prSet presAssocID="{8EBAC516-B917-4CD9-8629-13A1ECE84BB2}" presName="spacer" presStyleCnt="0"/>
      <dgm:spPr/>
    </dgm:pt>
    <dgm:pt modelId="{DAAF7908-B354-4A98-87AE-B6F2716E5A2F}" type="pres">
      <dgm:prSet presAssocID="{969EC0DB-1507-4EDD-A828-2A15C06AB5C9}" presName="parentText" presStyleLbl="node1" presStyleIdx="4" presStyleCnt="6" custLinFactY="14738" custLinFactNeighborY="100000">
        <dgm:presLayoutVars>
          <dgm:chMax val="0"/>
          <dgm:bulletEnabled val="1"/>
        </dgm:presLayoutVars>
      </dgm:prSet>
      <dgm:spPr/>
    </dgm:pt>
    <dgm:pt modelId="{0E36C838-F942-41B4-A758-97B7BC15BA9E}" type="pres">
      <dgm:prSet presAssocID="{BBC3DD77-31A2-439C-8501-73FD7D2627B3}" presName="spacer" presStyleCnt="0"/>
      <dgm:spPr/>
    </dgm:pt>
    <dgm:pt modelId="{713E60F9-1D18-41A0-8CFA-01029ADCD5B5}" type="pres">
      <dgm:prSet presAssocID="{1BFCBF95-3994-47A5-AD42-C69F4D5BFCF4}" presName="parentText" presStyleLbl="node1" presStyleIdx="5" presStyleCnt="6" custLinFactY="40837" custLinFactNeighborY="100000">
        <dgm:presLayoutVars>
          <dgm:chMax val="0"/>
          <dgm:bulletEnabled val="1"/>
        </dgm:presLayoutVars>
      </dgm:prSet>
      <dgm:spPr/>
    </dgm:pt>
  </dgm:ptLst>
  <dgm:cxnLst>
    <dgm:cxn modelId="{62D9B617-1927-471B-9AFD-139A9FEBB6F0}" srcId="{E909B486-9CA8-4F79-A2E0-B83676D7439E}" destId="{CB286812-5656-4FF8-9580-AFD56B196E4A}" srcOrd="3" destOrd="0" parTransId="{E38E2F8D-B15D-4C75-AEE5-B78295A13F3E}" sibTransId="{8EBAC516-B917-4CD9-8629-13A1ECE84BB2}"/>
    <dgm:cxn modelId="{44FDFD27-88D6-4FE3-82F1-252D4529E61A}" type="presOf" srcId="{73988008-202E-4BDE-97B3-3BA3B2FD0B39}" destId="{3BEC8F58-4BB1-46A5-819C-23CA7E7AC367}" srcOrd="0" destOrd="0" presId="urn:microsoft.com/office/officeart/2005/8/layout/vList2"/>
    <dgm:cxn modelId="{9E8DF0C7-AE2E-4A55-A22C-0B906016413E}" srcId="{E909B486-9CA8-4F79-A2E0-B83676D7439E}" destId="{1BFCBF95-3994-47A5-AD42-C69F4D5BFCF4}" srcOrd="5" destOrd="0" parTransId="{018BCC3A-B367-4923-85C6-0094676082AF}" sibTransId="{CFF15D6F-4B45-470F-BEDD-54FC849CAAFF}"/>
    <dgm:cxn modelId="{AE5B5125-F9AB-42D3-93C0-2C4A3FABC0A5}" type="presOf" srcId="{E909B486-9CA8-4F79-A2E0-B83676D7439E}" destId="{AA973121-30C4-4B9B-9E74-D1E37AD2D457}" srcOrd="0" destOrd="0" presId="urn:microsoft.com/office/officeart/2005/8/layout/vList2"/>
    <dgm:cxn modelId="{C47EE8A2-0AAE-4ACB-8E75-CAE7141C3D18}" type="presOf" srcId="{1BFCBF95-3994-47A5-AD42-C69F4D5BFCF4}" destId="{713E60F9-1D18-41A0-8CFA-01029ADCD5B5}" srcOrd="0" destOrd="0" presId="urn:microsoft.com/office/officeart/2005/8/layout/vList2"/>
    <dgm:cxn modelId="{35C373E5-2DC9-4640-88FD-177A70DB87C2}" type="presOf" srcId="{CB286812-5656-4FF8-9580-AFD56B196E4A}" destId="{452DDC8D-7D08-4D6A-BC66-0DD44BC63AEF}" srcOrd="0" destOrd="0" presId="urn:microsoft.com/office/officeart/2005/8/layout/vList2"/>
    <dgm:cxn modelId="{BD029F73-54B4-41BB-ABA9-28B9E8555A08}" srcId="{E909B486-9CA8-4F79-A2E0-B83676D7439E}" destId="{6D9D8E32-33DF-4899-921F-A2095031946C}" srcOrd="0" destOrd="0" parTransId="{10F123FE-7A1C-4BA4-BB47-481E225ED6FD}" sibTransId="{BCC42362-0E7A-4E4F-9CEE-7036C35810CA}"/>
    <dgm:cxn modelId="{7DEC81F4-FBE7-452B-AD54-BDA7836407E7}" srcId="{E909B486-9CA8-4F79-A2E0-B83676D7439E}" destId="{B8D2F556-0EE8-431D-9AA5-7E0A1CE473B9}" srcOrd="1" destOrd="0" parTransId="{577EC3BF-2C5A-49B2-852F-187E51BC5720}" sibTransId="{D227B84E-E8E3-4F7B-B9ED-F0BD527D6DB0}"/>
    <dgm:cxn modelId="{9BAEB18F-DA87-4EC7-9F47-74D0B2E1012A}" srcId="{E909B486-9CA8-4F79-A2E0-B83676D7439E}" destId="{73988008-202E-4BDE-97B3-3BA3B2FD0B39}" srcOrd="2" destOrd="0" parTransId="{8AC742E1-1185-4045-A14D-377820EE598F}" sibTransId="{261D7D46-153F-4196-8415-2BB0B79DBF47}"/>
    <dgm:cxn modelId="{B5D17763-652F-4E36-8089-E2A31242E4A8}" srcId="{E909B486-9CA8-4F79-A2E0-B83676D7439E}" destId="{969EC0DB-1507-4EDD-A828-2A15C06AB5C9}" srcOrd="4" destOrd="0" parTransId="{80D88211-4CA4-4619-ACCC-11A0D7F4C05C}" sibTransId="{BBC3DD77-31A2-439C-8501-73FD7D2627B3}"/>
    <dgm:cxn modelId="{FD7C6933-6CE0-4898-8698-771AF8D263D5}" type="presOf" srcId="{B8D2F556-0EE8-431D-9AA5-7E0A1CE473B9}" destId="{7A708A36-3833-4D2D-9EB7-9019B28CABA3}" srcOrd="0" destOrd="0" presId="urn:microsoft.com/office/officeart/2005/8/layout/vList2"/>
    <dgm:cxn modelId="{87101490-2557-4805-9E55-A60BA5DFB011}" type="presOf" srcId="{969EC0DB-1507-4EDD-A828-2A15C06AB5C9}" destId="{DAAF7908-B354-4A98-87AE-B6F2716E5A2F}" srcOrd="0" destOrd="0" presId="urn:microsoft.com/office/officeart/2005/8/layout/vList2"/>
    <dgm:cxn modelId="{B036F6D7-2593-460A-8B88-3BD540ED9AE3}" type="presOf" srcId="{6D9D8E32-33DF-4899-921F-A2095031946C}" destId="{65941598-D177-4F63-ADED-8CE13397D074}" srcOrd="0" destOrd="0" presId="urn:microsoft.com/office/officeart/2005/8/layout/vList2"/>
    <dgm:cxn modelId="{E4F09BCC-2BD0-467C-A272-DB1B02643C01}" type="presParOf" srcId="{AA973121-30C4-4B9B-9E74-D1E37AD2D457}" destId="{65941598-D177-4F63-ADED-8CE13397D074}" srcOrd="0" destOrd="0" presId="urn:microsoft.com/office/officeart/2005/8/layout/vList2"/>
    <dgm:cxn modelId="{E81685DD-FFDF-4A02-870C-5D62EA299957}" type="presParOf" srcId="{AA973121-30C4-4B9B-9E74-D1E37AD2D457}" destId="{DE639F84-C55D-4CEF-A912-73796D90B20B}" srcOrd="1" destOrd="0" presId="urn:microsoft.com/office/officeart/2005/8/layout/vList2"/>
    <dgm:cxn modelId="{705EC9CC-CB0D-467D-8ED6-8D51DE113235}" type="presParOf" srcId="{AA973121-30C4-4B9B-9E74-D1E37AD2D457}" destId="{7A708A36-3833-4D2D-9EB7-9019B28CABA3}" srcOrd="2" destOrd="0" presId="urn:microsoft.com/office/officeart/2005/8/layout/vList2"/>
    <dgm:cxn modelId="{D62AC041-D01E-40A5-BB0B-C1AAD720A7A1}" type="presParOf" srcId="{AA973121-30C4-4B9B-9E74-D1E37AD2D457}" destId="{C259B7F7-3FD2-402B-A872-D8984D947268}" srcOrd="3" destOrd="0" presId="urn:microsoft.com/office/officeart/2005/8/layout/vList2"/>
    <dgm:cxn modelId="{E15162BA-F883-47B2-9A3F-D554A60147F9}" type="presParOf" srcId="{AA973121-30C4-4B9B-9E74-D1E37AD2D457}" destId="{3BEC8F58-4BB1-46A5-819C-23CA7E7AC367}" srcOrd="4" destOrd="0" presId="urn:microsoft.com/office/officeart/2005/8/layout/vList2"/>
    <dgm:cxn modelId="{FAFFA30D-BD1A-4F4D-AA6D-1D720A429659}" type="presParOf" srcId="{AA973121-30C4-4B9B-9E74-D1E37AD2D457}" destId="{DC003AFF-344C-41AD-91D0-CE6CE4BDA5A0}" srcOrd="5" destOrd="0" presId="urn:microsoft.com/office/officeart/2005/8/layout/vList2"/>
    <dgm:cxn modelId="{BD6C1701-C36B-4658-BF95-CA895CE564AF}" type="presParOf" srcId="{AA973121-30C4-4B9B-9E74-D1E37AD2D457}" destId="{452DDC8D-7D08-4D6A-BC66-0DD44BC63AEF}" srcOrd="6" destOrd="0" presId="urn:microsoft.com/office/officeart/2005/8/layout/vList2"/>
    <dgm:cxn modelId="{6C8F4295-8A12-4418-870C-E99258A1120D}" type="presParOf" srcId="{AA973121-30C4-4B9B-9E74-D1E37AD2D457}" destId="{506E3012-4F32-41A3-8B22-AB17F260F3C0}" srcOrd="7" destOrd="0" presId="urn:microsoft.com/office/officeart/2005/8/layout/vList2"/>
    <dgm:cxn modelId="{26B56DDE-BF7B-45D7-B552-E51F3974F36D}" type="presParOf" srcId="{AA973121-30C4-4B9B-9E74-D1E37AD2D457}" destId="{DAAF7908-B354-4A98-87AE-B6F2716E5A2F}" srcOrd="8" destOrd="0" presId="urn:microsoft.com/office/officeart/2005/8/layout/vList2"/>
    <dgm:cxn modelId="{B23E4DB9-E7A8-4185-BE6D-63AC4BCF818F}" type="presParOf" srcId="{AA973121-30C4-4B9B-9E74-D1E37AD2D457}" destId="{0E36C838-F942-41B4-A758-97B7BC15BA9E}" srcOrd="9" destOrd="0" presId="urn:microsoft.com/office/officeart/2005/8/layout/vList2"/>
    <dgm:cxn modelId="{A6DED1F9-9BEA-46D7-9039-BBB51C0912AD}" type="presParOf" srcId="{AA973121-30C4-4B9B-9E74-D1E37AD2D457}" destId="{713E60F9-1D18-41A0-8CFA-01029ADCD5B5}" srcOrd="10" destOrd="0" presId="urn:microsoft.com/office/officeart/2005/8/layout/vList2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2255C-1058-44FE-A57B-62E74A33644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D10436-1810-4DC7-A67F-416DAAD0216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КУЛЬТУРНО - ПОЗНАВАТЕЛЬНОЕ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11E4ED-32F1-4B84-A217-B3424CDF0911}" type="parTrans" cxnId="{51840736-9DCD-4A33-9EB3-205AE8B907A7}">
      <dgm:prSet/>
      <dgm:spPr/>
      <dgm:t>
        <a:bodyPr/>
        <a:lstStyle/>
        <a:p>
          <a:endParaRPr lang="ru-RU"/>
        </a:p>
      </dgm:t>
    </dgm:pt>
    <dgm:pt modelId="{65E33BE8-2665-4A8A-93F8-B4CE4CBAE752}" type="sibTrans" cxnId="{51840736-9DCD-4A33-9EB3-205AE8B907A7}">
      <dgm:prSet/>
      <dgm:spPr/>
      <dgm:t>
        <a:bodyPr/>
        <a:lstStyle/>
        <a:p>
          <a:endParaRPr lang="ru-RU"/>
        </a:p>
      </dgm:t>
    </dgm:pt>
    <dgm:pt modelId="{3AAC0F95-F26E-4149-930C-24970BB1740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     ЛЕЧЕБНО - ОЗДОРОВИТЕЛЬНОЕ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F78B7F-4CA8-4CB6-B6AE-B6041F5E2887}" type="parTrans" cxnId="{A40257FB-D06E-4187-8F70-0874CEC85F84}">
      <dgm:prSet/>
      <dgm:spPr/>
      <dgm:t>
        <a:bodyPr/>
        <a:lstStyle/>
        <a:p>
          <a:endParaRPr lang="ru-RU"/>
        </a:p>
      </dgm:t>
    </dgm:pt>
    <dgm:pt modelId="{E446A09B-9A2A-48AD-A5A9-FB5936F94EE7}" type="sibTrans" cxnId="{A40257FB-D06E-4187-8F70-0874CEC85F84}">
      <dgm:prSet/>
      <dgm:spPr/>
      <dgm:t>
        <a:bodyPr/>
        <a:lstStyle/>
        <a:p>
          <a:endParaRPr lang="ru-RU"/>
        </a:p>
      </dgm:t>
    </dgm:pt>
    <dgm:pt modelId="{97F420C8-DBB7-4B5A-9E4C-A77BE8670868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ПРАВОСЛАВНЫЙ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84E125-0044-4A52-BE2B-4E76E4EBE08E}" type="parTrans" cxnId="{93525ED2-0D7F-4474-A2F4-D7D1749C8D66}">
      <dgm:prSet/>
      <dgm:spPr/>
      <dgm:t>
        <a:bodyPr/>
        <a:lstStyle/>
        <a:p>
          <a:endParaRPr lang="ru-RU"/>
        </a:p>
      </dgm:t>
    </dgm:pt>
    <dgm:pt modelId="{05A8F128-6B2A-4FEF-A1A6-E46C334EBA23}" type="sibTrans" cxnId="{93525ED2-0D7F-4474-A2F4-D7D1749C8D66}">
      <dgm:prSet/>
      <dgm:spPr/>
      <dgm:t>
        <a:bodyPr/>
        <a:lstStyle/>
        <a:p>
          <a:endParaRPr lang="ru-RU"/>
        </a:p>
      </dgm:t>
    </dgm:pt>
    <dgm:pt modelId="{40DC8876-F43A-4225-8271-8768E5E20D81}" type="pres">
      <dgm:prSet presAssocID="{2942255C-1058-44FE-A57B-62E74A336447}" presName="linearFlow" presStyleCnt="0">
        <dgm:presLayoutVars>
          <dgm:dir/>
          <dgm:resizeHandles val="exact"/>
        </dgm:presLayoutVars>
      </dgm:prSet>
      <dgm:spPr/>
    </dgm:pt>
    <dgm:pt modelId="{C9013733-90B8-4FC5-B672-7DCF6A4F1D85}" type="pres">
      <dgm:prSet presAssocID="{9BD10436-1810-4DC7-A67F-416DAAD02162}" presName="composite" presStyleCnt="0"/>
      <dgm:spPr/>
    </dgm:pt>
    <dgm:pt modelId="{83813B4D-9A92-434A-98E1-BD8247486CA1}" type="pres">
      <dgm:prSet presAssocID="{9BD10436-1810-4DC7-A67F-416DAAD02162}" presName="imgShp" presStyleLbl="fgImgPlace1" presStyleIdx="0" presStyleCnt="3" custScaleX="160293" custScaleY="141981" custLinFactNeighborX="-21826" custLinFactNeighborY="73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38100">
          <a:solidFill>
            <a:schemeClr val="accent3">
              <a:lumMod val="40000"/>
              <a:lumOff val="60000"/>
            </a:schemeClr>
          </a:solidFill>
        </a:ln>
      </dgm:spPr>
    </dgm:pt>
    <dgm:pt modelId="{530E387A-C6FE-4B06-B228-282C2529C242}" type="pres">
      <dgm:prSet presAssocID="{9BD10436-1810-4DC7-A67F-416DAAD02162}" presName="txShp" presStyleLbl="node1" presStyleIdx="0" presStyleCnt="3" custScaleX="124124" custLinFactNeighborX="8954" custLinFactNeighborY="6956">
        <dgm:presLayoutVars>
          <dgm:bulletEnabled val="1"/>
        </dgm:presLayoutVars>
      </dgm:prSet>
      <dgm:spPr/>
    </dgm:pt>
    <dgm:pt modelId="{271BA04B-974F-4127-B14A-805F74E20C16}" type="pres">
      <dgm:prSet presAssocID="{65E33BE8-2665-4A8A-93F8-B4CE4CBAE752}" presName="spacing" presStyleCnt="0"/>
      <dgm:spPr/>
    </dgm:pt>
    <dgm:pt modelId="{3A4EB475-9B71-4FD4-9F23-C22CA1B6CF7F}" type="pres">
      <dgm:prSet presAssocID="{3AAC0F95-F26E-4149-930C-24970BB17407}" presName="composite" presStyleCnt="0"/>
      <dgm:spPr/>
    </dgm:pt>
    <dgm:pt modelId="{6AC376E7-C680-41D7-A2FD-E667B5591794}" type="pres">
      <dgm:prSet presAssocID="{3AAC0F95-F26E-4149-930C-24970BB17407}" presName="imgShp" presStyleLbl="fgImgPlace1" presStyleIdx="1" presStyleCnt="3" custScaleX="166845" custScaleY="139964" custLinFactNeighborX="-6609" custLinFactNeighborY="-544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accent3">
              <a:lumMod val="40000"/>
              <a:lumOff val="60000"/>
            </a:schemeClr>
          </a:solidFill>
        </a:ln>
      </dgm:spPr>
    </dgm:pt>
    <dgm:pt modelId="{C7F5EA35-2685-4015-839B-C4134B0B66E3}" type="pres">
      <dgm:prSet presAssocID="{3AAC0F95-F26E-4149-930C-24970BB17407}" presName="txShp" presStyleLbl="node1" presStyleIdx="1" presStyleCnt="3" custScaleX="137924" custLinFactNeighborX="7445" custLinFactNeighborY="-3692">
        <dgm:presLayoutVars>
          <dgm:bulletEnabled val="1"/>
        </dgm:presLayoutVars>
      </dgm:prSet>
      <dgm:spPr/>
    </dgm:pt>
    <dgm:pt modelId="{81B8F5F1-9EF4-4419-99A6-B49FA341C830}" type="pres">
      <dgm:prSet presAssocID="{E446A09B-9A2A-48AD-A5A9-FB5936F94EE7}" presName="spacing" presStyleCnt="0"/>
      <dgm:spPr/>
    </dgm:pt>
    <dgm:pt modelId="{77ADA77C-159A-4537-8C15-D698669DAB2D}" type="pres">
      <dgm:prSet presAssocID="{97F420C8-DBB7-4B5A-9E4C-A77BE8670868}" presName="composite" presStyleCnt="0"/>
      <dgm:spPr/>
    </dgm:pt>
    <dgm:pt modelId="{8E6C1959-A3E6-4751-B4B2-A4E26D52A542}" type="pres">
      <dgm:prSet presAssocID="{97F420C8-DBB7-4B5A-9E4C-A77BE8670868}" presName="imgShp" presStyleLbl="fgImgPlace1" presStyleIdx="2" presStyleCnt="3" custScaleX="165526" custScaleY="136041" custLinFactNeighborX="-7268" custLinFactNeighborY="-2309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D205D5F-E718-4710-9FDD-D91D4D2B1DFE}" type="pres">
      <dgm:prSet presAssocID="{97F420C8-DBB7-4B5A-9E4C-A77BE8670868}" presName="txShp" presStyleLbl="node1" presStyleIdx="2" presStyleCnt="3" custScaleX="137924" custLinFactNeighborX="4710" custLinFactNeighborY="-26626">
        <dgm:presLayoutVars>
          <dgm:bulletEnabled val="1"/>
        </dgm:presLayoutVars>
      </dgm:prSet>
      <dgm:spPr/>
    </dgm:pt>
  </dgm:ptLst>
  <dgm:cxnLst>
    <dgm:cxn modelId="{93525ED2-0D7F-4474-A2F4-D7D1749C8D66}" srcId="{2942255C-1058-44FE-A57B-62E74A336447}" destId="{97F420C8-DBB7-4B5A-9E4C-A77BE8670868}" srcOrd="2" destOrd="0" parTransId="{1984E125-0044-4A52-BE2B-4E76E4EBE08E}" sibTransId="{05A8F128-6B2A-4FEF-A1A6-E46C334EBA23}"/>
    <dgm:cxn modelId="{11651DB9-CFCC-41F6-B979-FEF2B3C28F92}" type="presOf" srcId="{97F420C8-DBB7-4B5A-9E4C-A77BE8670868}" destId="{CD205D5F-E718-4710-9FDD-D91D4D2B1DFE}" srcOrd="0" destOrd="0" presId="urn:microsoft.com/office/officeart/2005/8/layout/vList3"/>
    <dgm:cxn modelId="{51840736-9DCD-4A33-9EB3-205AE8B907A7}" srcId="{2942255C-1058-44FE-A57B-62E74A336447}" destId="{9BD10436-1810-4DC7-A67F-416DAAD02162}" srcOrd="0" destOrd="0" parTransId="{A111E4ED-32F1-4B84-A217-B3424CDF0911}" sibTransId="{65E33BE8-2665-4A8A-93F8-B4CE4CBAE752}"/>
    <dgm:cxn modelId="{2B425924-2F44-4569-BC8C-F033E5FFFAA1}" type="presOf" srcId="{2942255C-1058-44FE-A57B-62E74A336447}" destId="{40DC8876-F43A-4225-8271-8768E5E20D81}" srcOrd="0" destOrd="0" presId="urn:microsoft.com/office/officeart/2005/8/layout/vList3"/>
    <dgm:cxn modelId="{A40257FB-D06E-4187-8F70-0874CEC85F84}" srcId="{2942255C-1058-44FE-A57B-62E74A336447}" destId="{3AAC0F95-F26E-4149-930C-24970BB17407}" srcOrd="1" destOrd="0" parTransId="{A7F78B7F-4CA8-4CB6-B6AE-B6041F5E2887}" sibTransId="{E446A09B-9A2A-48AD-A5A9-FB5936F94EE7}"/>
    <dgm:cxn modelId="{A25BCA7C-73DD-4553-AB16-E11CE09EAC62}" type="presOf" srcId="{3AAC0F95-F26E-4149-930C-24970BB17407}" destId="{C7F5EA35-2685-4015-839B-C4134B0B66E3}" srcOrd="0" destOrd="0" presId="urn:microsoft.com/office/officeart/2005/8/layout/vList3"/>
    <dgm:cxn modelId="{7ECD6772-A48C-49CC-9B16-970374C724CF}" type="presOf" srcId="{9BD10436-1810-4DC7-A67F-416DAAD02162}" destId="{530E387A-C6FE-4B06-B228-282C2529C242}" srcOrd="0" destOrd="0" presId="urn:microsoft.com/office/officeart/2005/8/layout/vList3"/>
    <dgm:cxn modelId="{1D9A0B67-E6E8-4686-AC07-BE26E431EFD5}" type="presParOf" srcId="{40DC8876-F43A-4225-8271-8768E5E20D81}" destId="{C9013733-90B8-4FC5-B672-7DCF6A4F1D85}" srcOrd="0" destOrd="0" presId="urn:microsoft.com/office/officeart/2005/8/layout/vList3"/>
    <dgm:cxn modelId="{BB4C1EE5-7888-4AD6-B862-CA126ED01827}" type="presParOf" srcId="{C9013733-90B8-4FC5-B672-7DCF6A4F1D85}" destId="{83813B4D-9A92-434A-98E1-BD8247486CA1}" srcOrd="0" destOrd="0" presId="urn:microsoft.com/office/officeart/2005/8/layout/vList3"/>
    <dgm:cxn modelId="{B191A6C5-CD3B-40D9-B862-3B00B6E0449D}" type="presParOf" srcId="{C9013733-90B8-4FC5-B672-7DCF6A4F1D85}" destId="{530E387A-C6FE-4B06-B228-282C2529C242}" srcOrd="1" destOrd="0" presId="urn:microsoft.com/office/officeart/2005/8/layout/vList3"/>
    <dgm:cxn modelId="{EBDCCEC8-3927-4BB4-A2D6-571A1D77CD06}" type="presParOf" srcId="{40DC8876-F43A-4225-8271-8768E5E20D81}" destId="{271BA04B-974F-4127-B14A-805F74E20C16}" srcOrd="1" destOrd="0" presId="urn:microsoft.com/office/officeart/2005/8/layout/vList3"/>
    <dgm:cxn modelId="{9873F9F6-CC51-4EB9-A17A-9394E87C0FFC}" type="presParOf" srcId="{40DC8876-F43A-4225-8271-8768E5E20D81}" destId="{3A4EB475-9B71-4FD4-9F23-C22CA1B6CF7F}" srcOrd="2" destOrd="0" presId="urn:microsoft.com/office/officeart/2005/8/layout/vList3"/>
    <dgm:cxn modelId="{39892C2D-4EFF-4A75-9F45-72F7AE97A578}" type="presParOf" srcId="{3A4EB475-9B71-4FD4-9F23-C22CA1B6CF7F}" destId="{6AC376E7-C680-41D7-A2FD-E667B5591794}" srcOrd="0" destOrd="0" presId="urn:microsoft.com/office/officeart/2005/8/layout/vList3"/>
    <dgm:cxn modelId="{9F9D8984-4870-4B72-9345-3E6B74D81B9F}" type="presParOf" srcId="{3A4EB475-9B71-4FD4-9F23-C22CA1B6CF7F}" destId="{C7F5EA35-2685-4015-839B-C4134B0B66E3}" srcOrd="1" destOrd="0" presId="urn:microsoft.com/office/officeart/2005/8/layout/vList3"/>
    <dgm:cxn modelId="{6CB18B1E-022F-4D94-BE6F-8F3C5E71C728}" type="presParOf" srcId="{40DC8876-F43A-4225-8271-8768E5E20D81}" destId="{81B8F5F1-9EF4-4419-99A6-B49FA341C830}" srcOrd="3" destOrd="0" presId="urn:microsoft.com/office/officeart/2005/8/layout/vList3"/>
    <dgm:cxn modelId="{77E1B85D-50CB-4A34-8F61-C4AA989CE661}" type="presParOf" srcId="{40DC8876-F43A-4225-8271-8768E5E20D81}" destId="{77ADA77C-159A-4537-8C15-D698669DAB2D}" srcOrd="4" destOrd="0" presId="urn:microsoft.com/office/officeart/2005/8/layout/vList3"/>
    <dgm:cxn modelId="{EDDAFC4B-D991-46BC-A0F2-3B700089E5E1}" type="presParOf" srcId="{77ADA77C-159A-4537-8C15-D698669DAB2D}" destId="{8E6C1959-A3E6-4751-B4B2-A4E26D52A542}" srcOrd="0" destOrd="0" presId="urn:microsoft.com/office/officeart/2005/8/layout/vList3"/>
    <dgm:cxn modelId="{7AF38318-6431-4C31-908B-A66320D69CB2}" type="presParOf" srcId="{77ADA77C-159A-4537-8C15-D698669DAB2D}" destId="{CD205D5F-E718-4710-9FDD-D91D4D2B1D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41598-D177-4F63-ADED-8CE13397D074}">
      <dsp:nvSpPr>
        <dsp:cNvPr id="0" name=""/>
        <dsp:cNvSpPr/>
      </dsp:nvSpPr>
      <dsp:spPr>
        <a:xfrm>
          <a:off x="0" y="0"/>
          <a:ext cx="6624736" cy="646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38100">
          <a:solidFill>
            <a:schemeClr val="accent3">
              <a:lumMod val="50000"/>
            </a:schemeClr>
          </a:solidFill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Разработка социальных туристических маршрутов;</a:t>
          </a:r>
          <a:endParaRPr lang="ru-RU" sz="1700" kern="1200" dirty="0"/>
        </a:p>
      </dsp:txBody>
      <dsp:txXfrm>
        <a:off x="31556" y="31556"/>
        <a:ext cx="6561624" cy="583313"/>
      </dsp:txXfrm>
    </dsp:sp>
    <dsp:sp modelId="{7A708A36-3833-4D2D-9EB7-9019B28CABA3}">
      <dsp:nvSpPr>
        <dsp:cNvPr id="0" name=""/>
        <dsp:cNvSpPr/>
      </dsp:nvSpPr>
      <dsp:spPr>
        <a:xfrm>
          <a:off x="0" y="792087"/>
          <a:ext cx="6624736" cy="646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38100">
          <a:solidFill>
            <a:schemeClr val="accent3">
              <a:lumMod val="50000"/>
            </a:schemeClr>
          </a:solidFill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smtClean="0"/>
            <a:t>Организация туристических поездок на близкие расстояния;</a:t>
          </a:r>
          <a:endParaRPr lang="ru-RU" sz="1700" kern="1200"/>
        </a:p>
      </dsp:txBody>
      <dsp:txXfrm>
        <a:off x="31556" y="823643"/>
        <a:ext cx="6561624" cy="583313"/>
      </dsp:txXfrm>
    </dsp:sp>
    <dsp:sp modelId="{3BEC8F58-4BB1-46A5-819C-23CA7E7AC367}">
      <dsp:nvSpPr>
        <dsp:cNvPr id="0" name=""/>
        <dsp:cNvSpPr/>
      </dsp:nvSpPr>
      <dsp:spPr>
        <a:xfrm>
          <a:off x="0" y="1584177"/>
          <a:ext cx="6624736" cy="646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38100">
          <a:solidFill>
            <a:schemeClr val="accent3">
              <a:lumMod val="50000"/>
            </a:schemeClr>
          </a:solidFill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Поддержание интереса получателей социальных услуг к различным видам активного отдыха;</a:t>
          </a:r>
          <a:endParaRPr lang="ru-RU" sz="1700" kern="1200" dirty="0"/>
        </a:p>
      </dsp:txBody>
      <dsp:txXfrm>
        <a:off x="31556" y="1615733"/>
        <a:ext cx="6561624" cy="583313"/>
      </dsp:txXfrm>
    </dsp:sp>
    <dsp:sp modelId="{452DDC8D-7D08-4D6A-BC66-0DD44BC63AEF}">
      <dsp:nvSpPr>
        <dsp:cNvPr id="0" name=""/>
        <dsp:cNvSpPr/>
      </dsp:nvSpPr>
      <dsp:spPr>
        <a:xfrm>
          <a:off x="0" y="2376264"/>
          <a:ext cx="6624736" cy="646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38100">
          <a:solidFill>
            <a:schemeClr val="accent3">
              <a:lumMod val="50000"/>
            </a:schemeClr>
          </a:solidFill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Расширение границ информационного и досугового пространства;</a:t>
          </a:r>
          <a:endParaRPr lang="ru-RU" sz="1700" kern="1200" dirty="0"/>
        </a:p>
      </dsp:txBody>
      <dsp:txXfrm>
        <a:off x="31556" y="2407820"/>
        <a:ext cx="6561624" cy="583313"/>
      </dsp:txXfrm>
    </dsp:sp>
    <dsp:sp modelId="{DAAF7908-B354-4A98-87AE-B6F2716E5A2F}">
      <dsp:nvSpPr>
        <dsp:cNvPr id="0" name=""/>
        <dsp:cNvSpPr/>
      </dsp:nvSpPr>
      <dsp:spPr>
        <a:xfrm>
          <a:off x="0" y="3168351"/>
          <a:ext cx="6624736" cy="646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38100">
          <a:solidFill>
            <a:schemeClr val="accent3">
              <a:lumMod val="50000"/>
            </a:schemeClr>
          </a:solidFill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Приобщение получателей социальных услуг к изучению истории родного края;</a:t>
          </a:r>
          <a:endParaRPr lang="ru-RU" sz="1700" kern="1200" dirty="0"/>
        </a:p>
      </dsp:txBody>
      <dsp:txXfrm>
        <a:off x="31556" y="3199907"/>
        <a:ext cx="6561624" cy="583313"/>
      </dsp:txXfrm>
    </dsp:sp>
    <dsp:sp modelId="{713E60F9-1D18-41A0-8CFA-01029ADCD5B5}">
      <dsp:nvSpPr>
        <dsp:cNvPr id="0" name=""/>
        <dsp:cNvSpPr/>
      </dsp:nvSpPr>
      <dsp:spPr>
        <a:xfrm>
          <a:off x="0" y="3962087"/>
          <a:ext cx="6624736" cy="6464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38100">
          <a:solidFill>
            <a:schemeClr val="accent3">
              <a:lumMod val="50000"/>
            </a:schemeClr>
          </a:solidFill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Повышение роли культурного наследия в воспитании, просвещении и организации досуга получателей социальных услуг.</a:t>
          </a:r>
          <a:endParaRPr lang="ru-RU" sz="1700" kern="1200" dirty="0"/>
        </a:p>
      </dsp:txBody>
      <dsp:txXfrm>
        <a:off x="31556" y="3993643"/>
        <a:ext cx="6561624" cy="58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E387A-C6FE-4B06-B228-282C2529C242}">
      <dsp:nvSpPr>
        <dsp:cNvPr id="0" name=""/>
        <dsp:cNvSpPr/>
      </dsp:nvSpPr>
      <dsp:spPr>
        <a:xfrm rot="10800000">
          <a:off x="1243594" y="280441"/>
          <a:ext cx="6538089" cy="993764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2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КУЛЬТУРНО - ПОЗНАВАТЕЛЬНОЕ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492035" y="280441"/>
        <a:ext cx="6289648" cy="993764"/>
      </dsp:txXfrm>
    </dsp:sp>
    <dsp:sp modelId="{83813B4D-9A92-434A-98E1-BD8247486CA1}">
      <dsp:nvSpPr>
        <dsp:cNvPr id="0" name=""/>
        <dsp:cNvSpPr/>
      </dsp:nvSpPr>
      <dsp:spPr>
        <a:xfrm>
          <a:off x="393938" y="76187"/>
          <a:ext cx="1592935" cy="14109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5EA35-2685-4015-839B-C4134B0B66E3}">
      <dsp:nvSpPr>
        <dsp:cNvPr id="0" name=""/>
        <dsp:cNvSpPr/>
      </dsp:nvSpPr>
      <dsp:spPr>
        <a:xfrm rot="10800000">
          <a:off x="655891" y="1872206"/>
          <a:ext cx="7264988" cy="993764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2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     ЛЕЧЕБНО - ОЗДОРОВИТЕЛЬНОЕ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904332" y="1872206"/>
        <a:ext cx="7016547" cy="993764"/>
      </dsp:txXfrm>
    </dsp:sp>
    <dsp:sp modelId="{6AC376E7-C680-41D7-A2FD-E667B5591794}">
      <dsp:nvSpPr>
        <dsp:cNvPr id="0" name=""/>
        <dsp:cNvSpPr/>
      </dsp:nvSpPr>
      <dsp:spPr>
        <a:xfrm>
          <a:off x="432045" y="1656181"/>
          <a:ext cx="1658047" cy="13909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05D5F-E718-4710-9FDD-D91D4D2B1DFE}">
      <dsp:nvSpPr>
        <dsp:cNvPr id="0" name=""/>
        <dsp:cNvSpPr/>
      </dsp:nvSpPr>
      <dsp:spPr>
        <a:xfrm rot="10800000">
          <a:off x="576039" y="3312363"/>
          <a:ext cx="7264988" cy="993764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2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ПРАВОСЛАВНЫЙ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824480" y="3312363"/>
        <a:ext cx="7016547" cy="993764"/>
      </dsp:txXfrm>
    </dsp:sp>
    <dsp:sp modelId="{8E6C1959-A3E6-4751-B4B2-A4E26D52A542}">
      <dsp:nvSpPr>
        <dsp:cNvPr id="0" name=""/>
        <dsp:cNvSpPr/>
      </dsp:nvSpPr>
      <dsp:spPr>
        <a:xfrm>
          <a:off x="432050" y="3168351"/>
          <a:ext cx="1644939" cy="13519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892280" cy="864096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ГБУСО ВО «СУДОГОДСКИЙ КОМПЛЕКСНЫЙ ЦЕНТР СОЦИАЛЬНОГО ОБСЛУЖИВАНИЯ НАСЕЛЕНИЯ»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147170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«ТУРИЗМ КАК ТЕРАПИЯ»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6250"/>
              </p:ext>
            </p:extLst>
          </p:nvPr>
        </p:nvGraphicFramePr>
        <p:xfrm>
          <a:off x="0" y="6212950"/>
          <a:ext cx="9144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6278372" cy="3600400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87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13" y="4046600"/>
            <a:ext cx="3799533" cy="2304256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59216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ПРАВОСЛАВНЫЙ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6369" y="1412776"/>
            <a:ext cx="3657600" cy="17567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Вид туризма предусматривает посещение православных храмов, монастырей.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74771"/>
            <a:ext cx="3960440" cy="3111612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96752"/>
            <a:ext cx="3923992" cy="2661776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47708"/>
              </p:ext>
            </p:extLst>
          </p:nvPr>
        </p:nvGraphicFramePr>
        <p:xfrm>
          <a:off x="0" y="6165304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323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МЕХАНИЗМ РЕАЛИЗАЦИИ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52357"/>
              </p:ext>
            </p:extLst>
          </p:nvPr>
        </p:nvGraphicFramePr>
        <p:xfrm>
          <a:off x="0" y="6165304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5" y="1412776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1.Организационный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изучение потребностей клиентов, заинтересованных в посещении экскурсий;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занятий в рамках программы;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распространение буклетов среди граждан пожилого возраста и инвалидов о работе программы «Социальный туризм для пожилых».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2. Практический: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размещение информации о проводимых экскурсиях, мероприятиях на </a:t>
            </a:r>
            <a:r>
              <a:rPr lang="ru-RU" dirty="0" smtClean="0"/>
              <a:t>официальном сайте </a:t>
            </a:r>
            <a:r>
              <a:rPr lang="ru-RU" dirty="0"/>
              <a:t>Учреждения, на страницах в социальных </a:t>
            </a:r>
            <a:r>
              <a:rPr lang="ru-RU" dirty="0" smtClean="0"/>
              <a:t>сетях  </a:t>
            </a:r>
            <a:r>
              <a:rPr lang="ru-RU" dirty="0"/>
              <a:t>«</a:t>
            </a:r>
            <a:r>
              <a:rPr lang="ru-RU" dirty="0" err="1"/>
              <a:t>Вконтакте</a:t>
            </a:r>
            <a:r>
              <a:rPr lang="ru-RU" dirty="0" smtClean="0"/>
              <a:t>»,«</a:t>
            </a:r>
            <a:r>
              <a:rPr lang="ru-RU" dirty="0" err="1" smtClean="0"/>
              <a:t>Однокласниках</a:t>
            </a:r>
            <a:r>
              <a:rPr lang="ru-RU" dirty="0" smtClean="0"/>
              <a:t>»; 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организация и проведение мероприятий в соответствии с программой;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/>
              <a:t>контроль за реализацией мероприятий программы. 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3. Аналитический: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анализ результатов деятельности по программе;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оценка качества проведенных мероприятий в рамках данной программы посредством мониторинга анкет обратной связи;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корректировка содержания Программы в соответствии с результатами оценки.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6864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РАЗВИТИЕ И ДАЛЬНЕЙШАЯ РЕАЛИЗАЦИЯ ПРОЕКТА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988840"/>
            <a:ext cx="3600400" cy="40324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0" dirty="0">
                <a:solidFill>
                  <a:schemeClr val="tx1"/>
                </a:solidFill>
              </a:rPr>
              <a:t>Развитие социального туризма, разработка туристских программ, с учетом их доступности для пожилых людей и инвалидов с дополнительными потребностями позволяет создать равные возможности для осуществления их права на отдых, приобщения к культурным ценностям и открытию новых граней своей самореализации. Целью таких программ является развитие интереса к истории родного края, знакомство с природными, историческими, православными и культурными, а также продление активного долголетия представителей старшего поколения. Наше учреждение предоставляет им такую возможность и мотивирует к дальнейшему развитию. </a:t>
            </a:r>
          </a:p>
          <a:p>
            <a:pPr algn="just"/>
            <a:endParaRPr lang="ru-RU" sz="5800" b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67768"/>
              </p:ext>
            </p:extLst>
          </p:nvPr>
        </p:nvGraphicFramePr>
        <p:xfrm>
          <a:off x="0" y="6165304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" y="1844825"/>
            <a:ext cx="46805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16016" y="2636912"/>
            <a:ext cx="4427984" cy="2952328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16 клубов общения;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«Серебряные» волонтеры.</a:t>
            </a:r>
          </a:p>
          <a:p>
            <a:pPr marL="0" indent="0">
              <a:buNone/>
            </a:pPr>
            <a:r>
              <a:rPr lang="ru-RU" b="1" dirty="0" smtClean="0"/>
              <a:t>Общественные организации: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Клуб Во имя мира;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Ветеран;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Общество инвалидов.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75755"/>
              </p:ext>
            </p:extLst>
          </p:nvPr>
        </p:nvGraphicFramePr>
        <p:xfrm>
          <a:off x="0" y="6065520"/>
          <a:ext cx="914400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1"/>
              </a:tblGrid>
              <a:tr h="67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3560" y="19650"/>
            <a:ext cx="396044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496704"/>
            <a:ext cx="25202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2024-2027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387" y="158149"/>
            <a:ext cx="333753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781528"/>
            <a:ext cx="381642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Граждане пожилого возраста и инвалиды всех возрастов, проживающие на территории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Судогодского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 smtClean="0"/>
              <a:t>было </a:t>
            </a:r>
            <a:r>
              <a:rPr lang="ru-RU" b="1" dirty="0"/>
              <a:t>организовано 21 экскурсия по Владимирской </a:t>
            </a:r>
            <a:r>
              <a:rPr lang="ru-RU" b="1" dirty="0" smtClean="0"/>
              <a:t>области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 стали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229 граждан.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3560" y="1682635"/>
            <a:ext cx="316835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Участники проекта </a:t>
            </a:r>
          </a:p>
          <a:p>
            <a:pPr algn="ctr"/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2" y="3239565"/>
            <a:ext cx="4441075" cy="2671143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11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17220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ЦЕЛЬ ПРОЕКТА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645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Это интересное и перспективное направление по повышению качества жизни старшего поколения. Сегодня далеко не каждый пенсионер может позволить себе путешествие по родному краю. Участие в социальном проекте поможет воплотить мечты, а заодно получить мощный заряд позитива и бодрости. Ведь среди наших пенсионеров есть много людей энергичных и любознательных, жаждущих ярких впечатлений и новых открытий, и туризм для них - одно из лучших способов продления активного долголетия. </a:t>
            </a:r>
            <a:endParaRPr lang="ru-RU" sz="2000" dirty="0"/>
          </a:p>
        </p:txBody>
      </p:sp>
      <p:pic>
        <p:nvPicPr>
          <p:cNvPr id="2051" name="Picture 3" descr="\\Sisadmin\обмен сисадмин\ОССО\ИРА соц.контракт\Фото для проекта\СТАТЬЯ Социальный туризм в музе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15483"/>
            <a:ext cx="8928992" cy="330293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82000"/>
              </p:ext>
            </p:extLst>
          </p:nvPr>
        </p:nvGraphicFramePr>
        <p:xfrm>
          <a:off x="1" y="6236920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648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80920" cy="2448272"/>
          </a:xfrm>
        </p:spPr>
        <p:txBody>
          <a:bodyPr anchor="t"/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«Туризм как терапия»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является инновационной, доступной и интересной для граждан пожилого возраста и инвалидов всех возрастов. Это новый и удобный формат экскурсионных программ, являющийся важным элементом реабилитации, способствующей социальной адаптации слабо защищенных групп населения, что позволяет пожилым людям быть активными, востребованными в современном обществе.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1600" y="260648"/>
            <a:ext cx="74676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pic>
        <p:nvPicPr>
          <p:cNvPr id="3074" name="Picture 2" descr="\\Sisadmin\обмен сисадмин\ОССО\ИРА соц.контракт\Фото для проекта\Экскуосия в г. Суздаль клуб общения Ягодка\Глав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7499"/>
            <a:ext cx="4032448" cy="2954408"/>
          </a:xfrm>
          <a:prstGeom prst="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isadmin\обмен сисадмин\ОССО\ИРА соц.контракт\Фото для проекта\Экскурсия в г. муром клуб общения Ягодк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8637"/>
            <a:ext cx="4159897" cy="2921219"/>
          </a:xfrm>
          <a:prstGeom prst="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46019"/>
              </p:ext>
            </p:extLst>
          </p:nvPr>
        </p:nvGraphicFramePr>
        <p:xfrm>
          <a:off x="1" y="6093295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720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380" y="1052736"/>
            <a:ext cx="8003232" cy="2980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Граждане пенсионного возраста и инвалиды смогут разнообразить свою жизнь не только через туристические поездки по родному краю, но и изучить ее историю. Согласно своему  выбору, они будут участвовать в поездках, пеших прогулках по улицам города и района, музеям,  храмам и паркам, слушать циклы лекций и бесед по истории и краеведению, встречаться с историками и краеведами родного города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18608" y="332656"/>
            <a:ext cx="74676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8" y="3140968"/>
            <a:ext cx="8280920" cy="3384376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61011"/>
              </p:ext>
            </p:extLst>
          </p:nvPr>
        </p:nvGraphicFramePr>
        <p:xfrm>
          <a:off x="1" y="6093295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720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6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7684368" cy="1728517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ОСНОВНЫЕ ЗАДАЧИ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30633149"/>
              </p:ext>
            </p:extLst>
          </p:nvPr>
        </p:nvGraphicFramePr>
        <p:xfrm>
          <a:off x="1979712" y="1412776"/>
          <a:ext cx="66247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84162"/>
              </p:ext>
            </p:extLst>
          </p:nvPr>
        </p:nvGraphicFramePr>
        <p:xfrm>
          <a:off x="1" y="6381327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720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9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99648" cy="1143000"/>
          </a:xfr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НАПРАВЛЕНИЯ 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4010791"/>
              </p:ext>
            </p:extLst>
          </p:nvPr>
        </p:nvGraphicFramePr>
        <p:xfrm>
          <a:off x="611560" y="1628800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13592"/>
              </p:ext>
            </p:extLst>
          </p:nvPr>
        </p:nvGraphicFramePr>
        <p:xfrm>
          <a:off x="1" y="6381327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720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КУЛЬТУРНО - ПОЗНАВАТЕЛЬНОЕ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2201" y="1182153"/>
            <a:ext cx="4608511" cy="4104456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/>
              <a:t>Вид туризма связан с удовлетворением потребностей людей в познании обычаев, быта. Приобщение к культурам и достижениям других народов, экскурсии в краеведческие музеи, осмотр достопримечательностей по родному краю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60" y="1124744"/>
            <a:ext cx="3576397" cy="2268252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5688633" cy="2492896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60" y="3573016"/>
            <a:ext cx="3576397" cy="2682298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00073"/>
              </p:ext>
            </p:extLst>
          </p:nvPr>
        </p:nvGraphicFramePr>
        <p:xfrm>
          <a:off x="0" y="6020897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2386"/>
            <a:ext cx="3905850" cy="2672916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878" y="188640"/>
            <a:ext cx="7755632" cy="864096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ЛЕЧЕБНО -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ОЗДОРОВИТЕЛЬНОЕ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5050904" cy="3268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Вид туризма имеет несколько разновидностей, которые определяются различием природных средств воздействия на человеческий организм. К </a:t>
            </a:r>
            <a:r>
              <a:rPr lang="ru-RU" dirty="0" smtClean="0"/>
              <a:t>лечебно</a:t>
            </a:r>
            <a:r>
              <a:rPr lang="ru-RU" dirty="0"/>
              <a:t>-</a:t>
            </a:r>
            <a:r>
              <a:rPr lang="ru-RU" dirty="0" smtClean="0"/>
              <a:t>оздоровительному </a:t>
            </a:r>
            <a:r>
              <a:rPr lang="ru-RU" dirty="0"/>
              <a:t>туризму относятся пешие прогулки на природе – «</a:t>
            </a:r>
            <a:r>
              <a:rPr lang="ru-RU" dirty="0" err="1"/>
              <a:t>Дюкинский</a:t>
            </a:r>
            <a:r>
              <a:rPr lang="ru-RU" dirty="0"/>
              <a:t> карьер», посещение парков «Патриаршие сады»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36" y="1268760"/>
            <a:ext cx="3651658" cy="2592288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034216"/>
            <a:ext cx="4104457" cy="2629256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8581"/>
              </p:ext>
            </p:extLst>
          </p:nvPr>
        </p:nvGraphicFramePr>
        <p:xfrm>
          <a:off x="0" y="6165304"/>
          <a:ext cx="91684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44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Проект «Туризм как терапия»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8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303</TotalTime>
  <Words>695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ГБУСО ВО «СУДОГОДСКИЙ КОМПЛЕКСНЫЙ ЦЕНТР СОЦИАЛЬНОГО ОБСЛУЖИВАНИЯ НАСЕЛЕНИЯ»</vt:lpstr>
      <vt:lpstr>Презентация PowerPoint</vt:lpstr>
      <vt:lpstr>ЦЕЛЬ ПРОЕКТА</vt:lpstr>
      <vt:lpstr>Актуальность проекта</vt:lpstr>
      <vt:lpstr>Актуальность проекта</vt:lpstr>
      <vt:lpstr>ОСНОВНЫЕ ЗАДАЧИ</vt:lpstr>
      <vt:lpstr>НАПРАВЛЕНИЯ </vt:lpstr>
      <vt:lpstr>КУЛЬТУРНО - ПОЗНАВАТЕЛЬНОЕ </vt:lpstr>
      <vt:lpstr>ЛЕЧЕБНО - ОЗДОРОВИТЕЛЬНОЕ</vt:lpstr>
      <vt:lpstr>ПРАВОСЛАВНЫЙ</vt:lpstr>
      <vt:lpstr>МЕХАНИЗМ РЕАЛИЗАЦИИ</vt:lpstr>
      <vt:lpstr>РАЗВИТИЕ И ДАЛЬНЕЙШАЯ РЕАЛИЗАЦИЯ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ГБУСО ВО «СУДОГОДСКИЙ КОМПЛЕКСНЫЙ ЦЕНТР СОЦИАЛЬНОГО ОБСЛУЖИВАНИЯ НАСЕЛЕНИЯ»</dc:title>
  <dc:creator>Администр</dc:creator>
  <cp:lastModifiedBy>Администр</cp:lastModifiedBy>
  <cp:revision>23</cp:revision>
  <dcterms:created xsi:type="dcterms:W3CDTF">2024-10-14T07:27:39Z</dcterms:created>
  <dcterms:modified xsi:type="dcterms:W3CDTF">2024-10-14T12:49:44Z</dcterms:modified>
</cp:coreProperties>
</file>