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7" r:id="rId12"/>
    <p:sldId id="266"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4C82C2C9-0EFE-4D8C-C3B6-8485C85AF21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Прямоугольник 9">
            <a:extLst>
              <a:ext uri="{FF2B5EF4-FFF2-40B4-BE49-F238E27FC236}">
                <a16:creationId xmlns:a16="http://schemas.microsoft.com/office/drawing/2014/main" xmlns="" id="{F42C6B4E-B6F5-D128-405A-564F1BDB2E90}"/>
              </a:ext>
            </a:extLst>
          </p:cNvPr>
          <p:cNvSpPr/>
          <p:nvPr/>
        </p:nvSpPr>
        <p:spPr>
          <a:xfrm>
            <a:off x="1143000" y="1361282"/>
            <a:ext cx="6858000" cy="4135437"/>
          </a:xfrm>
          <a:prstGeom prst="rect">
            <a:avLst/>
          </a:prstGeom>
          <a:solidFill>
            <a:srgbClr val="FFFFFF"/>
          </a:solidFill>
          <a:ln w="635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a16="http://schemas.microsoft.com/office/drawing/2014/main" xmlns="" id="{32DA35AD-B974-E929-7F8F-4FA3F83A8D89}"/>
              </a:ext>
            </a:extLst>
          </p:cNvPr>
          <p:cNvSpPr>
            <a:spLocks noGrp="1"/>
          </p:cNvSpPr>
          <p:nvPr>
            <p:ph type="ctrTitle"/>
          </p:nvPr>
        </p:nvSpPr>
        <p:spPr>
          <a:xfrm>
            <a:off x="1143000" y="1122363"/>
            <a:ext cx="6858000" cy="2479675"/>
          </a:xfrm>
        </p:spPr>
        <p:txBody>
          <a:bodyPr anchor="b">
            <a:normAutofit/>
          </a:bodyPr>
          <a:lstStyle>
            <a:lvl1pPr algn="ctr">
              <a:defRPr sz="7200" b="1">
                <a:solidFill>
                  <a:srgbClr val="003300"/>
                </a:solidFill>
              </a:defRPr>
            </a:lvl1pPr>
          </a:lstStyle>
          <a:p>
            <a:r>
              <a:rPr lang="ru-RU" smtClean="0"/>
              <a:t>Образец заголовка</a:t>
            </a:r>
            <a:endParaRPr lang="x-none" dirty="0"/>
          </a:p>
        </p:txBody>
      </p:sp>
      <p:sp>
        <p:nvSpPr>
          <p:cNvPr id="3" name="Подзаголовок 2">
            <a:extLst>
              <a:ext uri="{FF2B5EF4-FFF2-40B4-BE49-F238E27FC236}">
                <a16:creationId xmlns:a16="http://schemas.microsoft.com/office/drawing/2014/main" xmlns="" id="{5E599A38-383A-B457-4FCF-A59D6B35D907}"/>
              </a:ext>
            </a:extLst>
          </p:cNvPr>
          <p:cNvSpPr>
            <a:spLocks noGrp="1"/>
          </p:cNvSpPr>
          <p:nvPr>
            <p:ph type="subTitle" idx="1"/>
          </p:nvPr>
        </p:nvSpPr>
        <p:spPr>
          <a:xfrm>
            <a:off x="1143000" y="3602038"/>
            <a:ext cx="6858000" cy="1655762"/>
          </a:xfrm>
        </p:spPr>
        <p:txBody>
          <a:bodyPr/>
          <a:lstStyle>
            <a:lvl1pPr marL="0" indent="0" algn="ctr">
              <a:buNone/>
              <a:defRPr sz="2400" b="1">
                <a:solidFill>
                  <a:srgbClr val="0033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x-none" dirty="0"/>
          </a:p>
        </p:txBody>
      </p:sp>
      <p:sp>
        <p:nvSpPr>
          <p:cNvPr id="4" name="Дата 3">
            <a:extLst>
              <a:ext uri="{FF2B5EF4-FFF2-40B4-BE49-F238E27FC236}">
                <a16:creationId xmlns:a16="http://schemas.microsoft.com/office/drawing/2014/main" xmlns="" id="{40B22FDB-FBE0-B8D4-3CCB-D15B2EE2DF26}"/>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490AE345-2529-9F6C-1E96-67238D9E99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A818DE9-8A4B-7617-34A7-3514F566C29F}"/>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98672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1CF4FA-216F-4874-2B10-28309D62E958}"/>
              </a:ext>
            </a:extLst>
          </p:cNvPr>
          <p:cNvSpPr>
            <a:spLocks noGrp="1"/>
          </p:cNvSpPr>
          <p:nvPr>
            <p:ph type="title"/>
          </p:nvPr>
        </p:nvSpPr>
        <p:spPr/>
        <p:txBody>
          <a:bodyPr/>
          <a:lstStyle/>
          <a:p>
            <a:r>
              <a:rPr lang="ru-RU" smtClean="0"/>
              <a:t>Образец заголовка</a:t>
            </a:r>
            <a:endParaRPr lang="x-none"/>
          </a:p>
        </p:txBody>
      </p:sp>
      <p:sp>
        <p:nvSpPr>
          <p:cNvPr id="3" name="Вертикальный текст 2">
            <a:extLst>
              <a:ext uri="{FF2B5EF4-FFF2-40B4-BE49-F238E27FC236}">
                <a16:creationId xmlns:a16="http://schemas.microsoft.com/office/drawing/2014/main" xmlns="" id="{2E95C42E-213D-DB11-EF7F-49981533AE88}"/>
              </a:ext>
            </a:extLst>
          </p:cNvPr>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Дата 3">
            <a:extLst>
              <a:ext uri="{FF2B5EF4-FFF2-40B4-BE49-F238E27FC236}">
                <a16:creationId xmlns:a16="http://schemas.microsoft.com/office/drawing/2014/main" xmlns="" id="{F1D7A533-460E-12B0-C245-A8571AAA3C56}"/>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8DEB01F2-8168-2D56-FBAF-D3DF774A202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DDA99C6-7283-A8E5-D796-EAF60E062318}"/>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270548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B51A1D1-AFAA-C480-8DD0-5B79520E7022}"/>
              </a:ext>
            </a:extLst>
          </p:cNvPr>
          <p:cNvSpPr>
            <a:spLocks noGrp="1"/>
          </p:cNvSpPr>
          <p:nvPr>
            <p:ph type="title" orient="vert"/>
          </p:nvPr>
        </p:nvSpPr>
        <p:spPr>
          <a:xfrm>
            <a:off x="6543675" y="365125"/>
            <a:ext cx="1971675" cy="5811838"/>
          </a:xfrm>
        </p:spPr>
        <p:txBody>
          <a:bodyPr vert="eaVert"/>
          <a:lstStyle/>
          <a:p>
            <a:r>
              <a:rPr lang="ru-RU" smtClean="0"/>
              <a:t>Образец заголовка</a:t>
            </a:r>
            <a:endParaRPr lang="x-none"/>
          </a:p>
        </p:txBody>
      </p:sp>
      <p:sp>
        <p:nvSpPr>
          <p:cNvPr id="3" name="Вертикальный текст 2">
            <a:extLst>
              <a:ext uri="{FF2B5EF4-FFF2-40B4-BE49-F238E27FC236}">
                <a16:creationId xmlns:a16="http://schemas.microsoft.com/office/drawing/2014/main" xmlns="" id="{98AA3B84-C98E-742D-DF04-D7E8F5502531}"/>
              </a:ext>
            </a:extLst>
          </p:cNvPr>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Дата 3">
            <a:extLst>
              <a:ext uri="{FF2B5EF4-FFF2-40B4-BE49-F238E27FC236}">
                <a16:creationId xmlns:a16="http://schemas.microsoft.com/office/drawing/2014/main" xmlns="" id="{DFDC671E-2A24-6BC9-5436-F398C8B0539D}"/>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1E4C3337-076D-8D02-6E0F-253DAF16E1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34D2C3C-C946-5030-C226-91952A75E81C}"/>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0307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ADB0B9-CBBA-9A99-29F4-720252B8D543}"/>
              </a:ext>
            </a:extLst>
          </p:cNvPr>
          <p:cNvSpPr>
            <a:spLocks noGrp="1"/>
          </p:cNvSpPr>
          <p:nvPr>
            <p:ph type="title"/>
          </p:nvPr>
        </p:nvSpPr>
        <p:spPr/>
        <p:txBody>
          <a:bodyPr/>
          <a:lstStyle/>
          <a:p>
            <a:r>
              <a:rPr lang="ru-RU" smtClean="0"/>
              <a:t>Образец заголовка</a:t>
            </a:r>
            <a:endParaRPr lang="x-none"/>
          </a:p>
        </p:txBody>
      </p:sp>
      <p:sp>
        <p:nvSpPr>
          <p:cNvPr id="3" name="Объект 2">
            <a:extLst>
              <a:ext uri="{FF2B5EF4-FFF2-40B4-BE49-F238E27FC236}">
                <a16:creationId xmlns:a16="http://schemas.microsoft.com/office/drawing/2014/main" xmlns="" id="{2AB99D1A-5691-C289-4D8A-722AE235916C}"/>
              </a:ext>
            </a:extLst>
          </p:cNvPr>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Дата 3">
            <a:extLst>
              <a:ext uri="{FF2B5EF4-FFF2-40B4-BE49-F238E27FC236}">
                <a16:creationId xmlns:a16="http://schemas.microsoft.com/office/drawing/2014/main" xmlns="" id="{46B266ED-D37F-CE8E-D60A-74D3B7376E6B}"/>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09BA7942-BB82-23B7-4F9F-FDA20B7978E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3CAD37F6-F137-98A6-B871-B5F0BB380F8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48242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25CE69-40CC-6C94-7619-6CCAA90541F7}"/>
              </a:ext>
            </a:extLst>
          </p:cNvPr>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x-none"/>
          </a:p>
        </p:txBody>
      </p:sp>
      <p:sp>
        <p:nvSpPr>
          <p:cNvPr id="3" name="Текст 2">
            <a:extLst>
              <a:ext uri="{FF2B5EF4-FFF2-40B4-BE49-F238E27FC236}">
                <a16:creationId xmlns:a16="http://schemas.microsoft.com/office/drawing/2014/main" xmlns="" id="{F78D6353-0A40-190F-6F07-9E08CF8A910E}"/>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a:extLst>
              <a:ext uri="{FF2B5EF4-FFF2-40B4-BE49-F238E27FC236}">
                <a16:creationId xmlns:a16="http://schemas.microsoft.com/office/drawing/2014/main" xmlns="" id="{7ECD4432-790B-A695-898C-12104A641B8A}"/>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1E8E1D75-E015-381C-E2CF-2D5FEF15AF0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BC4AE73-837F-95C8-0F97-2B35374306DD}"/>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15545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21FE05-CB86-CCFC-88B2-63E2527B4C45}"/>
              </a:ext>
            </a:extLst>
          </p:cNvPr>
          <p:cNvSpPr>
            <a:spLocks noGrp="1"/>
          </p:cNvSpPr>
          <p:nvPr>
            <p:ph type="title"/>
          </p:nvPr>
        </p:nvSpPr>
        <p:spPr/>
        <p:txBody>
          <a:bodyPr/>
          <a:lstStyle/>
          <a:p>
            <a:r>
              <a:rPr lang="ru-RU" smtClean="0"/>
              <a:t>Образец заголовка</a:t>
            </a:r>
            <a:endParaRPr lang="x-none"/>
          </a:p>
        </p:txBody>
      </p:sp>
      <p:sp>
        <p:nvSpPr>
          <p:cNvPr id="3" name="Объект 2">
            <a:extLst>
              <a:ext uri="{FF2B5EF4-FFF2-40B4-BE49-F238E27FC236}">
                <a16:creationId xmlns:a16="http://schemas.microsoft.com/office/drawing/2014/main" xmlns="" id="{BAAC83C4-E395-0200-AD06-80AFCC93A2B3}"/>
              </a:ext>
            </a:extLst>
          </p:cNvPr>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Объект 3">
            <a:extLst>
              <a:ext uri="{FF2B5EF4-FFF2-40B4-BE49-F238E27FC236}">
                <a16:creationId xmlns:a16="http://schemas.microsoft.com/office/drawing/2014/main" xmlns="" id="{25ECEC1B-BD51-932A-2E71-996F3F2E5DC8}"/>
              </a:ext>
            </a:extLst>
          </p:cNvPr>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5" name="Дата 4">
            <a:extLst>
              <a:ext uri="{FF2B5EF4-FFF2-40B4-BE49-F238E27FC236}">
                <a16:creationId xmlns:a16="http://schemas.microsoft.com/office/drawing/2014/main" xmlns="" id="{254EB270-CC00-A63F-09EB-1D57C30B9FA2}"/>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6" name="Нижний колонтитул 5">
            <a:extLst>
              <a:ext uri="{FF2B5EF4-FFF2-40B4-BE49-F238E27FC236}">
                <a16:creationId xmlns:a16="http://schemas.microsoft.com/office/drawing/2014/main" xmlns="" id="{B2348793-F750-E8E1-21D2-2F58561DA36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083F034-1930-8057-50E0-3FCC2A0A7DD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40962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F4307A-F05E-DDD1-79B7-5CD7A0EC3959}"/>
              </a:ext>
            </a:extLst>
          </p:cNvPr>
          <p:cNvSpPr>
            <a:spLocks noGrp="1"/>
          </p:cNvSpPr>
          <p:nvPr>
            <p:ph type="title"/>
          </p:nvPr>
        </p:nvSpPr>
        <p:spPr>
          <a:xfrm>
            <a:off x="629841" y="365126"/>
            <a:ext cx="7886700" cy="1325563"/>
          </a:xfrm>
        </p:spPr>
        <p:txBody>
          <a:bodyPr/>
          <a:lstStyle/>
          <a:p>
            <a:r>
              <a:rPr lang="ru-RU" smtClean="0"/>
              <a:t>Образец заголовка</a:t>
            </a:r>
            <a:endParaRPr lang="x-none"/>
          </a:p>
        </p:txBody>
      </p:sp>
      <p:sp>
        <p:nvSpPr>
          <p:cNvPr id="3" name="Текст 2">
            <a:extLst>
              <a:ext uri="{FF2B5EF4-FFF2-40B4-BE49-F238E27FC236}">
                <a16:creationId xmlns:a16="http://schemas.microsoft.com/office/drawing/2014/main" xmlns="" id="{22717E8D-6DD7-EE7F-224C-3E1269C7DD7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a:extLst>
              <a:ext uri="{FF2B5EF4-FFF2-40B4-BE49-F238E27FC236}">
                <a16:creationId xmlns:a16="http://schemas.microsoft.com/office/drawing/2014/main" xmlns="" id="{D6102816-737C-C2B9-2421-8487E1E74646}"/>
              </a:ext>
            </a:extLst>
          </p:cNvPr>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5" name="Текст 4">
            <a:extLst>
              <a:ext uri="{FF2B5EF4-FFF2-40B4-BE49-F238E27FC236}">
                <a16:creationId xmlns:a16="http://schemas.microsoft.com/office/drawing/2014/main" xmlns="" id="{22E69A65-64B3-6EB1-9E4B-A9DAFCB28610}"/>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a:extLst>
              <a:ext uri="{FF2B5EF4-FFF2-40B4-BE49-F238E27FC236}">
                <a16:creationId xmlns:a16="http://schemas.microsoft.com/office/drawing/2014/main" xmlns="" id="{877B5285-1D86-6027-FB68-3526B15103B4}"/>
              </a:ext>
            </a:extLst>
          </p:cNvPr>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7" name="Дата 6">
            <a:extLst>
              <a:ext uri="{FF2B5EF4-FFF2-40B4-BE49-F238E27FC236}">
                <a16:creationId xmlns:a16="http://schemas.microsoft.com/office/drawing/2014/main" xmlns="" id="{E44A3C76-0DF4-72DB-B99B-064E431E564B}"/>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8" name="Нижний колонтитул 7">
            <a:extLst>
              <a:ext uri="{FF2B5EF4-FFF2-40B4-BE49-F238E27FC236}">
                <a16:creationId xmlns:a16="http://schemas.microsoft.com/office/drawing/2014/main" xmlns="" id="{4668500D-3D44-3668-5195-BD81FD6CC35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1D49246D-3322-2074-0560-C4271E346BCB}"/>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27534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DCBA3ED-6A88-C370-EFF5-32FD117C58E4}"/>
              </a:ext>
            </a:extLst>
          </p:cNvPr>
          <p:cNvSpPr>
            <a:spLocks noGrp="1"/>
          </p:cNvSpPr>
          <p:nvPr>
            <p:ph type="title"/>
          </p:nvPr>
        </p:nvSpPr>
        <p:spPr/>
        <p:txBody>
          <a:bodyPr/>
          <a:lstStyle/>
          <a:p>
            <a:r>
              <a:rPr lang="ru-RU" smtClean="0"/>
              <a:t>Образец заголовка</a:t>
            </a:r>
            <a:endParaRPr lang="x-none"/>
          </a:p>
        </p:txBody>
      </p:sp>
      <p:sp>
        <p:nvSpPr>
          <p:cNvPr id="3" name="Дата 2">
            <a:extLst>
              <a:ext uri="{FF2B5EF4-FFF2-40B4-BE49-F238E27FC236}">
                <a16:creationId xmlns:a16="http://schemas.microsoft.com/office/drawing/2014/main" xmlns="" id="{F3B86BCF-8F6C-CBE5-F623-432A6178DB60}"/>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4" name="Нижний колонтитул 3">
            <a:extLst>
              <a:ext uri="{FF2B5EF4-FFF2-40B4-BE49-F238E27FC236}">
                <a16:creationId xmlns:a16="http://schemas.microsoft.com/office/drawing/2014/main" xmlns="" id="{5CB22EE7-063B-404D-2D58-B12F6490BDC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2E3B0C66-2D8A-1E59-E38D-48F3D733EBBE}"/>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89233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943D1CCA-01F5-7178-A78B-09F38BC11B0C}"/>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3" name="Нижний колонтитул 2">
            <a:extLst>
              <a:ext uri="{FF2B5EF4-FFF2-40B4-BE49-F238E27FC236}">
                <a16:creationId xmlns:a16="http://schemas.microsoft.com/office/drawing/2014/main" xmlns="" id="{DDF1210C-D0F5-F508-6338-1B590A2F224B}"/>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449B902C-0FC9-1123-C224-C53BD43AC25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9567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2C8DADD-E5CE-50E6-7506-CA194ED80E98}"/>
              </a:ext>
            </a:extLst>
          </p:cNvPr>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x-none"/>
          </a:p>
        </p:txBody>
      </p:sp>
      <p:sp>
        <p:nvSpPr>
          <p:cNvPr id="3" name="Объект 2">
            <a:extLst>
              <a:ext uri="{FF2B5EF4-FFF2-40B4-BE49-F238E27FC236}">
                <a16:creationId xmlns:a16="http://schemas.microsoft.com/office/drawing/2014/main" xmlns="" id="{72E57B3F-D4F6-DD00-7A1F-587C64AF3442}"/>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x-none"/>
          </a:p>
        </p:txBody>
      </p:sp>
      <p:sp>
        <p:nvSpPr>
          <p:cNvPr id="4" name="Текст 3">
            <a:extLst>
              <a:ext uri="{FF2B5EF4-FFF2-40B4-BE49-F238E27FC236}">
                <a16:creationId xmlns:a16="http://schemas.microsoft.com/office/drawing/2014/main" xmlns="" id="{44E197A6-E1DD-9227-89C3-E38EF6B6FA7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xmlns="" id="{F572E348-AAF1-D1A9-2D95-C0556715DEF3}"/>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6" name="Нижний колонтитул 5">
            <a:extLst>
              <a:ext uri="{FF2B5EF4-FFF2-40B4-BE49-F238E27FC236}">
                <a16:creationId xmlns:a16="http://schemas.microsoft.com/office/drawing/2014/main" xmlns="" id="{33EA61B1-2454-5603-A5F0-B72FE0BB36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E3312D0-AF99-5E7A-DC59-F36E177B9D43}"/>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403219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C8ADA3F-5891-8E66-2557-25B0A1A89E47}"/>
              </a:ext>
            </a:extLst>
          </p:cNvPr>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x-none"/>
          </a:p>
        </p:txBody>
      </p:sp>
      <p:sp>
        <p:nvSpPr>
          <p:cNvPr id="3" name="Рисунок 2">
            <a:extLst>
              <a:ext uri="{FF2B5EF4-FFF2-40B4-BE49-F238E27FC236}">
                <a16:creationId xmlns:a16="http://schemas.microsoft.com/office/drawing/2014/main" xmlns="" id="{CCA1CD11-C332-4908-0D7D-8A452ECFFD1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x-none"/>
          </a:p>
        </p:txBody>
      </p:sp>
      <p:sp>
        <p:nvSpPr>
          <p:cNvPr id="4" name="Текст 3">
            <a:extLst>
              <a:ext uri="{FF2B5EF4-FFF2-40B4-BE49-F238E27FC236}">
                <a16:creationId xmlns:a16="http://schemas.microsoft.com/office/drawing/2014/main" xmlns="" id="{2D5D5350-4943-9E80-D8B6-92D6AD9C7E16}"/>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a:extLst>
              <a:ext uri="{FF2B5EF4-FFF2-40B4-BE49-F238E27FC236}">
                <a16:creationId xmlns:a16="http://schemas.microsoft.com/office/drawing/2014/main" xmlns="" id="{6BC9F8BD-71B1-0E52-FDE3-53B42AD7CB91}"/>
              </a:ext>
            </a:extLst>
          </p:cNvPr>
          <p:cNvSpPr>
            <a:spLocks noGrp="1"/>
          </p:cNvSpPr>
          <p:nvPr>
            <p:ph type="dt" sz="half" idx="10"/>
          </p:nvPr>
        </p:nvSpPr>
        <p:spPr/>
        <p:txBody>
          <a:bodyPr/>
          <a:lstStyle/>
          <a:p>
            <a:fld id="{5B106E36-FD25-4E2D-B0AA-010F637433A0}" type="datetimeFigureOut">
              <a:rPr lang="ru-RU" smtClean="0"/>
              <a:pPr/>
              <a:t>08.10.2024</a:t>
            </a:fld>
            <a:endParaRPr lang="ru-RU"/>
          </a:p>
        </p:txBody>
      </p:sp>
      <p:sp>
        <p:nvSpPr>
          <p:cNvPr id="6" name="Нижний колонтитул 5">
            <a:extLst>
              <a:ext uri="{FF2B5EF4-FFF2-40B4-BE49-F238E27FC236}">
                <a16:creationId xmlns:a16="http://schemas.microsoft.com/office/drawing/2014/main" xmlns="" id="{F73DB2A1-E9C0-06F1-AFB1-FE15457BDC1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A64D48C-FA98-9EF9-A867-8ECA2BA79A07}"/>
              </a:ext>
            </a:extLst>
          </p:cNvPr>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302828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BC7AE11D-709B-E346-6DEF-A3C0741AF4DA}"/>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Прямоугольник 8">
            <a:extLst>
              <a:ext uri="{FF2B5EF4-FFF2-40B4-BE49-F238E27FC236}">
                <a16:creationId xmlns:a16="http://schemas.microsoft.com/office/drawing/2014/main" xmlns="" id="{5BC7AE72-97F0-6F06-A724-CEE945D3C195}"/>
              </a:ext>
            </a:extLst>
          </p:cNvPr>
          <p:cNvSpPr/>
          <p:nvPr/>
        </p:nvSpPr>
        <p:spPr>
          <a:xfrm>
            <a:off x="252249" y="323086"/>
            <a:ext cx="8639504" cy="6203841"/>
          </a:xfrm>
          <a:prstGeom prst="rect">
            <a:avLst/>
          </a:prstGeom>
          <a:solidFill>
            <a:schemeClr val="bg1"/>
          </a:solidFill>
          <a:ln w="4445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a16="http://schemas.microsoft.com/office/drawing/2014/main" xmlns="" id="{BF10BDA6-D8F0-6F0E-C414-B981CE033067}"/>
              </a:ext>
            </a:extLst>
          </p:cNvPr>
          <p:cNvSpPr>
            <a:spLocks noGrp="1"/>
          </p:cNvSpPr>
          <p:nvPr>
            <p:ph type="title"/>
          </p:nvPr>
        </p:nvSpPr>
        <p:spPr>
          <a:xfrm>
            <a:off x="534059" y="522780"/>
            <a:ext cx="7886700" cy="601827"/>
          </a:xfrm>
          <a:prstGeom prst="rect">
            <a:avLst/>
          </a:prstGeom>
        </p:spPr>
        <p:txBody>
          <a:bodyPr vert="horz" lIns="91440" tIns="45720" rIns="91440" bIns="45720" rtlCol="0" anchor="ctr">
            <a:normAutofit/>
          </a:bodyPr>
          <a:lstStyle/>
          <a:p>
            <a:r>
              <a:rPr lang="ru-RU" dirty="0"/>
              <a:t>Образец заголовка</a:t>
            </a:r>
            <a:endParaRPr lang="x-none" dirty="0"/>
          </a:p>
        </p:txBody>
      </p:sp>
      <p:sp>
        <p:nvSpPr>
          <p:cNvPr id="3" name="Текст 2">
            <a:extLst>
              <a:ext uri="{FF2B5EF4-FFF2-40B4-BE49-F238E27FC236}">
                <a16:creationId xmlns:a16="http://schemas.microsoft.com/office/drawing/2014/main" xmlns="" id="{652DF6C8-E715-6F74-599C-DA5D3C2CEC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F3FF1AA8-A179-D8EF-B1A9-9A11E7FA13D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08.10.2024</a:t>
            </a:fld>
            <a:endParaRPr lang="ru-RU"/>
          </a:p>
        </p:txBody>
      </p:sp>
      <p:sp>
        <p:nvSpPr>
          <p:cNvPr id="5" name="Нижний колонтитул 4">
            <a:extLst>
              <a:ext uri="{FF2B5EF4-FFF2-40B4-BE49-F238E27FC236}">
                <a16:creationId xmlns:a16="http://schemas.microsoft.com/office/drawing/2014/main" xmlns="" id="{50D104D8-3C99-8179-F60F-179B86FEF7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5BB7239B-3C77-9DF9-8557-81A4F8F3F7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70499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4G2FgzRwNA.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ctrTitle"/>
          </p:nvPr>
        </p:nvSpPr>
        <p:spPr>
          <a:xfrm>
            <a:off x="357158" y="1643050"/>
            <a:ext cx="8501122" cy="2643205"/>
          </a:xfrm>
          <a:ln>
            <a:solidFill>
              <a:schemeClr val="tx1"/>
            </a:solidFill>
          </a:ln>
        </p:spPr>
        <p:txBody>
          <a:bodyPr>
            <a:noAutofit/>
          </a:bodyPr>
          <a:lstStyle/>
          <a:p>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Технологии изготовления средств первой необходимости в зоне СВО</a:t>
            </a:r>
            <a:endParaRPr lang="ru-R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a:xfrm>
            <a:off x="285720" y="500042"/>
            <a:ext cx="8572560" cy="4351338"/>
          </a:xfrm>
        </p:spPr>
        <p:txBody>
          <a:bodyPr>
            <a:normAutofit fontScale="92500" lnSpcReduction="10000"/>
          </a:bodyPr>
          <a:lstStyle/>
          <a:p>
            <a:pPr>
              <a:buNone/>
            </a:pPr>
            <a:r>
              <a:rPr lang="en-US"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rPr>
              <a:t>6</a:t>
            </a:r>
            <a:r>
              <a:rPr lang="ru-RU" sz="1900" dirty="0" smtClean="0">
                <a:latin typeface="Times New Roman" pitchFamily="18" charset="0"/>
                <a:cs typeface="Times New Roman" pitchFamily="18" charset="0"/>
              </a:rPr>
              <a:t>. Разложите на столе губки для пропитывания (можно положить в стопку по несколько штук</a:t>
            </a:r>
            <a:r>
              <a:rPr lang="ru-RU" sz="1900" dirty="0" smtClean="0">
                <a:latin typeface="Times New Roman" pitchFamily="18" charset="0"/>
                <a:cs typeface="Times New Roman" pitchFamily="18" charset="0"/>
              </a:rPr>
              <a:t>).</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7</a:t>
            </a:r>
            <a:r>
              <a:rPr lang="ru-RU" sz="1900" dirty="0" smtClean="0">
                <a:latin typeface="Times New Roman" pitchFamily="18" charset="0"/>
                <a:cs typeface="Times New Roman" pitchFamily="18" charset="0"/>
              </a:rPr>
              <a:t>. Пропитываем губки раствором (ориентировочно по 2-3 мл на губку). Чтобы определить в дальнейшем на глаз, то рекомендую взвесить сухую губку на кухонных весах, потом ее пропитать и взвесить повторно. Далее уже ориентироваться будет легче.</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Можно периодически проделывать процедуру взвешивания губки.</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8. Сворачиваем пропитанную губку и упаковываем в </a:t>
            </a:r>
            <a:r>
              <a:rPr lang="ru-RU" sz="1900" dirty="0" err="1" smtClean="0">
                <a:latin typeface="Times New Roman" pitchFamily="18" charset="0"/>
                <a:cs typeface="Times New Roman" pitchFamily="18" charset="0"/>
              </a:rPr>
              <a:t>зип</a:t>
            </a:r>
            <a:r>
              <a:rPr lang="ru-RU" sz="1900" dirty="0" smtClean="0">
                <a:latin typeface="Times New Roman" pitchFamily="18" charset="0"/>
                <a:cs typeface="Times New Roman" pitchFamily="18" charset="0"/>
              </a:rPr>
              <a:t> пакет.</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9. Сворачиваем полотенце так, чтобы можно было упаковать в пакет с клеевым краем и в середину свернутого полотенца убираем губку в </a:t>
            </a:r>
            <a:r>
              <a:rPr lang="ru-RU" sz="1900" dirty="0" err="1" smtClean="0">
                <a:latin typeface="Times New Roman" pitchFamily="18" charset="0"/>
                <a:cs typeface="Times New Roman" pitchFamily="18" charset="0"/>
              </a:rPr>
              <a:t>зип</a:t>
            </a:r>
            <a:r>
              <a:rPr lang="ru-RU" sz="1900" dirty="0" smtClean="0">
                <a:latin typeface="Times New Roman" pitchFamily="18" charset="0"/>
                <a:cs typeface="Times New Roman" pitchFamily="18" charset="0"/>
              </a:rPr>
              <a:t> пакете.</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Убираем в пакет, добавляем инструкцию и отрываем клеевой край и запечатываем пакет.</a:t>
            </a:r>
            <a:endParaRPr lang="ru-RU"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a:xfrm>
            <a:off x="428596" y="500042"/>
            <a:ext cx="8358246" cy="4000528"/>
          </a:xfrm>
        </p:spPr>
        <p:txBody>
          <a:bodyPr>
            <a:normAutofit/>
          </a:bodyPr>
          <a:lstStyle/>
          <a:p>
            <a:pPr>
              <a:buNone/>
            </a:pPr>
            <a:r>
              <a:rPr lang="en-US" b="1" dirty="0" smtClean="0"/>
              <a:t>   </a:t>
            </a:r>
            <a:r>
              <a:rPr lang="ru-RU" sz="2100" b="1" dirty="0" smtClean="0">
                <a:latin typeface="Times New Roman" pitchFamily="18" charset="0"/>
                <a:cs typeface="Times New Roman" pitchFamily="18" charset="0"/>
              </a:rPr>
              <a:t>Блиндажные </a:t>
            </a:r>
            <a:r>
              <a:rPr lang="ru-RU" sz="2100" b="1" dirty="0" smtClean="0">
                <a:latin typeface="Times New Roman" pitchFamily="18" charset="0"/>
                <a:cs typeface="Times New Roman" pitchFamily="18" charset="0"/>
              </a:rPr>
              <a:t>свечи </a:t>
            </a:r>
            <a:r>
              <a:rPr lang="ru-RU" sz="2100" dirty="0" smtClean="0">
                <a:latin typeface="Times New Roman" pitchFamily="18" charset="0"/>
                <a:cs typeface="Times New Roman" pitchFamily="18" charset="0"/>
              </a:rPr>
              <a:t>— это изделия из жестяной банки и парафина, предназначенные для освещения и обогрева укрытий, быстрого разогрева и приготовления пищи, сушки одежды в полевых условиях. </a:t>
            </a:r>
          </a:p>
          <a:p>
            <a:pPr>
              <a:buNone/>
            </a:pPr>
            <a:r>
              <a:rPr lang="en-US"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Такие </a:t>
            </a:r>
            <a:r>
              <a:rPr lang="ru-RU" sz="2100" dirty="0" smtClean="0">
                <a:latin typeface="Times New Roman" pitchFamily="18" charset="0"/>
                <a:cs typeface="Times New Roman" pitchFamily="18" charset="0"/>
              </a:rPr>
              <a:t>свечи использовались ещё во время Великой Отечественной Войны. С их помощью можно было сушить небольшие вещи, разогревать еду, обогревать и освещать помещение. </a:t>
            </a:r>
          </a:p>
          <a:p>
            <a:pPr>
              <a:buNone/>
            </a:pPr>
            <a:r>
              <a:rPr lang="en-US" sz="2100" dirty="0" smtClean="0">
                <a:latin typeface="Times New Roman" pitchFamily="18" charset="0"/>
                <a:cs typeface="Times New Roman" pitchFamily="18" charset="0"/>
              </a:rPr>
              <a:t>   </a:t>
            </a:r>
            <a:r>
              <a:rPr lang="ru-RU" sz="2100" dirty="0" smtClean="0">
                <a:latin typeface="Times New Roman" pitchFamily="18" charset="0"/>
                <a:cs typeface="Times New Roman" pitchFamily="18" charset="0"/>
              </a:rPr>
              <a:t>Время </a:t>
            </a:r>
            <a:r>
              <a:rPr lang="ru-RU" sz="2100" dirty="0" smtClean="0">
                <a:latin typeface="Times New Roman" pitchFamily="18" charset="0"/>
                <a:cs typeface="Times New Roman" pitchFamily="18" charset="0"/>
              </a:rPr>
              <a:t>горения блиндажной свечи — от 3 до 8 часов. Её можно потушить и зажечь снова. К тому же, она не дымит. </a:t>
            </a:r>
          </a:p>
          <a:p>
            <a:pPr>
              <a:buNone/>
            </a:pPr>
            <a:r>
              <a:rPr lang="ru-RU" dirty="0" smtClean="0"/>
              <a:t/>
            </a:r>
            <a:br>
              <a:rPr lang="ru-RU" dirty="0" smtClean="0"/>
            </a:br>
            <a:endParaRPr lang="ru-RU" dirty="0"/>
          </a:p>
        </p:txBody>
      </p:sp>
      <p:pic>
        <p:nvPicPr>
          <p:cNvPr id="3074" name="Picture 2" descr="C:\Users\Резеда\Desktop\019bf022-2c41-5aae-b3e6-765fc8c25258.jpg"/>
          <p:cNvPicPr>
            <a:picLocks noChangeAspect="1" noChangeArrowheads="1"/>
          </p:cNvPicPr>
          <p:nvPr/>
        </p:nvPicPr>
        <p:blipFill>
          <a:blip r:embed="rId2"/>
          <a:srcRect/>
          <a:stretch>
            <a:fillRect/>
          </a:stretch>
        </p:blipFill>
        <p:spPr bwMode="auto">
          <a:xfrm>
            <a:off x="2214546" y="3500438"/>
            <a:ext cx="4357719" cy="290514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500034" y="500042"/>
            <a:ext cx="8072494" cy="571504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lstStyle/>
          <a:p>
            <a:endParaRPr lang="ru-RU" dirty="0"/>
          </a:p>
        </p:txBody>
      </p:sp>
      <p:pic>
        <p:nvPicPr>
          <p:cNvPr id="4098" name="Picture 2" descr="C:\Users\Резеда\Desktop\1.jpg"/>
          <p:cNvPicPr>
            <a:picLocks noChangeAspect="1" noChangeArrowheads="1"/>
          </p:cNvPicPr>
          <p:nvPr/>
        </p:nvPicPr>
        <p:blipFill>
          <a:blip r:embed="rId2"/>
          <a:srcRect/>
          <a:stretch>
            <a:fillRect/>
          </a:stretch>
        </p:blipFill>
        <p:spPr bwMode="auto">
          <a:xfrm>
            <a:off x="285721" y="357166"/>
            <a:ext cx="8572560" cy="611155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 name="Содержимое 3" descr="xc0gY9-Ur4w.jpg"/>
          <p:cNvPicPr>
            <a:picLocks noGrp="1" noChangeAspect="1"/>
          </p:cNvPicPr>
          <p:nvPr>
            <p:ph idx="1"/>
          </p:nvPr>
        </p:nvPicPr>
        <p:blipFill>
          <a:blip r:embed="rId2"/>
          <a:stretch>
            <a:fillRect/>
          </a:stretch>
        </p:blipFill>
        <p:spPr>
          <a:xfrm>
            <a:off x="285720" y="357166"/>
            <a:ext cx="8588349" cy="614366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latin typeface="Times New Roman" pitchFamily="18" charset="0"/>
                <a:cs typeface="Times New Roman" pitchFamily="18" charset="0"/>
              </a:rPr>
              <a:t>Упаковка травяных чаев для солдат.</a:t>
            </a:r>
            <a:endParaRPr lang="ru-RU" sz="3200" dirty="0">
              <a:latin typeface="Times New Roman" pitchFamily="18" charset="0"/>
              <a:cs typeface="Times New Roman" pitchFamily="18" charset="0"/>
            </a:endParaRPr>
          </a:p>
        </p:txBody>
      </p:sp>
      <p:pic>
        <p:nvPicPr>
          <p:cNvPr id="5122" name="Picture 2" descr="C:\Users\Резеда\Desktop\83c1c776-de85-413f-86fe-b7fdbdab00b6.jpg"/>
          <p:cNvPicPr>
            <a:picLocks noGrp="1" noChangeAspect="1" noChangeArrowheads="1"/>
          </p:cNvPicPr>
          <p:nvPr>
            <p:ph idx="1"/>
          </p:nvPr>
        </p:nvPicPr>
        <p:blipFill>
          <a:blip r:embed="rId2"/>
          <a:srcRect/>
          <a:stretch>
            <a:fillRect/>
          </a:stretch>
        </p:blipFill>
        <p:spPr bwMode="auto">
          <a:xfrm>
            <a:off x="571472" y="1142984"/>
            <a:ext cx="3745710" cy="4994280"/>
          </a:xfrm>
          <a:prstGeom prst="rect">
            <a:avLst/>
          </a:prstGeom>
          <a:noFill/>
        </p:spPr>
      </p:pic>
      <p:pic>
        <p:nvPicPr>
          <p:cNvPr id="5123" name="Picture 3" descr="C:\Users\Резеда\Desktop\9339543f-793d-49a0-b1e0-3f3f13638b2b.jpg"/>
          <p:cNvPicPr>
            <a:picLocks noChangeAspect="1" noChangeArrowheads="1"/>
          </p:cNvPicPr>
          <p:nvPr/>
        </p:nvPicPr>
        <p:blipFill>
          <a:blip r:embed="rId3"/>
          <a:srcRect/>
          <a:stretch>
            <a:fillRect/>
          </a:stretch>
        </p:blipFill>
        <p:spPr bwMode="auto">
          <a:xfrm>
            <a:off x="4572000" y="1142985"/>
            <a:ext cx="3857634" cy="50006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Спасибо за внимание!</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a:xfrm>
            <a:off x="285720" y="357166"/>
            <a:ext cx="8501122" cy="5819797"/>
          </a:xfrm>
        </p:spPr>
        <p:txBody>
          <a:bodyPr>
            <a:normAutofit/>
          </a:bodyPr>
          <a:lstStyle/>
          <a:p>
            <a:pPr>
              <a:buNone/>
            </a:pPr>
            <a:r>
              <a:rPr lang="ru-RU" b="1" dirty="0" smtClean="0"/>
              <a:t>   </a:t>
            </a:r>
            <a:r>
              <a:rPr lang="ru-RU" b="1" dirty="0" smtClean="0">
                <a:latin typeface="Times New Roman" pitchFamily="18" charset="0"/>
                <a:cs typeface="Times New Roman" pitchFamily="18" charset="0"/>
              </a:rPr>
              <a:t>Маскировочная сеть</a:t>
            </a:r>
            <a:r>
              <a:rPr lang="ru-RU" dirty="0" smtClean="0">
                <a:latin typeface="Times New Roman" pitchFamily="18" charset="0"/>
                <a:cs typeface="Times New Roman" pitchFamily="18" charset="0"/>
              </a:rPr>
              <a:t> или </a:t>
            </a:r>
            <a:r>
              <a:rPr lang="ru-RU" b="1" dirty="0" err="1" smtClean="0">
                <a:latin typeface="Times New Roman" pitchFamily="18" charset="0"/>
                <a:cs typeface="Times New Roman" pitchFamily="18" charset="0"/>
              </a:rPr>
              <a:t>Масксеть</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Массеть</a:t>
            </a:r>
            <a:r>
              <a:rPr lang="ru-RU" dirty="0" smtClean="0">
                <a:latin typeface="Times New Roman" pitchFamily="18" charset="0"/>
                <a:cs typeface="Times New Roman" pitchFamily="18" charset="0"/>
              </a:rPr>
              <a:t>, </a:t>
            </a:r>
          </a:p>
          <a:p>
            <a:pPr>
              <a:buNone/>
            </a:pPr>
            <a:r>
              <a:rPr lang="ru-RU" b="1" dirty="0" smtClean="0">
                <a:latin typeface="Times New Roman" pitchFamily="18" charset="0"/>
                <a:cs typeface="Times New Roman" pitchFamily="18" charset="0"/>
              </a:rPr>
              <a:t>   Камуфляжная сеть</a:t>
            </a:r>
            <a:r>
              <a:rPr lang="ru-RU" dirty="0" smtClean="0">
                <a:latin typeface="Times New Roman" pitchFamily="18" charset="0"/>
                <a:cs typeface="Times New Roman" pitchFamily="18" charset="0"/>
              </a:rPr>
              <a:t> — маскировочное покрытие.</a:t>
            </a:r>
          </a:p>
          <a:p>
            <a:pPr>
              <a:buNone/>
            </a:pPr>
            <a:r>
              <a:rPr lang="ru-RU" dirty="0" smtClean="0">
                <a:latin typeface="Times New Roman" pitchFamily="18" charset="0"/>
                <a:cs typeface="Times New Roman" pitchFamily="18" charset="0"/>
              </a:rPr>
              <a:t>   Представляет собою сетевую основу с наклеенными или другим способом закреплёнными на ней лоскутами ткани, плёнкой и т. п..</a:t>
            </a:r>
          </a:p>
          <a:p>
            <a:pPr>
              <a:buNone/>
            </a:pPr>
            <a:r>
              <a:rPr lang="ru-RU" dirty="0" smtClean="0">
                <a:latin typeface="Times New Roman" pitchFamily="18" charset="0"/>
                <a:cs typeface="Times New Roman" pitchFamily="18" charset="0"/>
              </a:rPr>
              <a:t>   В Российской армии применяют маскировочные комплекты стандартного размера 12×18 м.</a:t>
            </a:r>
          </a:p>
          <a:p>
            <a:pPr>
              <a:buNone/>
            </a:pP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1026" name="Picture 2" descr="C:\Users\Резеда\Desktop\dich-1-3.jpg"/>
          <p:cNvPicPr>
            <a:picLocks noChangeAspect="1" noChangeArrowheads="1"/>
          </p:cNvPicPr>
          <p:nvPr/>
        </p:nvPicPr>
        <p:blipFill>
          <a:blip r:embed="rId2"/>
          <a:srcRect/>
          <a:stretch>
            <a:fillRect/>
          </a:stretch>
        </p:blipFill>
        <p:spPr bwMode="auto">
          <a:xfrm>
            <a:off x="2214546" y="3929066"/>
            <a:ext cx="4429124" cy="2491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4000496" y="1214422"/>
            <a:ext cx="1671611" cy="968542"/>
          </a:xfrm>
          <a:prstGeom prst="rect">
            <a:avLst/>
          </a:prstGeom>
          <a:noFill/>
          <a:ln w="9525">
            <a:noFill/>
            <a:miter lim="800000"/>
            <a:headEnd/>
            <a:tailEnd/>
          </a:ln>
          <a:effectLst/>
        </p:spPr>
      </p:pic>
      <p:sp>
        <p:nvSpPr>
          <p:cNvPr id="2" name="Заголовок 1"/>
          <p:cNvSpPr>
            <a:spLocks noGrp="1"/>
          </p:cNvSpPr>
          <p:nvPr>
            <p:ph type="title"/>
          </p:nvPr>
        </p:nvSpPr>
        <p:spPr>
          <a:xfrm>
            <a:off x="428596" y="428604"/>
            <a:ext cx="7886700" cy="642942"/>
          </a:xfrm>
        </p:spPr>
        <p:txBody>
          <a:bodyPr>
            <a:normAutofit fontScale="90000"/>
          </a:bodyPr>
          <a:lstStyle/>
          <a:p>
            <a:r>
              <a:rPr lang="ru-RU" sz="2700" b="1" dirty="0" smtClean="0">
                <a:latin typeface="Times New Roman" pitchFamily="18" charset="0"/>
                <a:cs typeface="Times New Roman" pitchFamily="18" charset="0"/>
              </a:rPr>
              <a:t>Основные моменты при плетении </a:t>
            </a:r>
            <a:r>
              <a:rPr lang="ru-RU" sz="2700" b="1" dirty="0" err="1" smtClean="0">
                <a:latin typeface="Times New Roman" pitchFamily="18" charset="0"/>
                <a:cs typeface="Times New Roman" pitchFamily="18" charset="0"/>
              </a:rPr>
              <a:t>масксетей</a:t>
            </a:r>
            <a:r>
              <a:rPr lang="ru-RU" sz="2700" b="1" dirty="0" smtClean="0">
                <a:latin typeface="Times New Roman" pitchFamily="18" charset="0"/>
                <a:cs typeface="Times New Roman" pitchFamily="18" charset="0"/>
              </a:rPr>
              <a:t>:</a:t>
            </a:r>
            <a:r>
              <a:rPr lang="ru-RU" b="1" dirty="0" smtClean="0"/>
              <a:t/>
            </a:r>
            <a:br>
              <a:rPr lang="ru-RU" b="1" dirty="0" smtClean="0"/>
            </a:br>
            <a:endParaRPr lang="ru-RU" dirty="0"/>
          </a:p>
        </p:txBody>
      </p:sp>
      <p:pic>
        <p:nvPicPr>
          <p:cNvPr id="2050" name="Picture 2"/>
          <p:cNvPicPr>
            <a:picLocks noGrp="1" noChangeAspect="1" noChangeArrowheads="1"/>
          </p:cNvPicPr>
          <p:nvPr>
            <p:ph idx="1"/>
          </p:nvPr>
        </p:nvPicPr>
        <p:blipFill>
          <a:blip r:embed="rId3"/>
          <a:srcRect/>
          <a:stretch>
            <a:fillRect/>
          </a:stretch>
        </p:blipFill>
        <p:spPr bwMode="auto">
          <a:xfrm>
            <a:off x="5786446" y="714356"/>
            <a:ext cx="2834259" cy="2673829"/>
          </a:xfrm>
          <a:prstGeom prst="rect">
            <a:avLst/>
          </a:prstGeom>
          <a:noFill/>
          <a:ln w="9525">
            <a:noFill/>
            <a:miter lim="800000"/>
            <a:headEnd/>
            <a:tailEnd/>
          </a:ln>
          <a:effectLst/>
        </p:spPr>
      </p:pic>
      <p:sp>
        <p:nvSpPr>
          <p:cNvPr id="5" name="TextBox 4"/>
          <p:cNvSpPr txBox="1"/>
          <p:nvPr/>
        </p:nvSpPr>
        <p:spPr>
          <a:xfrm>
            <a:off x="428596" y="500043"/>
            <a:ext cx="4786346" cy="10618291"/>
          </a:xfrm>
          <a:prstGeom prst="rect">
            <a:avLst/>
          </a:prstGeom>
          <a:noFill/>
        </p:spPr>
        <p:txBody>
          <a:bodyPr wrap="square" rtlCol="0">
            <a:spAutoFit/>
          </a:bodyPr>
          <a:lstStyle/>
          <a:p>
            <a:r>
              <a:rPr lang="ru-RU" b="1" dirty="0" smtClean="0">
                <a:latin typeface="Times New Roman" pitchFamily="18" charset="0"/>
                <a:cs typeface="Times New Roman" pitchFamily="18" charset="0"/>
              </a:rPr>
              <a:t>1. Основа маскировочной сети</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Для </a:t>
            </a:r>
            <a:r>
              <a:rPr lang="ru-RU" dirty="0" err="1" smtClean="0">
                <a:latin typeface="Times New Roman" pitchFamily="18" charset="0"/>
                <a:cs typeface="Times New Roman" pitchFamily="18" charset="0"/>
              </a:rPr>
              <a:t>масксетей</a:t>
            </a:r>
            <a:r>
              <a:rPr lang="ru-RU" dirty="0" smtClean="0">
                <a:latin typeface="Times New Roman" pitchFamily="18" charset="0"/>
                <a:cs typeface="Times New Roman" pitchFamily="18" charset="0"/>
              </a:rPr>
              <a:t> используем сети из капроновой нити (</a:t>
            </a:r>
            <a:r>
              <a:rPr lang="ru-RU" dirty="0" err="1" smtClean="0">
                <a:latin typeface="Times New Roman" pitchFamily="18" charset="0"/>
                <a:cs typeface="Times New Roman" pitchFamily="18" charset="0"/>
              </a:rPr>
              <a:t>дель</a:t>
            </a:r>
            <a:r>
              <a:rPr lang="ru-RU" dirty="0" smtClean="0">
                <a:latin typeface="Times New Roman" pitchFamily="18" charset="0"/>
                <a:cs typeface="Times New Roman" pitchFamily="18" charset="0"/>
              </a:rPr>
              <a:t>). Из лески сети использовать нельзя. Саму сеть лучше брать темного цвета.</a:t>
            </a:r>
          </a:p>
          <a:p>
            <a:r>
              <a:rPr lang="ru-RU" b="1" dirty="0" smtClean="0"/>
              <a:t>2. Шнур для укрепления контура сетки </a:t>
            </a:r>
            <a:r>
              <a:rPr lang="ru-RU" dirty="0" smtClean="0">
                <a:latin typeface="Times New Roman" pitchFamily="18" charset="0"/>
                <a:cs typeface="Times New Roman" pitchFamily="18" charset="0"/>
              </a:rPr>
              <a:t>Капроновую сеть нужно оплести шнуром по периметру. Его надо пропускать через каждую ячейку сети без пропусков. На углах сети надо делать петли, т. к. небольшие сети могут стать модулем для одной большой. Шнур диаметром 4 мм, с сердечником. Продается во всех хозяйственных магазинах. </a:t>
            </a:r>
          </a:p>
          <a:p>
            <a:r>
              <a:rPr lang="ru-RU" dirty="0" smtClean="0">
                <a:latin typeface="Times New Roman" pitchFamily="18" charset="0"/>
                <a:cs typeface="Times New Roman" pitchFamily="18" charset="0"/>
              </a:rPr>
              <a:t>После того как шнур обвязан по периметру сети, его нужно закрепить. Закрепляется он узлами петлями по углам с захватом </a:t>
            </a:r>
            <a:r>
              <a:rPr lang="ru-RU" dirty="0" err="1" smtClean="0">
                <a:latin typeface="Times New Roman" pitchFamily="18" charset="0"/>
                <a:cs typeface="Times New Roman" pitchFamily="18" charset="0"/>
              </a:rPr>
              <a:t>галстучка-маячка</a:t>
            </a:r>
            <a:r>
              <a:rPr lang="ru-RU" dirty="0" smtClean="0">
                <a:latin typeface="Times New Roman" pitchFamily="18" charset="0"/>
                <a:cs typeface="Times New Roman" pitchFamily="18" charset="0"/>
              </a:rPr>
              <a:t> и крайней угловой клетки. </a:t>
            </a:r>
          </a:p>
          <a:p>
            <a:endParaRPr lang="ru-RU" b="1" dirty="0" smtClean="0">
              <a:latin typeface="Times New Roman" pitchFamily="18" charset="0"/>
              <a:cs typeface="Times New Roman" pitchFamily="18" charset="0"/>
            </a:endParaRPr>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4" cstate="print"/>
          <a:srcRect/>
          <a:stretch>
            <a:fillRect/>
          </a:stretch>
        </p:blipFill>
        <p:spPr bwMode="auto">
          <a:xfrm>
            <a:off x="5357818" y="3500438"/>
            <a:ext cx="3260635" cy="192882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1214414" y="5000636"/>
            <a:ext cx="3776651" cy="16125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sp>
        <p:nvSpPr>
          <p:cNvPr id="3" name="Содержимое 2"/>
          <p:cNvSpPr>
            <a:spLocks noGrp="1"/>
          </p:cNvSpPr>
          <p:nvPr>
            <p:ph idx="1"/>
          </p:nvPr>
        </p:nvSpPr>
        <p:spPr>
          <a:xfrm>
            <a:off x="285720" y="357166"/>
            <a:ext cx="8229630" cy="5819797"/>
          </a:xfrm>
        </p:spPr>
        <p:txBody>
          <a:bodyPr>
            <a:normAutofit/>
          </a:bodyPr>
          <a:lstStyle/>
          <a:p>
            <a:pPr>
              <a:buNone/>
            </a:pPr>
            <a:r>
              <a:rPr lang="ru-RU" sz="1900" b="1" dirty="0" smtClean="0">
                <a:latin typeface="Times New Roman" pitchFamily="18" charset="0"/>
                <a:cs typeface="Times New Roman" pitchFamily="18" charset="0"/>
              </a:rPr>
              <a:t>    3. Выбор ткани</a:t>
            </a:r>
          </a:p>
          <a:p>
            <a:pPr>
              <a:buNone/>
            </a:pPr>
            <a:r>
              <a:rPr lang="ru-RU" sz="1900" dirty="0" smtClean="0">
                <a:latin typeface="Times New Roman" pitchFamily="18" charset="0"/>
                <a:cs typeface="Times New Roman" pitchFamily="18" charset="0"/>
              </a:rPr>
              <a:t>    В ткани главное - легкость, износостойкость, чтобы быстро высыхала. Небольшой блик не критичен. Подходят синтетические, смесовые ткани всех цветов коричневого, песочного, жёлтого, серый, чёрный, темно зелёный, зеленый, белый и проч. природные цвета.</a:t>
            </a:r>
          </a:p>
          <a:p>
            <a:pPr>
              <a:buNone/>
            </a:pPr>
            <a:r>
              <a:rPr lang="ru-RU" sz="1900" dirty="0" smtClean="0">
                <a:latin typeface="Times New Roman" pitchFamily="18" charset="0"/>
                <a:cs typeface="Times New Roman" pitchFamily="18" charset="0"/>
              </a:rPr>
              <a:t>    Оксфорд 210 - идеальный вариант. </a:t>
            </a:r>
            <a:r>
              <a:rPr lang="ru-RU" sz="1900" dirty="0" err="1" smtClean="0">
                <a:latin typeface="Times New Roman" pitchFamily="18" charset="0"/>
                <a:cs typeface="Times New Roman" pitchFamily="18" charset="0"/>
              </a:rPr>
              <a:t>Спандбонд</a:t>
            </a:r>
            <a:r>
              <a:rPr lang="ru-RU" sz="1900" dirty="0" smtClean="0">
                <a:latin typeface="Times New Roman" pitchFamily="18" charset="0"/>
                <a:cs typeface="Times New Roman" pitchFamily="18" charset="0"/>
              </a:rPr>
              <a:t> тоже подходит, рекомендуем плотностью 55-60 г/м². Слишком тонкие - легко рвутся, очень плотные - колом стоят. Виды смесовой ткани: «</a:t>
            </a:r>
            <a:r>
              <a:rPr lang="ru-RU" sz="1900" dirty="0" err="1" smtClean="0">
                <a:latin typeface="Times New Roman" pitchFamily="18" charset="0"/>
                <a:cs typeface="Times New Roman" pitchFamily="18" charset="0"/>
              </a:rPr>
              <a:t>Мемори</a:t>
            </a:r>
            <a:r>
              <a:rPr lang="ru-RU" sz="1900" dirty="0" smtClean="0">
                <a:latin typeface="Times New Roman" pitchFamily="18" charset="0"/>
                <a:cs typeface="Times New Roman" pitchFamily="18" charset="0"/>
              </a:rPr>
              <a:t>», «Оксфорд», «</a:t>
            </a:r>
            <a:r>
              <a:rPr lang="ru-RU" sz="1900" dirty="0" err="1" smtClean="0">
                <a:latin typeface="Times New Roman" pitchFamily="18" charset="0"/>
                <a:cs typeface="Times New Roman" pitchFamily="18" charset="0"/>
              </a:rPr>
              <a:t>ТиСи</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Таслан</a:t>
            </a:r>
            <a:r>
              <a:rPr lang="ru-RU" sz="1900" dirty="0" smtClean="0">
                <a:latin typeface="Times New Roman" pitchFamily="18" charset="0"/>
                <a:cs typeface="Times New Roman" pitchFamily="18" charset="0"/>
              </a:rPr>
              <a:t>», «Медея» и проч. </a:t>
            </a:r>
            <a:r>
              <a:rPr lang="ru-RU" sz="1900" dirty="0" err="1" smtClean="0">
                <a:latin typeface="Times New Roman" pitchFamily="18" charset="0"/>
                <a:cs typeface="Times New Roman" pitchFamily="18" charset="0"/>
              </a:rPr>
              <a:t>Флис</a:t>
            </a:r>
            <a:r>
              <a:rPr lang="ru-RU" sz="1900" dirty="0" smtClean="0">
                <a:latin typeface="Times New Roman" pitchFamily="18" charset="0"/>
                <a:cs typeface="Times New Roman" pitchFamily="18" charset="0"/>
              </a:rPr>
              <a:t>, тюль, шторы тоже используем. Хлопчатобумажные ткани добавлять лучше редко, они тяжёлые, сохнут долго</a:t>
            </a:r>
          </a:p>
          <a:p>
            <a:pPr>
              <a:buNone/>
            </a:pPr>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НЕ подходят ткани</a:t>
            </a:r>
            <a:r>
              <a:rPr lang="ru-RU" sz="1900" dirty="0" smtClean="0">
                <a:latin typeface="Times New Roman" pitchFamily="18" charset="0"/>
                <a:cs typeface="Times New Roman" pitchFamily="18" charset="0"/>
              </a:rPr>
              <a:t>: драп, махровые, с начесом, шерстяные, толстые трикотажные, с ярким </a:t>
            </a:r>
            <a:r>
              <a:rPr lang="ru-RU" sz="1900" dirty="0" err="1" smtClean="0">
                <a:latin typeface="Times New Roman" pitchFamily="18" charset="0"/>
                <a:cs typeface="Times New Roman" pitchFamily="18" charset="0"/>
              </a:rPr>
              <a:t>принтом</a:t>
            </a:r>
            <a:r>
              <a:rPr lang="ru-RU" sz="1900" dirty="0" smtClean="0">
                <a:latin typeface="Times New Roman" pitchFamily="18" charset="0"/>
                <a:cs typeface="Times New Roman" pitchFamily="18" charset="0"/>
              </a:rPr>
              <a:t>, в горошек, с люрексом, джинсы.  </a:t>
            </a:r>
          </a:p>
          <a:p>
            <a:pPr>
              <a:buNone/>
            </a:pPr>
            <a:endParaRPr lang="ru-RU" sz="1900" dirty="0" smtClean="0">
              <a:latin typeface="Times New Roman" pitchFamily="18" charset="0"/>
              <a:cs typeface="Times New Roman" pitchFamily="18" charset="0"/>
            </a:endParaRPr>
          </a:p>
          <a:p>
            <a:pPr>
              <a:buNone/>
            </a:pPr>
            <a:r>
              <a:rPr lang="ru-RU" sz="1900" dirty="0" smtClean="0">
                <a:latin typeface="Times New Roman" pitchFamily="18" charset="0"/>
                <a:cs typeface="Times New Roman" pitchFamily="18" charset="0"/>
              </a:rPr>
              <a:t> </a:t>
            </a:r>
          </a:p>
          <a:p>
            <a:pPr>
              <a:buNone/>
            </a:pPr>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endParaRPr lang="ru-RU"/>
          </a:p>
        </p:txBody>
      </p:sp>
      <p:pic>
        <p:nvPicPr>
          <p:cNvPr id="4098" name="Picture 2"/>
          <p:cNvPicPr>
            <a:picLocks noGrp="1" noChangeAspect="1" noChangeArrowheads="1"/>
          </p:cNvPicPr>
          <p:nvPr>
            <p:ph idx="1"/>
          </p:nvPr>
        </p:nvPicPr>
        <p:blipFill>
          <a:blip r:embed="rId2"/>
          <a:srcRect/>
          <a:stretch>
            <a:fillRect/>
          </a:stretch>
        </p:blipFill>
        <p:spPr bwMode="auto">
          <a:xfrm>
            <a:off x="428596" y="928670"/>
            <a:ext cx="8342782" cy="489110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58" y="522780"/>
            <a:ext cx="8252784" cy="601827"/>
          </a:xfrm>
        </p:spPr>
        <p:txBody>
          <a:bodyPr>
            <a:normAutofit fontScale="90000"/>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4.Техника плетения</a:t>
            </a:r>
            <a:br>
              <a:rPr lang="ru-RU" sz="2000" b="1"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Вариантов плетения сетей существует много. Самая популярная техника плетения - </a:t>
            </a:r>
            <a:r>
              <a:rPr lang="ru-RU" sz="2000" dirty="0" err="1" smtClean="0">
                <a:latin typeface="Times New Roman" pitchFamily="18" charset="0"/>
                <a:cs typeface="Times New Roman" pitchFamily="18" charset="0"/>
              </a:rPr>
              <a:t>галстучки</a:t>
            </a:r>
            <a:r>
              <a:rPr lang="ru-RU" sz="2000" dirty="0" smtClean="0">
                <a:latin typeface="Times New Roman" pitchFamily="18" charset="0"/>
                <a:cs typeface="Times New Roman" pitchFamily="18" charset="0"/>
              </a:rPr>
              <a:t>. Отзывы от бойцов по ней положительные, плюс такую сеть легче исправить, т.к. бойцы все равно её дорабатывают под себя и местность. Главное "не густить сильно". Иначе днем сеть даёт тень и получается демаскировка.</a:t>
            </a:r>
            <a:br>
              <a:rPr lang="ru-RU" sz="2000" dirty="0" smtClean="0">
                <a:latin typeface="Times New Roman" pitchFamily="18" charset="0"/>
                <a:cs typeface="Times New Roman" pitchFamily="18" charset="0"/>
              </a:rPr>
            </a:br>
            <a:r>
              <a:rPr lang="ru-RU" sz="1000" dirty="0" smtClean="0"/>
              <a:t/>
            </a:r>
            <a:br>
              <a:rPr lang="ru-RU" sz="1000" dirty="0" smtClean="0"/>
            </a:br>
            <a:r>
              <a:rPr lang="ru-RU" sz="1000" dirty="0" smtClean="0"/>
              <a:t/>
            </a:r>
            <a:br>
              <a:rPr lang="ru-RU" sz="1000" dirty="0" smtClean="0"/>
            </a:br>
            <a:endParaRPr lang="ru-RU" sz="1000" dirty="0"/>
          </a:p>
        </p:txBody>
      </p:sp>
      <p:sp>
        <p:nvSpPr>
          <p:cNvPr id="4" name="Прямоугольник 3"/>
          <p:cNvSpPr/>
          <p:nvPr/>
        </p:nvSpPr>
        <p:spPr>
          <a:xfrm>
            <a:off x="571472" y="1928802"/>
            <a:ext cx="8143932" cy="1754326"/>
          </a:xfrm>
          <a:prstGeom prst="rect">
            <a:avLst/>
          </a:prstGeom>
        </p:spPr>
        <p:txBody>
          <a:bodyPr wrap="square">
            <a:spAutoFit/>
          </a:bodyPr>
          <a:lstStyle/>
          <a:p>
            <a:r>
              <a:rPr lang="ru-RU" dirty="0" smtClean="0">
                <a:latin typeface="Times New Roman" pitchFamily="18" charset="0"/>
                <a:cs typeface="Times New Roman" pitchFamily="18" charset="0"/>
              </a:rPr>
              <a:t>Для нарезки лучше использовать портновские ножницы (лучше купить, так как это облегчит ваш труд). Ткань складывается в несколько слоев, и из нее нарезаются прямоугольники 5х13 см. От верхнего края </a:t>
            </a:r>
            <a:r>
              <a:rPr lang="ru-RU" dirty="0" err="1" smtClean="0">
                <a:latin typeface="Times New Roman" pitchFamily="18" charset="0"/>
                <a:cs typeface="Times New Roman" pitchFamily="18" charset="0"/>
              </a:rPr>
              <a:t>галстучка</a:t>
            </a:r>
            <a:r>
              <a:rPr lang="ru-RU" dirty="0" smtClean="0">
                <a:latin typeface="Times New Roman" pitchFamily="18" charset="0"/>
                <a:cs typeface="Times New Roman" pitchFamily="18" charset="0"/>
              </a:rPr>
              <a:t> делаем надрез на расстоянии 1,5-2 см Надрез должен быть не очень широкий и не маленький. Чтобы палец пролезал.</a:t>
            </a:r>
          </a:p>
          <a:p>
            <a:endParaRPr lang="ru-RU" dirty="0">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28596" y="3571876"/>
            <a:ext cx="4214842" cy="25198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714876" y="3571876"/>
            <a:ext cx="4070012" cy="250033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59" y="522780"/>
            <a:ext cx="7886700" cy="2048964"/>
          </a:xfrm>
        </p:spPr>
        <p:txBody>
          <a:bodyPr>
            <a:normAutofit fontScale="90000"/>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Галстук должен быть вплетён в узелок сети, потому что на узле он крепко держится, а если наплетать только между узлами, то они двигаются и могут оголять ячейку сетки, а значит уже снижать эффективность сети. Затягивать его надо хорошо, иначе слетит, но не перетягивать сеть.</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Края по периметру сети (где проходит шнур) также обвязываются галстуками.</a:t>
            </a:r>
            <a:br>
              <a:rPr lang="ru-RU" sz="2000"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Нюансы:</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 Если ткань прозрачная, то </a:t>
            </a:r>
            <a:r>
              <a:rPr lang="ru-RU" sz="2000" dirty="0" err="1" smtClean="0">
                <a:latin typeface="Times New Roman" pitchFamily="18" charset="0"/>
                <a:cs typeface="Times New Roman" pitchFamily="18" charset="0"/>
              </a:rPr>
              <a:t>галстучки</a:t>
            </a:r>
            <a:r>
              <a:rPr lang="ru-RU" sz="2000" dirty="0" smtClean="0">
                <a:latin typeface="Times New Roman" pitchFamily="18" charset="0"/>
                <a:cs typeface="Times New Roman" pitchFamily="18" charset="0"/>
              </a:rPr>
              <a:t> вплетать по 2 шт. и чередовать с непрозрачными чтобы не было лысины.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Если нарезка меньших размеров, тогда добавьте густоты между узлами.</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3. Если тюль прозрачная и сетчатая и не с чем чередовать, то навяжите гуще, заполните между узлами, но не до состояния шубы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4. Между узлами можно крепить "паучки". Размер паучка от 2,5-3 </a:t>
            </a:r>
            <a:r>
              <a:rPr lang="ru-RU" sz="2000" dirty="0" err="1" smtClean="0">
                <a:latin typeface="Times New Roman" pitchFamily="18" charset="0"/>
                <a:cs typeface="Times New Roman" pitchFamily="18" charset="0"/>
              </a:rPr>
              <a:t>х</a:t>
            </a:r>
            <a:r>
              <a:rPr lang="ru-RU" sz="2000" dirty="0" smtClean="0">
                <a:latin typeface="Times New Roman" pitchFamily="18" charset="0"/>
                <a:cs typeface="Times New Roman" pitchFamily="18" charset="0"/>
              </a:rPr>
              <a:t> 20 см, но по несколько штучек, как ножки у паучка</a:t>
            </a:r>
            <a:br>
              <a:rPr lang="ru-RU" sz="2000" dirty="0" smtClean="0">
                <a:latin typeface="Times New Roman" pitchFamily="18" charset="0"/>
                <a:cs typeface="Times New Roman" pitchFamily="18" charset="0"/>
              </a:rPr>
            </a:br>
            <a:r>
              <a:rPr lang="ru-RU" sz="1200" dirty="0" smtClean="0"/>
              <a:t/>
            </a:r>
            <a:br>
              <a:rPr lang="ru-RU" sz="12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3" name="Содержимое 2"/>
          <p:cNvSpPr>
            <a:spLocks noGrp="1"/>
          </p:cNvSpPr>
          <p:nvPr>
            <p:ph idx="1"/>
          </p:nvPr>
        </p:nvSpPr>
        <p:spPr>
          <a:xfrm>
            <a:off x="628650" y="5643578"/>
            <a:ext cx="7886700" cy="533385"/>
          </a:xfrm>
        </p:spPr>
        <p:txBody>
          <a:bodyPr/>
          <a:lstStyle/>
          <a:p>
            <a:endParaRPr lang="ru-RU" i="1" dirty="0"/>
          </a:p>
        </p:txBody>
      </p:sp>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cs typeface="Arial" pitchFamily="34" charset="0"/>
              </a:rPr>
              <a:t>Нюансы:</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cs typeface="Arial" pitchFamily="34" charset="0"/>
              </a:rPr>
              <a:t>1. Если ткань прозрачная, то галстучки вплетать по 2 шт. и чередовать с непрозрачными чтобы не было лысины.</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cs typeface="Arial" pitchFamily="34" charset="0"/>
              </a:rPr>
              <a:t>2. Если нарезка меньших размеров, тогда добавьте густоты между узлами.</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cs typeface="Arial" pitchFamily="34" charset="0"/>
              </a:rPr>
              <a:t>3. Если тюль прозрачная и сетчатая и не с чем чередовать, то навяжите гуще, заполните между узлами, но не до состояния шубы</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cs typeface="Arial" pitchFamily="34" charset="0"/>
              </a:rPr>
              <a:t>4. Между узлами можно крепить "паучки". Размер паучка от 2,5-3 х 20 см, но по несколько штучек, как ножки у паучка</a:t>
            </a:r>
            <a:endParaRPr kumimoji="0" lang="ru-RU"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pple-system"/>
                <a:cs typeface="Arial" pitchFamily="34" charset="0"/>
              </a:rPr>
              <a:t>  </a:t>
            </a:r>
            <a:endParaRPr kumimoji="0" lang="ru-RU"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pple-system"/>
                <a:cs typeface="Arial" pitchFamily="34" charset="0"/>
              </a:rPr>
              <a:t/>
            </a:r>
            <a:br>
              <a:rPr kumimoji="0" lang="ru-RU" sz="1200" b="0" i="0" u="none" strike="noStrike" cap="none" normalizeH="0" baseline="0" smtClean="0">
                <a:ln>
                  <a:noFill/>
                </a:ln>
                <a:solidFill>
                  <a:schemeClr val="tx1"/>
                </a:solidFill>
                <a:effectLst/>
                <a:latin typeface="-apple-system"/>
                <a:cs typeface="Arial" pitchFamily="34" charset="0"/>
              </a:rPr>
            </a:br>
            <a:endParaRPr kumimoji="0" lang="ru-RU" sz="42600" b="0" i="0" u="none" strike="noStrike" cap="none" normalizeH="0" baseline="0" smtClean="0">
              <a:ln>
                <a:noFill/>
              </a:ln>
              <a:solidFill>
                <a:schemeClr val="tx1"/>
              </a:solidFill>
              <a:effectLst/>
              <a:latin typeface="-apple-system"/>
              <a:cs typeface="Arial" pitchFamily="34" charset="0"/>
            </a:endParaRPr>
          </a:p>
        </p:txBody>
      </p:sp>
      <p:pic>
        <p:nvPicPr>
          <p:cNvPr id="6146" name="Picture 2" descr="Добавьте описание"/>
          <p:cNvPicPr>
            <a:picLocks noChangeAspect="1" noChangeArrowheads="1"/>
          </p:cNvPicPr>
          <p:nvPr/>
        </p:nvPicPr>
        <p:blipFill>
          <a:blip r:embed="rId2" cstate="print"/>
          <a:srcRect/>
          <a:stretch>
            <a:fillRect/>
          </a:stretch>
        </p:blipFill>
        <p:spPr bwMode="auto">
          <a:xfrm>
            <a:off x="2500298" y="3929066"/>
            <a:ext cx="3742949" cy="221457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928670"/>
            <a:ext cx="8286808" cy="2643206"/>
          </a:xfrm>
        </p:spPr>
        <p:txBody>
          <a:bodyPr>
            <a:noAutofit/>
          </a:bodyPr>
          <a:lstStyle/>
          <a:p>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en-US" sz="1800" b="1" dirty="0" smtClean="0">
                <a:latin typeface="Times New Roman" pitchFamily="18" charset="0"/>
                <a:cs typeface="Times New Roman" pitchFamily="18" charset="0"/>
              </a:rPr>
              <a:t/>
            </a:r>
            <a:br>
              <a:rPr lang="en-US"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a:t>
            </a:r>
            <a:r>
              <a:rPr lang="ru-RU" sz="1800" b="1" dirty="0" smtClean="0">
                <a:latin typeface="Times New Roman" pitchFamily="18" charset="0"/>
                <a:cs typeface="Times New Roman" pitchFamily="18" charset="0"/>
              </a:rPr>
              <a:t>Сухой душ» — это средство для гигиенического ухода и мытья в условиях, где доступ к воде ограничен</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В </a:t>
            </a:r>
            <a:r>
              <a:rPr lang="ru-RU" sz="1800" b="1" dirty="0" smtClean="0">
                <a:latin typeface="Times New Roman" pitchFamily="18" charset="0"/>
                <a:cs typeface="Times New Roman" pitchFamily="18" charset="0"/>
              </a:rPr>
              <a:t>комплект сухого душа входят</a:t>
            </a:r>
            <a:r>
              <a:rPr lang="ru-RU" sz="1800" dirty="0" smtClean="0">
                <a:latin typeface="Times New Roman" pitchFamily="18" charset="0"/>
                <a:cs typeface="Times New Roman" pitchFamily="18" charset="0"/>
              </a:rPr>
              <a:t>: одноразовая губка, пропитанная жидкостью с пенным раствором, </a:t>
            </a:r>
            <a:r>
              <a:rPr lang="ru-RU" sz="1800" dirty="0" err="1" smtClean="0">
                <a:latin typeface="Times New Roman" pitchFamily="18" charset="0"/>
                <a:cs typeface="Times New Roman" pitchFamily="18" charset="0"/>
              </a:rPr>
              <a:t>стик</a:t>
            </a:r>
            <a:r>
              <a:rPr lang="ru-RU" sz="1800" dirty="0" smtClean="0">
                <a:latin typeface="Times New Roman" pitchFamily="18" charset="0"/>
                <a:cs typeface="Times New Roman" pitchFamily="18" charset="0"/>
              </a:rPr>
              <a:t> с водой и одно сухое одноразовое полотенце. Один комплект рассчитан на одно применение.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Способ </a:t>
            </a:r>
            <a:r>
              <a:rPr lang="ru-RU" sz="1800" b="1" dirty="0" smtClean="0">
                <a:latin typeface="Times New Roman" pitchFamily="18" charset="0"/>
                <a:cs typeface="Times New Roman" pitchFamily="18" charset="0"/>
              </a:rPr>
              <a:t>применения</a:t>
            </a:r>
            <a:r>
              <a:rPr lang="ru-RU" sz="1800" dirty="0" smtClean="0">
                <a:latin typeface="Times New Roman" pitchFamily="18" charset="0"/>
                <a:cs typeface="Times New Roman" pitchFamily="18" charset="0"/>
              </a:rPr>
              <a:t>:</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1. </a:t>
            </a:r>
            <a:r>
              <a:rPr lang="ru-RU" sz="1800" dirty="0" smtClean="0">
                <a:latin typeface="Times New Roman" pitchFamily="18" charset="0"/>
                <a:cs typeface="Times New Roman" pitchFamily="18" charset="0"/>
              </a:rPr>
              <a:t>Открыть </a:t>
            </a:r>
            <a:r>
              <a:rPr lang="ru-RU" sz="1800" dirty="0" smtClean="0">
                <a:latin typeface="Times New Roman" pitchFamily="18" charset="0"/>
                <a:cs typeface="Times New Roman" pitchFamily="18" charset="0"/>
              </a:rPr>
              <a:t>упаковку сухого душа, выложить из неё полотенце и </a:t>
            </a:r>
            <a:r>
              <a:rPr lang="ru-RU" sz="1800" dirty="0" err="1" smtClean="0">
                <a:latin typeface="Times New Roman" pitchFamily="18" charset="0"/>
                <a:cs typeface="Times New Roman" pitchFamily="18" charset="0"/>
              </a:rPr>
              <a:t>стик</a:t>
            </a:r>
            <a:r>
              <a:rPr lang="ru-RU" sz="1800" dirty="0" smtClean="0">
                <a:latin typeface="Times New Roman" pitchFamily="18" charset="0"/>
                <a:cs typeface="Times New Roman" pitchFamily="18" charset="0"/>
              </a:rPr>
              <a:t>.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2. </a:t>
            </a:r>
            <a:r>
              <a:rPr lang="ru-RU" sz="1800" dirty="0" smtClean="0">
                <a:latin typeface="Times New Roman" pitchFamily="18" charset="0"/>
                <a:cs typeface="Times New Roman" pitchFamily="18" charset="0"/>
              </a:rPr>
              <a:t>Не </a:t>
            </a:r>
            <a:r>
              <a:rPr lang="ru-RU" sz="1800" dirty="0" smtClean="0">
                <a:latin typeface="Times New Roman" pitchFamily="18" charset="0"/>
                <a:cs typeface="Times New Roman" pitchFamily="18" charset="0"/>
              </a:rPr>
              <a:t>вынимая губку-мочалку из пакета, вылить на неё воду из </a:t>
            </a:r>
            <a:r>
              <a:rPr lang="ru-RU" sz="1800" dirty="0" err="1" smtClean="0">
                <a:latin typeface="Times New Roman" pitchFamily="18" charset="0"/>
                <a:cs typeface="Times New Roman" pitchFamily="18" charset="0"/>
              </a:rPr>
              <a:t>стика</a:t>
            </a:r>
            <a:r>
              <a:rPr lang="ru-RU" sz="1800" dirty="0" smtClean="0">
                <a:latin typeface="Times New Roman" pitchFamily="18" charset="0"/>
                <a:cs typeface="Times New Roman" pitchFamily="18" charset="0"/>
              </a:rPr>
              <a:t> для образования пены.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3.</a:t>
            </a:r>
            <a:r>
              <a:rPr lang="ru-RU" sz="1800" dirty="0" smtClean="0">
                <a:latin typeface="Times New Roman" pitchFamily="18" charset="0"/>
                <a:cs typeface="Times New Roman" pitchFamily="18" charset="0"/>
              </a:rPr>
              <a:t>Вспенить </a:t>
            </a:r>
            <a:r>
              <a:rPr lang="ru-RU" sz="1800" dirty="0" smtClean="0">
                <a:latin typeface="Times New Roman" pitchFamily="18" charset="0"/>
                <a:cs typeface="Times New Roman" pitchFamily="18" charset="0"/>
              </a:rPr>
              <a:t>мягкую губку (помяв упаковку руками).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4.</a:t>
            </a:r>
            <a:r>
              <a:rPr lang="ru-RU" sz="1800" dirty="0" smtClean="0">
                <a:latin typeface="Times New Roman" pitchFamily="18" charset="0"/>
                <a:cs typeface="Times New Roman" pitchFamily="18" charset="0"/>
              </a:rPr>
              <a:t>Достать </a:t>
            </a:r>
            <a:r>
              <a:rPr lang="ru-RU" sz="1800" dirty="0" smtClean="0">
                <a:latin typeface="Times New Roman" pitchFamily="18" charset="0"/>
                <a:cs typeface="Times New Roman" pitchFamily="18" charset="0"/>
              </a:rPr>
              <a:t>губку и намылить ей тело. </a:t>
            </a:r>
            <a:br>
              <a:rPr lang="ru-RU"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5.</a:t>
            </a:r>
            <a:r>
              <a:rPr lang="ru-RU" sz="1800" dirty="0" smtClean="0">
                <a:latin typeface="Times New Roman" pitchFamily="18" charset="0"/>
                <a:cs typeface="Times New Roman" pitchFamily="18" charset="0"/>
              </a:rPr>
              <a:t>Насухо </a:t>
            </a:r>
            <a:r>
              <a:rPr lang="ru-RU" sz="1800" dirty="0" smtClean="0">
                <a:latin typeface="Times New Roman" pitchFamily="18" charset="0"/>
                <a:cs typeface="Times New Roman" pitchFamily="18" charset="0"/>
              </a:rPr>
              <a:t>протереть тело полотенцем. Не требует смывания.</a:t>
            </a:r>
            <a:r>
              <a:rPr lang="ru-RU" sz="4800" dirty="0" smtClean="0"/>
              <a:t/>
            </a:r>
            <a:br>
              <a:rPr lang="ru-RU" sz="4800" dirty="0" smtClean="0"/>
            </a:br>
            <a:endParaRPr lang="ru-RU" sz="4800" dirty="0"/>
          </a:p>
        </p:txBody>
      </p:sp>
      <p:pic>
        <p:nvPicPr>
          <p:cNvPr id="1026" name="Picture 2" descr="C:\Users\Резеда\Desktop\HWEKzro9f9A.jpg"/>
          <p:cNvPicPr>
            <a:picLocks noGrp="1" noChangeAspect="1" noChangeArrowheads="1"/>
          </p:cNvPicPr>
          <p:nvPr>
            <p:ph idx="1"/>
          </p:nvPr>
        </p:nvPicPr>
        <p:blipFill>
          <a:blip r:embed="rId2"/>
          <a:srcRect/>
          <a:stretch>
            <a:fillRect/>
          </a:stretch>
        </p:blipFill>
        <p:spPr bwMode="auto">
          <a:xfrm>
            <a:off x="2714612" y="3857628"/>
            <a:ext cx="3429024" cy="2628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058" y="1500174"/>
            <a:ext cx="8252783" cy="2857520"/>
          </a:xfrm>
        </p:spPr>
        <p:txBody>
          <a:bodyPr>
            <a:noAutofit/>
          </a:bodyPr>
          <a:lstStyle/>
          <a:p>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Инструкция </a:t>
            </a:r>
            <a:r>
              <a:rPr lang="ru-RU" sz="1800" b="1" dirty="0" smtClean="0">
                <a:latin typeface="Times New Roman" pitchFamily="18" charset="0"/>
                <a:cs typeface="Times New Roman" pitchFamily="18" charset="0"/>
              </a:rPr>
              <a:t>по изготовлению сухого душа:</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 Нарежьте полотенца пополам и сложите в стопочку (потом можно выбрать другой способ складывания).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Нарежьте ткань для губок ориентировочно по размерам: 10*18. Можно чуть больше или чуть меньше, но придерживайтесь примерно таких размеров. Если будет на 5 см больше в ширину или длину, то уже не уместиться в упаковочный пакет.</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Разведите средство для работы. Пенку и лосьон разводим: 1 часть воды и 1 часть средства, концентрат: 1 часть концентрата – 2-2,5 части воды. Переливаем в пустой флакон.</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 Распечатайте и нарежьте инструкцию.</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 Стол при изготовлении должен быть чистым, можно положить, где будете пропитывать губки клеенку например. Разместите на столе, чтобы было удобно Вам, полотенца, пакеты для упаковки с </a:t>
            </a:r>
            <a:r>
              <a:rPr lang="ru-RU" sz="1800" dirty="0" err="1" smtClean="0">
                <a:latin typeface="Times New Roman" pitchFamily="18" charset="0"/>
                <a:cs typeface="Times New Roman" pitchFamily="18" charset="0"/>
              </a:rPr>
              <a:t>зип</a:t>
            </a:r>
            <a:r>
              <a:rPr lang="ru-RU" sz="1800" dirty="0" smtClean="0">
                <a:latin typeface="Times New Roman" pitchFamily="18" charset="0"/>
                <a:cs typeface="Times New Roman" pitchFamily="18" charset="0"/>
              </a:rPr>
              <a:t> застежкой (рекомендация: открыть пакетики до начала работы) пакеты с клеевым краем (отрывать клеевой край заранее не нужно). Также нужна либо коробка, либо контейнер пластиковый или еще что-то, куда складывать готовые армейские души.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
        <p:nvSpPr>
          <p:cNvPr id="3" name="Содержимое 2"/>
          <p:cNvSpPr>
            <a:spLocks noGrp="1"/>
          </p:cNvSpPr>
          <p:nvPr>
            <p:ph idx="1"/>
          </p:nvPr>
        </p:nvSpPr>
        <p:spPr>
          <a:xfrm>
            <a:off x="628650" y="5786453"/>
            <a:ext cx="7886700" cy="390509"/>
          </a:xfrm>
        </p:spPr>
        <p:txBody>
          <a:bodyPr>
            <a:normAutofit fontScale="92500" lnSpcReduction="20000"/>
          </a:bodyPr>
          <a:lstStyle/>
          <a:p>
            <a:endParaRPr lang="ru-RU" dirty="0"/>
          </a:p>
        </p:txBody>
      </p:sp>
    </p:spTree>
  </p:cSld>
  <p:clrMapOvr>
    <a:masterClrMapping/>
  </p:clrMapOvr>
</p:sld>
</file>

<file path=ppt/theme/theme1.xml><?xml version="1.0" encoding="utf-8"?>
<a:theme xmlns:a="http://schemas.openxmlformats.org/drawingml/2006/main" name="Тема3">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Тема3</Template>
  <TotalTime>112</TotalTime>
  <Words>434</Words>
  <PresentationFormat>Экран (4:3)</PresentationFormat>
  <Paragraphs>57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Тема3</vt:lpstr>
      <vt:lpstr>Технологии изготовления средств первой необходимости в зоне СВО</vt:lpstr>
      <vt:lpstr>Слайд 2</vt:lpstr>
      <vt:lpstr>Основные моменты при плетении масксетей: </vt:lpstr>
      <vt:lpstr>Слайд 4</vt:lpstr>
      <vt:lpstr>Слайд 5</vt:lpstr>
      <vt:lpstr>     4.Техника плетения Вариантов плетения сетей существует много. Самая популярная техника плетения - галстучки. Отзывы от бойцов по ней положительные, плюс такую сеть легче исправить, т.к. бойцы все равно её дорабатывают под себя и местность. Главное "не густить сильно". Иначе днем сеть даёт тень и получается демаскировка.   </vt:lpstr>
      <vt:lpstr>       Галстук должен быть вплетён в узелок сети, потому что на узле он крепко держится, а если наплетать только между узлами, то они двигаются и могут оголять ячейку сетки, а значит уже снижать эффективность сети. Затягивать его надо хорошо, иначе слетит, но не перетягивать сеть. Края по периметру сети (где проходит шнур) также обвязываются галстуками. Нюансы: 1. Если ткань прозрачная, то галстучки вплетать по 2 шт. и чередовать с непрозрачными чтобы не было лысины. 2. Если нарезка меньших размеров, тогда добавьте густоты между узлами. 3. Если тюль прозрачная и сетчатая и не с чем чередовать, то навяжите гуще, заполните между узлами, но не до состояния шубы 4. Между узлами можно крепить "паучки". Размер паучка от 2,5-3 х 20 см, но по несколько штучек, как ножки у паучка    </vt:lpstr>
      <vt:lpstr>  «Сухой душ» — это средство для гигиенического ухода и мытья в условиях, где доступ к воде ограничен.   В комплект сухого душа входят: одноразовая губка, пропитанная жидкостью с пенным раствором, стик с водой и одно сухое одноразовое полотенце. Один комплект рассчитан на одно применение.   Способ применения: 1. Открыть упаковку сухого душа, выложить из неё полотенце и стик.  2. Не вынимая губку-мочалку из пакета, вылить на неё воду из стика для образования пены.  3.Вспенить мягкую губку (помяв упаковку руками).  4.Достать губку и намылить ей тело.  5.Насухо протереть тело полотенцем. Не требует смывания. </vt:lpstr>
      <vt:lpstr>   Инструкция по изготовлению сухого душа: 1. Нарежьте полотенца пополам и сложите в стопочку (потом можно выбрать другой способ складывания).  2. Нарежьте ткань для губок ориентировочно по размерам: 10*18. Можно чуть больше или чуть меньше, но придерживайтесь примерно таких размеров. Если будет на 5 см больше в ширину или длину, то уже не уместиться в упаковочный пакет.  3. Разведите средство для работы. Пенку и лосьон разводим: 1 часть воды и 1 часть средства, концентрат: 1 часть концентрата – 2-2,5 части воды. Переливаем в пустой флакон.  4. Распечатайте и нарежьте инструкцию.  5. Стол при изготовлении должен быть чистым, можно положить, где будете пропитывать губки клеенку например. Разместите на столе, чтобы было удобно Вам, полотенца, пакеты для упаковки с зип застежкой (рекомендация: открыть пакетики до начала работы) пакеты с клеевым краем (отрывать клеевой край заранее не нужно). Также нужна либо коробка, либо контейнер пластиковый или еще что-то, куда складывать готовые армейские души.  </vt:lpstr>
      <vt:lpstr>Слайд 10</vt:lpstr>
      <vt:lpstr>Слайд 11</vt:lpstr>
      <vt:lpstr>Слайд 12</vt:lpstr>
      <vt:lpstr>Слайд 13</vt:lpstr>
      <vt:lpstr>Слайд 14</vt:lpstr>
      <vt:lpstr>Упаковка травяных чаев для солдат.</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Технологии изготовления средств первой необходимости в зоне СВО</dc:title>
  <dc:creator>Резеда</dc:creator>
  <cp:lastModifiedBy>Резеда</cp:lastModifiedBy>
  <cp:revision>13</cp:revision>
  <dcterms:created xsi:type="dcterms:W3CDTF">2024-10-08T06:13:33Z</dcterms:created>
  <dcterms:modified xsi:type="dcterms:W3CDTF">2024-10-08T09:58:22Z</dcterms:modified>
</cp:coreProperties>
</file>