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626" r:id="rId2"/>
    <p:sldId id="258" r:id="rId3"/>
    <p:sldId id="257" r:id="rId4"/>
    <p:sldId id="717" r:id="rId5"/>
    <p:sldId id="714" r:id="rId6"/>
    <p:sldId id="715" r:id="rId7"/>
    <p:sldId id="718" r:id="rId8"/>
    <p:sldId id="292" r:id="rId9"/>
    <p:sldId id="719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ександр Беляев" initials="А" lastIdx="1" clrIdx="0">
    <p:extLst>
      <p:ext uri="{19B8F6BF-5375-455C-9EA6-DF929625EA0E}">
        <p15:presenceInfo xmlns="" xmlns:p15="http://schemas.microsoft.com/office/powerpoint/2012/main" userId="Александр Беляев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DBFA7"/>
    <a:srgbClr val="C59368"/>
    <a:srgbClr val="F2C6B8"/>
    <a:srgbClr val="552110"/>
    <a:srgbClr val="ED533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882" autoAdjust="0"/>
    <p:restoredTop sz="71058" autoAdjust="0"/>
  </p:normalViewPr>
  <p:slideViewPr>
    <p:cSldViewPr snapToGrid="0">
      <p:cViewPr varScale="1">
        <p:scale>
          <a:sx n="64" d="100"/>
          <a:sy n="64" d="100"/>
        </p:scale>
        <p:origin x="-129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C21C9D-18E0-45ED-AD16-F79EDD6BD76B}" type="datetimeFigureOut">
              <a:rPr lang="ru-RU" smtClean="0"/>
              <a:pPr/>
              <a:t>05.10.2024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594F8-10AE-4250-AF8B-DC211ACC48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8254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C594F8-10AE-4250-AF8B-DC211ACC481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04260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ru-RU" sz="1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 слайд. Суть проекта/бизнеса</a:t>
            </a:r>
          </a:p>
          <a:p>
            <a:pPr marL="228600" indent="-228600"/>
            <a:r>
              <a:rPr lang="ru-RU" sz="1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</a:p>
          <a:p>
            <a:pPr marL="228600" indent="-228600"/>
            <a:r>
              <a:rPr lang="ru-RU" sz="1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Краткое описание сути проекта, если сформулирована, то можно указать миссию проекта.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Срок реализации - когда запускаете проект и как долго реализуете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чем рассказывать на фоне слайда: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Описание проекта (как решение этой проблемы) 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Суть: Мы делаем проект/бизнес (название), помогающий пользователям (описание аудитории) решать проблемы (формулировка проблемы) при помощи (продукт… товар… технология… секретный соус…). Если есть сформулированная миссия – напишите.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C594F8-10AE-4250-AF8B-DC211ACC481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5144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3 слайд. Анализ рынка</a:t>
            </a:r>
          </a:p>
          <a:p>
            <a:r>
              <a:rPr lang="ru-RU" dirty="0"/>
              <a:t>Анализ рынка (объем, основные конкуренты, можно диаграммой показать, например, их доли рынка)</a:t>
            </a:r>
          </a:p>
          <a:p>
            <a:endParaRPr lang="ru-RU" dirty="0"/>
          </a:p>
          <a:p>
            <a:r>
              <a:rPr lang="ru-RU" dirty="0"/>
              <a:t>О чем рассказывать на фоне слайда:</a:t>
            </a:r>
          </a:p>
          <a:p>
            <a:r>
              <a:rPr lang="ru-RU" dirty="0"/>
              <a:t>Рынок.</a:t>
            </a:r>
          </a:p>
          <a:p>
            <a:r>
              <a:rPr lang="ru-RU" dirty="0"/>
              <a:t>Покажите расчет рынка для вашего сервиса/продукта/услуг</a:t>
            </a:r>
          </a:p>
          <a:p>
            <a:r>
              <a:rPr lang="ru-RU" dirty="0"/>
              <a:t>Не одним числом, а с объяснением как посчитали.</a:t>
            </a:r>
          </a:p>
          <a:p>
            <a:r>
              <a:rPr lang="ru-RU" dirty="0"/>
              <a:t>Для того, чтобы он был более точным, расчет нужно делать как «сверху» так и «снизу».</a:t>
            </a:r>
          </a:p>
          <a:p>
            <a:r>
              <a:rPr lang="ru-RU" dirty="0"/>
              <a:t>Конкуренты.</a:t>
            </a:r>
          </a:p>
          <a:p>
            <a:r>
              <a:rPr lang="ru-RU" dirty="0"/>
              <a:t>Расскажите об основных конкурентах и ваших конкурентных преимуществах</a:t>
            </a:r>
          </a:p>
          <a:p>
            <a:r>
              <a:rPr lang="ru-RU" dirty="0"/>
              <a:t>Альтернативные решения</a:t>
            </a:r>
          </a:p>
          <a:p>
            <a:r>
              <a:rPr lang="ru-RU" dirty="0"/>
              <a:t>Здесь может быть только указание компаний или сервисов, а может быть табличка со сравнительными характеристиками.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C594F8-10AE-4250-AF8B-DC211ACC481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76606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4 слайд.  Основные каналы маркетинговых коммуникаций</a:t>
            </a:r>
          </a:p>
          <a:p>
            <a:endParaRPr lang="ru-RU" dirty="0"/>
          </a:p>
          <a:p>
            <a:r>
              <a:rPr lang="ru-RU" dirty="0"/>
              <a:t>О чем рассказывать на фоне слайда:</a:t>
            </a:r>
          </a:p>
          <a:p>
            <a:endParaRPr lang="ru-RU" dirty="0"/>
          </a:p>
          <a:p>
            <a:r>
              <a:rPr lang="ru-RU" dirty="0"/>
              <a:t>Основная информация из бизнес-плана по вашему проекту/бизнесу </a:t>
            </a:r>
          </a:p>
          <a:p>
            <a:r>
              <a:rPr lang="ru-RU" dirty="0"/>
              <a:t>Опишите, изобразите  как именно  и какими способами будете взаимодействовать с ЦА, сделайте схему, если потребуется.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C594F8-10AE-4250-AF8B-DC211ACC481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3569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5.</a:t>
            </a:r>
            <a:br>
              <a:rPr lang="ru-RU" dirty="0"/>
            </a:br>
            <a:r>
              <a:rPr lang="ru-RU" dirty="0"/>
              <a:t>- основные фин. показатели   с акцентом на  параметры Рентабельность и окупаемость проекта/бизнеса</a:t>
            </a:r>
          </a:p>
          <a:p>
            <a:endParaRPr lang="ru-RU" dirty="0"/>
          </a:p>
          <a:p>
            <a:r>
              <a:rPr lang="ru-RU" dirty="0"/>
              <a:t>- наличие собственных средств инициатора от общей суммы расходов, указанных в проекте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A9BB0F-594E-4A67-961D-6FC456917B5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1772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- основные фин. показатели   с акцентом на  параметры Рентабельность и окупаемость проекта/бизнеса</a:t>
            </a:r>
          </a:p>
          <a:p>
            <a:endParaRPr lang="ru-RU" dirty="0"/>
          </a:p>
          <a:p>
            <a:r>
              <a:rPr lang="ru-RU" dirty="0"/>
              <a:t>- наличие собственных средств инициатора от общей суммы расходов, указанных в проекте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A9BB0F-594E-4A67-961D-6FC456917B5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2058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4 слайд.  Основные каналы маркетинговых коммуникаций</a:t>
            </a:r>
          </a:p>
          <a:p>
            <a:endParaRPr lang="ru-RU" dirty="0"/>
          </a:p>
          <a:p>
            <a:r>
              <a:rPr lang="ru-RU" dirty="0"/>
              <a:t>О чем рассказывать на фоне слайда:</a:t>
            </a:r>
          </a:p>
          <a:p>
            <a:endParaRPr lang="ru-RU" dirty="0"/>
          </a:p>
          <a:p>
            <a:r>
              <a:rPr lang="ru-RU" dirty="0"/>
              <a:t>Основная информация из бизнес-плана по вашему проекту/бизнесу </a:t>
            </a:r>
          </a:p>
          <a:p>
            <a:r>
              <a:rPr lang="ru-RU" dirty="0"/>
              <a:t>Опишите, изобразите  как именно  и какими способами будете взаимодействовать с ЦА, сделайте схему, если потребуется.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C594F8-10AE-4250-AF8B-DC211ACC481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3501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7 слайд.  Команда проекта (если есть)</a:t>
            </a:r>
            <a:br>
              <a:rPr lang="ru-RU" dirty="0"/>
            </a:br>
            <a:r>
              <a:rPr lang="ru-RU" dirty="0"/>
              <a:t>Только те кто уже реально есть</a:t>
            </a:r>
            <a:br>
              <a:rPr lang="ru-RU" dirty="0"/>
            </a:br>
            <a:r>
              <a:rPr lang="ru-RU" dirty="0"/>
              <a:t>Не нужно сюда писать кого планируете.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C594F8-10AE-4250-AF8B-DC211ACC481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2116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7 слайд.  Команда проекта (если есть)</a:t>
            </a:r>
            <a:br>
              <a:rPr lang="ru-RU" dirty="0"/>
            </a:br>
            <a:r>
              <a:rPr lang="ru-RU" dirty="0"/>
              <a:t>Только те кто уже реально есть</a:t>
            </a:r>
            <a:br>
              <a:rPr lang="ru-RU" dirty="0"/>
            </a:br>
            <a:r>
              <a:rPr lang="ru-RU" dirty="0"/>
              <a:t>Не нужно сюда писать кого планируете.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C594F8-10AE-4250-AF8B-DC211ACC481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2116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112EC-8A04-4376-BF28-AB1D21FCA24B}" type="datetimeFigureOut">
              <a:rPr lang="ru-RU" smtClean="0"/>
              <a:pPr/>
              <a:t>05.10.2024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8D98-C674-4C12-9211-722FF94DC2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6881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112EC-8A04-4376-BF28-AB1D21FCA24B}" type="datetimeFigureOut">
              <a:rPr lang="ru-RU" smtClean="0"/>
              <a:pPr/>
              <a:t>05.10.2024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8D98-C674-4C12-9211-722FF94DC2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3201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112EC-8A04-4376-BF28-AB1D21FCA24B}" type="datetimeFigureOut">
              <a:rPr lang="ru-RU" smtClean="0"/>
              <a:pPr/>
              <a:t>05.10.2024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8D98-C674-4C12-9211-722FF94DC2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2308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112EC-8A04-4376-BF28-AB1D21FCA24B}" type="datetimeFigureOut">
              <a:rPr lang="ru-RU" smtClean="0"/>
              <a:pPr/>
              <a:t>05.10.2024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8D98-C674-4C12-9211-722FF94DC2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4209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112EC-8A04-4376-BF28-AB1D21FCA24B}" type="datetimeFigureOut">
              <a:rPr lang="ru-RU" smtClean="0"/>
              <a:pPr/>
              <a:t>05.10.2024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8D98-C674-4C12-9211-722FF94DC2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84084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112EC-8A04-4376-BF28-AB1D21FCA24B}" type="datetimeFigureOut">
              <a:rPr lang="ru-RU" smtClean="0"/>
              <a:pPr/>
              <a:t>05.10.2024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8D98-C674-4C12-9211-722FF94DC2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5497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112EC-8A04-4376-BF28-AB1D21FCA24B}" type="datetimeFigureOut">
              <a:rPr lang="ru-RU" smtClean="0"/>
              <a:pPr/>
              <a:t>05.10.2024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8D98-C674-4C12-9211-722FF94DC2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2618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112EC-8A04-4376-BF28-AB1D21FCA24B}" type="datetimeFigureOut">
              <a:rPr lang="ru-RU" smtClean="0"/>
              <a:pPr/>
              <a:t>05.10.2024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8D98-C674-4C12-9211-722FF94DC2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3799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112EC-8A04-4376-BF28-AB1D21FCA24B}" type="datetimeFigureOut">
              <a:rPr lang="ru-RU" smtClean="0"/>
              <a:pPr/>
              <a:t>05.10.2024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8D98-C674-4C12-9211-722FF94DC2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0909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112EC-8A04-4376-BF28-AB1D21FCA24B}" type="datetimeFigureOut">
              <a:rPr lang="ru-RU" smtClean="0"/>
              <a:pPr/>
              <a:t>05.10.2024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8D98-C674-4C12-9211-722FF94DC2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7541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112EC-8A04-4376-BF28-AB1D21FCA24B}" type="datetimeFigureOut">
              <a:rPr lang="ru-RU" smtClean="0"/>
              <a:pPr/>
              <a:t>05.10.2024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8D98-C674-4C12-9211-722FF94DC2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6514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112EC-8A04-4376-BF28-AB1D21FCA24B}" type="datetimeFigureOut">
              <a:rPr lang="ru-RU" smtClean="0"/>
              <a:pPr/>
              <a:t>05.10.2024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D8D98-C674-4C12-9211-722FF94DC2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40928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6B0C54C-4777-8A37-C6FD-D38D0332FD24}"/>
              </a:ext>
            </a:extLst>
          </p:cNvPr>
          <p:cNvSpPr txBox="1"/>
          <p:nvPr/>
        </p:nvSpPr>
        <p:spPr>
          <a:xfrm>
            <a:off x="1075385" y="402122"/>
            <a:ext cx="8848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E04E39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Школа социального предпринимательства </a:t>
            </a:r>
          </a:p>
          <a:p>
            <a:pPr algn="ctr"/>
            <a:r>
              <a:rPr lang="ru-RU" b="1" dirty="0">
                <a:solidFill>
                  <a:srgbClr val="E04E39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Ямало-Ненецкого автономного округа</a:t>
            </a:r>
            <a:endParaRPr lang="ru-RU" sz="1400" b="1" dirty="0">
              <a:solidFill>
                <a:srgbClr val="E04E39"/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F1C2128A-B36F-4D5E-8941-48F5632C9A6A}"/>
              </a:ext>
            </a:extLst>
          </p:cNvPr>
          <p:cNvSpPr txBox="1"/>
          <p:nvPr/>
        </p:nvSpPr>
        <p:spPr>
          <a:xfrm>
            <a:off x="5499498" y="5994213"/>
            <a:ext cx="13432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E04E39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</a:t>
            </a:r>
            <a:r>
              <a:rPr lang="ru-RU" sz="2400" b="1" dirty="0">
                <a:solidFill>
                  <a:srgbClr val="E04E39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2024 г.</a:t>
            </a:r>
            <a:endParaRPr lang="ru-RU" sz="4000" b="1" dirty="0">
              <a:solidFill>
                <a:srgbClr val="E04E39"/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24818739-D318-4105-8AE2-F7C33E1139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978" y="46638"/>
            <a:ext cx="2394021" cy="14392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E51EE01-5E5D-7D54-4709-1EA6359D5711}"/>
              </a:ext>
            </a:extLst>
          </p:cNvPr>
          <p:cNvSpPr txBox="1"/>
          <p:nvPr/>
        </p:nvSpPr>
        <p:spPr>
          <a:xfrm>
            <a:off x="534222" y="1424066"/>
            <a:ext cx="1073067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Клуб по интересам для пожилых «</a:t>
            </a:r>
            <a:r>
              <a:rPr lang="ru-RU" sz="4800" dirty="0" err="1" smtClean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КладезЪ</a:t>
            </a:r>
            <a:r>
              <a:rPr lang="ru-RU" sz="4800" dirty="0" smtClean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»  </a:t>
            </a:r>
            <a:endParaRPr lang="ru-RU" sz="4800" dirty="0"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  <a:p>
            <a:r>
              <a:rPr lang="ru-RU" sz="2400" b="1" dirty="0" smtClean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Категория  2</a:t>
            </a:r>
            <a:endParaRPr lang="ru-RU" sz="2400" b="1" dirty="0"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  <a:p>
            <a:endParaRPr lang="ru-RU" sz="3200" i="1" dirty="0"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  <a:p>
            <a:r>
              <a:rPr lang="ru-RU" sz="2400" b="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Актуальность проекта</a:t>
            </a:r>
            <a:r>
              <a:rPr lang="ru-RU" sz="2400" b="1" dirty="0" smtClean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: </a:t>
            </a:r>
          </a:p>
          <a:p>
            <a:r>
              <a:rPr lang="ru-RU" sz="2400" dirty="0" smtClean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Рост числа пожилых граждан и проявления у них психологических барьеров и зажимов, связанных с переходом на новый уровень жизни. </a:t>
            </a:r>
            <a:endParaRPr lang="ru-RU" sz="2400" dirty="0"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  <a:p>
            <a:endParaRPr lang="ru-RU" sz="2400" dirty="0"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  <a:p>
            <a:r>
              <a:rPr lang="ru-RU" sz="2400" b="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Территория реализации </a:t>
            </a:r>
            <a:r>
              <a:rPr lang="ru-RU" sz="2400" b="1" dirty="0" smtClean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проекта:</a:t>
            </a:r>
            <a:r>
              <a:rPr lang="ru-RU" sz="2400" dirty="0" smtClean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ЯНАО, г. </a:t>
            </a:r>
            <a:r>
              <a:rPr lang="ru-RU" sz="2400" dirty="0" err="1" smtClean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Муравленко</a:t>
            </a:r>
            <a:endParaRPr lang="ru-RU" sz="2400" dirty="0"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  <a:p>
            <a:r>
              <a:rPr lang="ru-RU" sz="2400" dirty="0" err="1" smtClean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Самозанятая</a:t>
            </a:r>
            <a:r>
              <a:rPr lang="ru-RU" sz="2400" dirty="0" smtClean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Черная Ольга Дмитриевна</a:t>
            </a:r>
            <a:endParaRPr lang="ru-RU" sz="2400" dirty="0"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C850C21-A7C4-9896-585A-68CB8731C7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3226"/>
          <a:stretch/>
        </p:blipFill>
        <p:spPr>
          <a:xfrm>
            <a:off x="0" y="6380917"/>
            <a:ext cx="12192000" cy="4791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53318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1458" y="242125"/>
            <a:ext cx="1126976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a typeface="Liberation Sans" panose="020B0604020202020204" pitchFamily="34" charset="0"/>
                <a:cs typeface="Liberation Sans" panose="020B0604020202020204" pitchFamily="34" charset="0"/>
              </a:rPr>
              <a:t>Суть проекта</a:t>
            </a:r>
            <a:r>
              <a:rPr lang="ru-RU" sz="2800" b="1" dirty="0" smtClean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:</a:t>
            </a:r>
          </a:p>
          <a:p>
            <a:r>
              <a:rPr lang="ru-RU" sz="2800" dirty="0" smtClean="0"/>
              <a:t>Клуб по интересам для пожилых «</a:t>
            </a:r>
            <a:r>
              <a:rPr lang="ru-RU" sz="2800" dirty="0" err="1" smtClean="0"/>
              <a:t>КладезЪ</a:t>
            </a:r>
            <a:r>
              <a:rPr lang="ru-RU" sz="2800" dirty="0" smtClean="0"/>
              <a:t>» - это площадка для реализации пожилыми гражданами своего творческого потенциала, улучшения когнитивных функций организма (памяти, внимания, мышления), общения и социализации в обществе.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Миссия проекта:</a:t>
            </a:r>
          </a:p>
          <a:p>
            <a:r>
              <a:rPr lang="ru-RU" sz="2800" dirty="0" smtClean="0"/>
              <a:t>Старость – не приговор, а возможность жить по-новому.</a:t>
            </a:r>
          </a:p>
          <a:p>
            <a:endParaRPr lang="ru-RU" sz="2800" dirty="0" smtClean="0"/>
          </a:p>
          <a:p>
            <a:r>
              <a:rPr lang="ru-RU" sz="2800" dirty="0" smtClean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</a:t>
            </a:r>
            <a:endParaRPr lang="ru-RU" sz="2800" dirty="0"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6160B6F-BDF9-4D11-B4A4-E71AC4FFF9DE}"/>
              </a:ext>
            </a:extLst>
          </p:cNvPr>
          <p:cNvSpPr txBox="1"/>
          <p:nvPr/>
        </p:nvSpPr>
        <p:spPr>
          <a:xfrm>
            <a:off x="1540971" y="5780867"/>
            <a:ext cx="8780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ea typeface="Liberation Sans" panose="020B0604020202020204" pitchFamily="34" charset="0"/>
                <a:cs typeface="Liberation Sans" panose="020B0604020202020204" pitchFamily="34" charset="0"/>
              </a:rPr>
              <a:t>Срок </a:t>
            </a:r>
            <a:r>
              <a:rPr lang="ru-RU" sz="3200" b="1" dirty="0" smtClean="0">
                <a:ea typeface="Liberation Sans" panose="020B0604020202020204" pitchFamily="34" charset="0"/>
                <a:cs typeface="Liberation Sans" panose="020B0604020202020204" pitchFamily="34" charset="0"/>
              </a:rPr>
              <a:t>реализации</a:t>
            </a:r>
            <a:r>
              <a:rPr lang="ru-RU" sz="1600" b="1" dirty="0" smtClean="0">
                <a:ea typeface="Liberation Sans" panose="020B0604020202020204" pitchFamily="34" charset="0"/>
                <a:cs typeface="Liberation Sans" panose="020B0604020202020204" pitchFamily="34" charset="0"/>
              </a:rPr>
              <a:t>:  </a:t>
            </a:r>
            <a:r>
              <a:rPr lang="ru-RU" sz="2800" b="1" dirty="0" smtClean="0">
                <a:ea typeface="Liberation Sans" panose="020B0604020202020204" pitchFamily="34" charset="0"/>
                <a:cs typeface="Liberation Sans" panose="020B0604020202020204" pitchFamily="34" charset="0"/>
              </a:rPr>
              <a:t>н</a:t>
            </a:r>
            <a:r>
              <a:rPr lang="ru-RU" sz="2800" dirty="0" smtClean="0">
                <a:ea typeface="Liberation Sans" panose="020B0604020202020204" pitchFamily="34" charset="0"/>
                <a:cs typeface="Liberation Sans" panose="020B0604020202020204" pitchFamily="34" charset="0"/>
              </a:rPr>
              <a:t>ачало работы: 03.02.2023 года</a:t>
            </a:r>
            <a:endParaRPr lang="ru-RU" sz="2800" dirty="0"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pic>
        <p:nvPicPr>
          <p:cNvPr id="10" name="Рисунок 9" descr="Месячный календарь">
            <a:extLst>
              <a:ext uri="{FF2B5EF4-FFF2-40B4-BE49-F238E27FC236}">
                <a16:creationId xmlns="" xmlns:a16="http://schemas.microsoft.com/office/drawing/2014/main" id="{D5CAC336-B077-47CF-9353-782C67A31D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1693" y="5811863"/>
            <a:ext cx="659683" cy="495947"/>
          </a:xfrm>
          <a:prstGeom prst="rect">
            <a:avLst/>
          </a:prstGeom>
        </p:spPr>
      </p:pic>
      <p:sp>
        <p:nvSpPr>
          <p:cNvPr id="15" name="Google Shape;91;p2">
            <a:extLst>
              <a:ext uri="{FF2B5EF4-FFF2-40B4-BE49-F238E27FC236}">
                <a16:creationId xmlns="" xmlns:a16="http://schemas.microsoft.com/office/drawing/2014/main" id="{84FBA7BA-E494-4B3B-A84A-118E2C833665}"/>
              </a:ext>
            </a:extLst>
          </p:cNvPr>
          <p:cNvSpPr txBox="1">
            <a:spLocks/>
          </p:cNvSpPr>
          <p:nvPr/>
        </p:nvSpPr>
        <p:spPr>
          <a:xfrm>
            <a:off x="-3645816" y="2096280"/>
            <a:ext cx="8644181" cy="103852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ts val="6000"/>
              <a:buFont typeface="Calibri"/>
              <a:buNone/>
            </a:pPr>
            <a:endParaRPr lang="ru-RU" sz="3800" dirty="0"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DA26A4B-EB89-4E5F-9F0E-6A408F43945D}"/>
              </a:ext>
            </a:extLst>
          </p:cNvPr>
          <p:cNvSpPr txBox="1"/>
          <p:nvPr/>
        </p:nvSpPr>
        <p:spPr>
          <a:xfrm>
            <a:off x="462455" y="3549112"/>
            <a:ext cx="1119226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>
              <a:ea typeface="Liberation Sans" panose="020B0604020202020204" pitchFamily="34" charset="0"/>
              <a:cs typeface="Liberation Sans" panose="020B0604020202020204" pitchFamily="34" charset="0"/>
            </a:endParaRPr>
          </a:p>
          <a:p>
            <a:r>
              <a:rPr lang="ru-RU" sz="2800" b="1" dirty="0" smtClean="0">
                <a:ea typeface="Liberation Sans" panose="020B0604020202020204" pitchFamily="34" charset="0"/>
                <a:cs typeface="Liberation Sans" panose="020B0604020202020204" pitchFamily="34" charset="0"/>
              </a:rPr>
              <a:t>Социальная </a:t>
            </a:r>
            <a:r>
              <a:rPr lang="ru-RU" sz="2800" b="1" dirty="0">
                <a:ea typeface="Liberation Sans" panose="020B0604020202020204" pitchFamily="34" charset="0"/>
                <a:cs typeface="Liberation Sans" panose="020B0604020202020204" pitchFamily="34" charset="0"/>
              </a:rPr>
              <a:t>значимость </a:t>
            </a:r>
            <a:r>
              <a:rPr lang="ru-RU" sz="2800" b="1" dirty="0" smtClean="0">
                <a:ea typeface="Liberation Sans" panose="020B0604020202020204" pitchFamily="34" charset="0"/>
                <a:cs typeface="Liberation Sans" panose="020B0604020202020204" pitchFamily="34" charset="0"/>
              </a:rPr>
              <a:t>проекта:</a:t>
            </a:r>
          </a:p>
          <a:p>
            <a:r>
              <a:rPr lang="ru-RU" sz="2800" dirty="0" smtClean="0"/>
              <a:t>Центр предлагает различные виды активности, которые помогают пенсионерам оставаться активными, здоровыми и шагать в ногу со временем. </a:t>
            </a:r>
          </a:p>
          <a:p>
            <a:endParaRPr lang="ru-RU" sz="2800" b="1" dirty="0" smtClean="0">
              <a:ea typeface="Liberation Sans" panose="020B0604020202020204" pitchFamily="34" charset="0"/>
              <a:cs typeface="Liberation Sans" panose="020B0604020202020204" pitchFamily="34" charset="0"/>
            </a:endParaRPr>
          </a:p>
          <a:p>
            <a:endParaRPr lang="ru-RU" sz="2800" dirty="0" smtClean="0">
              <a:ea typeface="Liberation Sans" panose="020B0604020202020204" pitchFamily="34" charset="0"/>
              <a:cs typeface="Liberation Sans" panose="020B0604020202020204" pitchFamily="34" charset="0"/>
            </a:endParaRPr>
          </a:p>
          <a:p>
            <a:endParaRPr lang="ru-RU" sz="2800" b="1" dirty="0"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DC195157-6D5F-4251-93A2-62E4F3A0F3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076" y="5611072"/>
            <a:ext cx="1324924" cy="80985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8B7451D1-DDBE-27C1-2D6E-8D8D3B726A9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3226"/>
          <a:stretch/>
        </p:blipFill>
        <p:spPr>
          <a:xfrm>
            <a:off x="0" y="6420928"/>
            <a:ext cx="12192000" cy="4791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63987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6373" y="687515"/>
            <a:ext cx="60449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ea typeface="Liberation Sans" panose="020B0604020202020204" pitchFamily="34" charset="0"/>
                <a:cs typeface="Liberation Sans" panose="020B0604020202020204" pitchFamily="34" charset="0"/>
              </a:rPr>
              <a:t>Количество пожилых граждан на Ямале постоянно растет. </a:t>
            </a:r>
          </a:p>
          <a:p>
            <a:pPr algn="just"/>
            <a:r>
              <a:rPr lang="ru-RU" sz="2400" dirty="0" smtClean="0">
                <a:ea typeface="Liberation Sans" panose="020B0604020202020204" pitchFamily="34" charset="0"/>
                <a:cs typeface="Liberation Sans" panose="020B0604020202020204" pitchFamily="34" charset="0"/>
              </a:rPr>
              <a:t>Доля тех из них, кто систематически занимается физической культурой и спортом  - 12 %</a:t>
            </a:r>
            <a:endParaRPr lang="ru-RU" sz="2400" dirty="0"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73F0443-CE42-40E5-8D39-9F55B992D890}"/>
              </a:ext>
            </a:extLst>
          </p:cNvPr>
          <p:cNvSpPr txBox="1"/>
          <p:nvPr/>
        </p:nvSpPr>
        <p:spPr>
          <a:xfrm>
            <a:off x="526942" y="192232"/>
            <a:ext cx="61928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ea typeface="Liberation Sans" panose="020B0604020202020204" pitchFamily="34" charset="0"/>
                <a:cs typeface="Liberation Sans" panose="020B0604020202020204" pitchFamily="34" charset="0"/>
              </a:rPr>
              <a:t>Анализ рынка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EE4BA71D-6F1C-1112-1389-3C7BEB8459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226"/>
          <a:stretch/>
        </p:blipFill>
        <p:spPr>
          <a:xfrm>
            <a:off x="0" y="6378848"/>
            <a:ext cx="12192000" cy="4791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D3E672E-5FC1-A801-6099-310D5976E826}"/>
              </a:ext>
            </a:extLst>
          </p:cNvPr>
          <p:cNvSpPr txBox="1"/>
          <p:nvPr/>
        </p:nvSpPr>
        <p:spPr>
          <a:xfrm>
            <a:off x="6771744" y="203257"/>
            <a:ext cx="5067945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ea typeface="Liberation Sans" panose="020B0604020202020204" pitchFamily="34" charset="0"/>
                <a:cs typeface="Liberation Sans" panose="020B0604020202020204" pitchFamily="34" charset="0"/>
              </a:rPr>
              <a:t>Целевая </a:t>
            </a:r>
            <a:r>
              <a:rPr lang="ru-RU" sz="2800" b="1" dirty="0" smtClean="0">
                <a:ea typeface="Liberation Sans" panose="020B0604020202020204" pitchFamily="34" charset="0"/>
                <a:cs typeface="Liberation Sans" panose="020B0604020202020204" pitchFamily="34" charset="0"/>
              </a:rPr>
              <a:t>аудитория:</a:t>
            </a:r>
            <a:endParaRPr lang="ru-RU" sz="2800" b="1" dirty="0">
              <a:ea typeface="Liberation Sans" panose="020B0604020202020204" pitchFamily="34" charset="0"/>
              <a:cs typeface="Liberation Sans" panose="020B0604020202020204" pitchFamily="34" charset="0"/>
            </a:endParaRPr>
          </a:p>
          <a:p>
            <a:r>
              <a:rPr lang="ru-RU" sz="2400" dirty="0" smtClean="0">
                <a:ea typeface="Liberation Sans" panose="020B0604020202020204" pitchFamily="34" charset="0"/>
                <a:cs typeface="Liberation Sans" panose="020B0604020202020204" pitchFamily="34" charset="0"/>
              </a:rPr>
              <a:t>- пожилые жители г. </a:t>
            </a:r>
            <a:r>
              <a:rPr lang="ru-RU" sz="2400" dirty="0" err="1" smtClean="0">
                <a:ea typeface="Liberation Sans" panose="020B0604020202020204" pitchFamily="34" charset="0"/>
                <a:cs typeface="Liberation Sans" panose="020B0604020202020204" pitchFamily="34" charset="0"/>
              </a:rPr>
              <a:t>Муравленко</a:t>
            </a:r>
            <a:r>
              <a:rPr lang="ru-RU" sz="2400" dirty="0" smtClean="0">
                <a:ea typeface="Liberation Sans" panose="020B0604020202020204" pitchFamily="34" charset="0"/>
                <a:cs typeface="Liberation Sans" panose="020B0604020202020204" pitchFamily="34" charset="0"/>
              </a:rPr>
              <a:t>;</a:t>
            </a:r>
          </a:p>
          <a:p>
            <a:r>
              <a:rPr lang="ru-RU" sz="2400" dirty="0" smtClean="0">
                <a:ea typeface="Liberation Sans" panose="020B0604020202020204" pitchFamily="34" charset="0"/>
                <a:cs typeface="Liberation Sans" panose="020B0604020202020204" pitchFamily="34" charset="0"/>
              </a:rPr>
              <a:t>- одиноко проживающие люди;</a:t>
            </a:r>
          </a:p>
          <a:p>
            <a:r>
              <a:rPr lang="ru-RU" sz="2400" dirty="0" smtClean="0">
                <a:ea typeface="Liberation Sans" panose="020B0604020202020204" pitchFamily="34" charset="0"/>
                <a:cs typeface="Liberation Sans" panose="020B0604020202020204" pitchFamily="34" charset="0"/>
              </a:rPr>
              <a:t>- люди, старшего возраста, имеющие инвалидность.</a:t>
            </a:r>
            <a:endParaRPr lang="ru-RU" sz="2800" dirty="0">
              <a:ea typeface="Liberation Sans" panose="020B0604020202020204" pitchFamily="34" charset="0"/>
              <a:cs typeface="Liberation Sans" panose="020B0604020202020204" pitchFamily="34" charset="0"/>
            </a:endParaRPr>
          </a:p>
          <a:p>
            <a:r>
              <a:rPr lang="ru-RU" sz="2800" b="1" dirty="0">
                <a:ea typeface="Liberation Sans" panose="020B0604020202020204" pitchFamily="34" charset="0"/>
                <a:cs typeface="Liberation Sans" panose="020B0604020202020204" pitchFamily="34" charset="0"/>
              </a:rPr>
              <a:t>Заинтересованные </a:t>
            </a:r>
            <a:r>
              <a:rPr lang="ru-RU" sz="2800" b="1" dirty="0" smtClean="0">
                <a:ea typeface="Liberation Sans" panose="020B0604020202020204" pitchFamily="34" charset="0"/>
                <a:cs typeface="Liberation Sans" panose="020B0604020202020204" pitchFamily="34" charset="0"/>
              </a:rPr>
              <a:t>стороны:</a:t>
            </a:r>
          </a:p>
          <a:p>
            <a:r>
              <a:rPr lang="ru-RU" sz="2400" dirty="0" smtClean="0">
                <a:ea typeface="Liberation Sans" panose="020B0604020202020204" pitchFamily="34" charset="0"/>
                <a:cs typeface="Liberation Sans" panose="020B0604020202020204" pitchFamily="34" charset="0"/>
              </a:rPr>
              <a:t>- Департамент социальной защиты населения;</a:t>
            </a:r>
          </a:p>
          <a:p>
            <a:r>
              <a:rPr lang="ru-RU" sz="2400" dirty="0" smtClean="0">
                <a:ea typeface="Liberation Sans" panose="020B0604020202020204" pitchFamily="34" charset="0"/>
                <a:cs typeface="Liberation Sans" panose="020B0604020202020204" pitchFamily="34" charset="0"/>
              </a:rPr>
              <a:t>- Управление социальной защиты населения г. </a:t>
            </a:r>
            <a:r>
              <a:rPr lang="ru-RU" sz="2400" dirty="0" err="1" smtClean="0">
                <a:ea typeface="Liberation Sans" panose="020B0604020202020204" pitchFamily="34" charset="0"/>
                <a:cs typeface="Liberation Sans" panose="020B0604020202020204" pitchFamily="34" charset="0"/>
              </a:rPr>
              <a:t>Муравленко</a:t>
            </a:r>
            <a:r>
              <a:rPr lang="ru-RU" sz="2400" dirty="0" smtClean="0">
                <a:ea typeface="Liberation Sans" panose="020B0604020202020204" pitchFamily="34" charset="0"/>
                <a:cs typeface="Liberation Sans" panose="020B0604020202020204" pitchFamily="34" charset="0"/>
              </a:rPr>
              <a:t>;</a:t>
            </a:r>
          </a:p>
          <a:p>
            <a:r>
              <a:rPr lang="ru-RU" sz="2400" dirty="0" smtClean="0">
                <a:ea typeface="Liberation Sans" panose="020B0604020202020204" pitchFamily="34" charset="0"/>
                <a:cs typeface="Liberation Sans" panose="020B0604020202020204" pitchFamily="34" charset="0"/>
              </a:rPr>
              <a:t>- Администрация г. </a:t>
            </a:r>
            <a:r>
              <a:rPr lang="ru-RU" sz="2400" dirty="0" err="1" smtClean="0">
                <a:ea typeface="Liberation Sans" panose="020B0604020202020204" pitchFamily="34" charset="0"/>
                <a:cs typeface="Liberation Sans" panose="020B0604020202020204" pitchFamily="34" charset="0"/>
              </a:rPr>
              <a:t>Муравленко</a:t>
            </a:r>
            <a:r>
              <a:rPr lang="ru-RU" sz="2400" dirty="0" smtClean="0">
                <a:ea typeface="Liberation Sans" panose="020B0604020202020204" pitchFamily="34" charset="0"/>
                <a:cs typeface="Liberation Sans" panose="020B0604020202020204" pitchFamily="34" charset="0"/>
              </a:rPr>
              <a:t>.</a:t>
            </a:r>
            <a:endParaRPr lang="ru-RU" sz="2400" dirty="0">
              <a:ea typeface="Liberation Sans" panose="020B0604020202020204" pitchFamily="34" charset="0"/>
              <a:cs typeface="Liberation Sans" panose="020B0604020202020204" pitchFamily="34" charset="0"/>
            </a:endParaRPr>
          </a:p>
          <a:p>
            <a:r>
              <a:rPr lang="ru-RU" sz="2800" b="1" dirty="0">
                <a:ea typeface="Liberation Sans" panose="020B0604020202020204" pitchFamily="34" charset="0"/>
                <a:cs typeface="Liberation Sans" panose="020B0604020202020204" pitchFamily="34" charset="0"/>
              </a:rPr>
              <a:t>Ключевые </a:t>
            </a:r>
            <a:r>
              <a:rPr lang="ru-RU" sz="2800" b="1" dirty="0" smtClean="0">
                <a:ea typeface="Liberation Sans" panose="020B0604020202020204" pitchFamily="34" charset="0"/>
                <a:cs typeface="Liberation Sans" panose="020B0604020202020204" pitchFamily="34" charset="0"/>
              </a:rPr>
              <a:t>партнеры:</a:t>
            </a:r>
          </a:p>
          <a:p>
            <a:r>
              <a:rPr lang="ru-RU" sz="2400" dirty="0" smtClean="0">
                <a:ea typeface="Liberation Sans" panose="020B0604020202020204" pitchFamily="34" charset="0"/>
                <a:cs typeface="Liberation Sans" panose="020B0604020202020204" pitchFamily="34" charset="0"/>
              </a:rPr>
              <a:t>- Центр социального обслуживания населения;</a:t>
            </a:r>
          </a:p>
          <a:p>
            <a:r>
              <a:rPr lang="ru-RU" sz="2400" dirty="0" smtClean="0">
                <a:ea typeface="Liberation Sans" panose="020B0604020202020204" pitchFamily="34" charset="0"/>
                <a:cs typeface="Liberation Sans" panose="020B0604020202020204" pitchFamily="34" charset="0"/>
              </a:rPr>
              <a:t>- Городской Совет ветеранов</a:t>
            </a:r>
          </a:p>
          <a:p>
            <a:endParaRPr lang="ru-RU" sz="2800" b="1" dirty="0">
              <a:ea typeface="Liberation Sans" panose="020B0604020202020204" pitchFamily="34" charset="0"/>
              <a:cs typeface="Liberation Sans" panose="020B0604020202020204" pitchFamily="34" charset="0"/>
            </a:endParaRPr>
          </a:p>
          <a:p>
            <a:r>
              <a:rPr lang="ru-RU" sz="280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/>
            </a:r>
            <a:br>
              <a:rPr lang="ru-RU" sz="280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</a:br>
            <a:endParaRPr lang="ru-RU" sz="2800" dirty="0"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AD7C5A7-B47D-0B7A-9A1C-83C7A4FC92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076" y="5611072"/>
            <a:ext cx="1324924" cy="809856"/>
          </a:xfrm>
          <a:prstGeom prst="rect">
            <a:avLst/>
          </a:prstGeom>
        </p:spPr>
      </p:pic>
      <p:pic>
        <p:nvPicPr>
          <p:cNvPr id="8" name="Рисунок 7" descr="статистика 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0007" y="2644366"/>
            <a:ext cx="4691921" cy="27282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5104" y="5163223"/>
            <a:ext cx="5801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При этом число тех, кто посещает </a:t>
            </a:r>
            <a:r>
              <a:rPr lang="ru-RU" sz="2400" dirty="0" err="1" smtClean="0"/>
              <a:t>культурно-досуговые</a:t>
            </a:r>
            <a:r>
              <a:rPr lang="ru-RU" sz="2400" dirty="0" smtClean="0"/>
              <a:t> занятия постоянно снижается. 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577342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92640" y="211347"/>
            <a:ext cx="95557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ea typeface="Liberation Sans" panose="020B0604020202020204" pitchFamily="34" charset="0"/>
                <a:cs typeface="Liberation Sans" panose="020B0604020202020204" pitchFamily="34" charset="0"/>
              </a:rPr>
              <a:t>Направления </a:t>
            </a:r>
            <a:r>
              <a:rPr lang="ru-RU" sz="3000" b="1" dirty="0" smtClean="0">
                <a:ea typeface="Liberation Sans" panose="020B0604020202020204" pitchFamily="34" charset="0"/>
                <a:cs typeface="Liberation Sans" panose="020B0604020202020204" pitchFamily="34" charset="0"/>
              </a:rPr>
              <a:t>расходования:</a:t>
            </a:r>
            <a:endParaRPr lang="ru-RU" sz="3000" b="1" dirty="0"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CB12CEE-F7BF-8C86-7D25-1E0496A697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226"/>
          <a:stretch/>
        </p:blipFill>
        <p:spPr>
          <a:xfrm>
            <a:off x="0" y="6378848"/>
            <a:ext cx="12192000" cy="4791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E490A26-2B0B-7FD2-09C4-6B7104E0D58B}"/>
              </a:ext>
            </a:extLst>
          </p:cNvPr>
          <p:cNvSpPr txBox="1"/>
          <p:nvPr/>
        </p:nvSpPr>
        <p:spPr>
          <a:xfrm>
            <a:off x="584616" y="4826833"/>
            <a:ext cx="107329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Для полноценных занятий по направлению компьютерная и финансовая грамотность, проведения групповых занятий на обучающих и развивающих платформах желательно наличие компьютерной техники.</a:t>
            </a:r>
            <a:endParaRPr lang="ru-RU" sz="2400" dirty="0"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61591439-A309-3EEF-2BAC-70F16A7B15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076" y="5611072"/>
            <a:ext cx="1324924" cy="809856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52903" y="824454"/>
          <a:ext cx="9990112" cy="3991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9510"/>
                <a:gridCol w="2278505"/>
                <a:gridCol w="1924569"/>
                <a:gridCol w="2497528"/>
              </a:tblGrid>
              <a:tr h="86982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Статья расходов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Сумма (</a:t>
                      </a:r>
                      <a:r>
                        <a:rPr lang="ru-RU" sz="2400" dirty="0" err="1" smtClean="0"/>
                        <a:t>руб</a:t>
                      </a:r>
                      <a:r>
                        <a:rPr lang="ru-RU" sz="2400" dirty="0" smtClean="0"/>
                        <a:t>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Собственные средства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Средства гранта</a:t>
                      </a:r>
                      <a:endParaRPr lang="ru-RU" sz="2400" dirty="0"/>
                    </a:p>
                  </a:txBody>
                  <a:tcPr/>
                </a:tc>
              </a:tr>
              <a:tr h="48323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Аренда помещения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216 000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216 000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/>
                </a:tc>
              </a:tr>
              <a:tr h="48323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Расходные материалы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100 000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100 000</a:t>
                      </a:r>
                      <a:endParaRPr lang="ru-RU" sz="2400" dirty="0"/>
                    </a:p>
                  </a:txBody>
                  <a:tcPr/>
                </a:tc>
              </a:tr>
              <a:tr h="48323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Услуги связи (Интернет)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12 000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12 000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/>
                </a:tc>
              </a:tr>
              <a:tr h="48323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Реклама</a:t>
                      </a:r>
                      <a:r>
                        <a:rPr lang="ru-RU" sz="2400" baseline="0" dirty="0" smtClean="0"/>
                        <a:t>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12 000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12 000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/>
                </a:tc>
              </a:tr>
              <a:tr h="86982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Приобретение компьютерной</a:t>
                      </a:r>
                      <a:r>
                        <a:rPr lang="ru-RU" sz="2400" baseline="0" dirty="0" smtClean="0"/>
                        <a:t> и </a:t>
                      </a:r>
                      <a:r>
                        <a:rPr lang="ru-RU" sz="2400" baseline="0" dirty="0" err="1" smtClean="0"/>
                        <a:t>оргтехникитехники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500 </a:t>
                      </a:r>
                      <a:r>
                        <a:rPr lang="ru-RU" sz="2400" dirty="0" smtClean="0"/>
                        <a:t>000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500 </a:t>
                      </a:r>
                      <a:r>
                        <a:rPr lang="ru-RU" sz="2400" dirty="0" smtClean="0"/>
                        <a:t>000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892700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07;p4">
            <a:extLst>
              <a:ext uri="{FF2B5EF4-FFF2-40B4-BE49-F238E27FC236}">
                <a16:creationId xmlns="" xmlns:a16="http://schemas.microsoft.com/office/drawing/2014/main" id="{5CD26294-DCA5-4778-A905-094BA1DA6F3B}"/>
              </a:ext>
            </a:extLst>
          </p:cNvPr>
          <p:cNvSpPr txBox="1">
            <a:spLocks/>
          </p:cNvSpPr>
          <p:nvPr/>
        </p:nvSpPr>
        <p:spPr>
          <a:xfrm>
            <a:off x="329166" y="163018"/>
            <a:ext cx="10271100" cy="726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ts val="6000"/>
              <a:buFont typeface="Calibri"/>
              <a:buNone/>
            </a:pPr>
            <a:r>
              <a:rPr lang="ru-RU" sz="3000" b="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  <a:sym typeface="Arial"/>
              </a:rPr>
              <a:t>Рентабельность и окупаемость проекта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5C8A4711-5CF8-4671-BA85-C027657E73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16215085"/>
              </p:ext>
            </p:extLst>
          </p:nvPr>
        </p:nvGraphicFramePr>
        <p:xfrm>
          <a:off x="344773" y="1026724"/>
          <a:ext cx="11437496" cy="5160674"/>
        </p:xfrm>
        <a:graphic>
          <a:graphicData uri="http://schemas.openxmlformats.org/drawingml/2006/table">
            <a:tbl>
              <a:tblPr firstRow="1">
                <a:tableStyleId>{306799F8-075E-4A3A-A7F6-7FBC6576F1A4}</a:tableStyleId>
              </a:tblPr>
              <a:tblGrid>
                <a:gridCol w="48566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434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512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8621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43009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solidFill>
                            <a:schemeClr val="tx2"/>
                          </a:solidFill>
                          <a:latin typeface="Liberation Sans" panose="020B0604020202020204" pitchFamily="34" charset="0"/>
                          <a:ea typeface="Liberation Sans" panose="020B0604020202020204" pitchFamily="34" charset="0"/>
                          <a:cs typeface="Liberation Sans" panose="020B0604020202020204" pitchFamily="34" charset="0"/>
                        </a:rPr>
                        <a:t>Значение</a:t>
                      </a:r>
                      <a:endParaRPr lang="ru-RU" sz="2400" b="1" i="0" u="none" strike="noStrike" dirty="0">
                        <a:solidFill>
                          <a:schemeClr val="tx2"/>
                        </a:solidFill>
                        <a:latin typeface="Liberation Sans" panose="020B0604020202020204" pitchFamily="34" charset="0"/>
                        <a:ea typeface="Liberation Sans" panose="020B0604020202020204" pitchFamily="34" charset="0"/>
                        <a:cs typeface="Liberation Sans" panose="020B0604020202020204" pitchFamily="34" charset="0"/>
                      </a:endParaRPr>
                    </a:p>
                  </a:txBody>
                  <a:tcPr marL="6655" marR="6655" marT="665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solidFill>
                            <a:schemeClr val="tx2"/>
                          </a:solidFill>
                          <a:latin typeface="Liberation Sans" panose="020B0604020202020204" pitchFamily="34" charset="0"/>
                          <a:ea typeface="Liberation Sans" panose="020B0604020202020204" pitchFamily="34" charset="0"/>
                          <a:cs typeface="Liberation Sans" panose="020B0604020202020204" pitchFamily="34" charset="0"/>
                        </a:rPr>
                        <a:t>Ед. изм.</a:t>
                      </a:r>
                      <a:endParaRPr lang="ru-RU" sz="2400" b="1" i="0" u="none" strike="noStrike" dirty="0">
                        <a:solidFill>
                          <a:schemeClr val="tx2"/>
                        </a:solidFill>
                        <a:latin typeface="Liberation Sans" panose="020B0604020202020204" pitchFamily="34" charset="0"/>
                        <a:ea typeface="Liberation Sans" panose="020B0604020202020204" pitchFamily="34" charset="0"/>
                        <a:cs typeface="Liberation Sans" panose="020B0604020202020204" pitchFamily="34" charset="0"/>
                      </a:endParaRPr>
                    </a:p>
                  </a:txBody>
                  <a:tcPr marL="6655" marR="6655" marT="665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solidFill>
                            <a:schemeClr val="tx2"/>
                          </a:solidFill>
                          <a:latin typeface="Liberation Sans" panose="020B0604020202020204" pitchFamily="34" charset="0"/>
                          <a:ea typeface="Liberation Sans" panose="020B0604020202020204" pitchFamily="34" charset="0"/>
                          <a:cs typeface="Liberation Sans" panose="020B0604020202020204" pitchFamily="34" charset="0"/>
                        </a:rPr>
                        <a:t>Сумма, руб.</a:t>
                      </a:r>
                      <a:endParaRPr lang="ru-RU" sz="2400" b="1" i="0" u="none" strike="noStrike" dirty="0">
                        <a:solidFill>
                          <a:schemeClr val="tx2"/>
                        </a:solidFill>
                        <a:latin typeface="Liberation Sans" panose="020B0604020202020204" pitchFamily="34" charset="0"/>
                        <a:ea typeface="Liberation Sans" panose="020B0604020202020204" pitchFamily="34" charset="0"/>
                        <a:cs typeface="Liberation Sans" panose="020B0604020202020204" pitchFamily="34" charset="0"/>
                      </a:endParaRPr>
                    </a:p>
                  </a:txBody>
                  <a:tcPr marL="6655" marR="6655" marT="665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solidFill>
                            <a:schemeClr val="tx2"/>
                          </a:solidFill>
                          <a:latin typeface="Liberation Sans" panose="020B0604020202020204" pitchFamily="34" charset="0"/>
                          <a:ea typeface="Liberation Sans" panose="020B0604020202020204" pitchFamily="34" charset="0"/>
                          <a:cs typeface="Liberation Sans" panose="020B0604020202020204" pitchFamily="34" charset="0"/>
                        </a:rPr>
                        <a:t>Комментарии</a:t>
                      </a:r>
                      <a:endParaRPr lang="ru-RU" sz="2400" b="1" i="0" u="none" strike="noStrike" dirty="0">
                        <a:solidFill>
                          <a:schemeClr val="tx2"/>
                        </a:solidFill>
                        <a:latin typeface="Liberation Sans" panose="020B0604020202020204" pitchFamily="34" charset="0"/>
                        <a:ea typeface="Liberation Sans" panose="020B0604020202020204" pitchFamily="34" charset="0"/>
                        <a:cs typeface="Liberation Sans" panose="020B0604020202020204" pitchFamily="34" charset="0"/>
                      </a:endParaRPr>
                    </a:p>
                  </a:txBody>
                  <a:tcPr marL="6655" marR="6655" marT="665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520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chemeClr val="tx2"/>
                          </a:solidFill>
                          <a:latin typeface="Liberation Sans" panose="020B0604020202020204" pitchFamily="34" charset="0"/>
                          <a:ea typeface="Liberation Sans" panose="020B0604020202020204" pitchFamily="34" charset="0"/>
                          <a:cs typeface="Liberation Sans" panose="020B0604020202020204" pitchFamily="34" charset="0"/>
                        </a:rPr>
                        <a:t>Единовременные расходы 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latin typeface="Liberation Sans" panose="020B0604020202020204" pitchFamily="34" charset="0"/>
                        <a:ea typeface="Liberation Sans" panose="020B0604020202020204" pitchFamily="34" charset="0"/>
                        <a:cs typeface="Liberation Sans" panose="020B0604020202020204" pitchFamily="34" charset="0"/>
                      </a:endParaRPr>
                    </a:p>
                  </a:txBody>
                  <a:tcPr marL="6655" marR="6655" marT="665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solidFill>
                            <a:schemeClr val="tx2"/>
                          </a:solidFill>
                          <a:latin typeface="Liberation Sans" panose="020B0604020202020204" pitchFamily="34" charset="0"/>
                          <a:ea typeface="Liberation Sans" panose="020B0604020202020204" pitchFamily="34" charset="0"/>
                          <a:cs typeface="Liberation Sans" panose="020B0604020202020204" pitchFamily="34" charset="0"/>
                        </a:rPr>
                        <a:t>руб.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latin typeface="Liberation Sans" panose="020B0604020202020204" pitchFamily="34" charset="0"/>
                        <a:ea typeface="Liberation Sans" panose="020B0604020202020204" pitchFamily="34" charset="0"/>
                        <a:cs typeface="Liberation Sans" panose="020B0604020202020204" pitchFamily="34" charset="0"/>
                      </a:endParaRPr>
                    </a:p>
                  </a:txBody>
                  <a:tcPr marL="6655" marR="6655" marT="665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solidFill>
                            <a:schemeClr val="tx2"/>
                          </a:solidFill>
                          <a:latin typeface="Liberation Sans" panose="020B0604020202020204" pitchFamily="34" charset="0"/>
                          <a:ea typeface="Liberation Sans" panose="020B0604020202020204" pitchFamily="34" charset="0"/>
                          <a:cs typeface="Liberation Sans" panose="020B0604020202020204" pitchFamily="34" charset="0"/>
                        </a:rPr>
                        <a:t>500 000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latin typeface="Liberation Sans" panose="020B0604020202020204" pitchFamily="34" charset="0"/>
                        <a:ea typeface="Liberation Sans" panose="020B0604020202020204" pitchFamily="34" charset="0"/>
                        <a:cs typeface="Liberation Sans" panose="020B0604020202020204" pitchFamily="34" charset="0"/>
                      </a:endParaRPr>
                    </a:p>
                  </a:txBody>
                  <a:tcPr marL="6655" marR="6655" marT="665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chemeClr val="tx2"/>
                          </a:solidFill>
                          <a:latin typeface="Liberation Sans" panose="020B0604020202020204" pitchFamily="34" charset="0"/>
                          <a:ea typeface="Liberation Sans" panose="020B0604020202020204" pitchFamily="34" charset="0"/>
                          <a:cs typeface="Liberation Sans" panose="020B0604020202020204" pitchFamily="34" charset="0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chemeClr val="tx2"/>
                        </a:solidFill>
                        <a:latin typeface="Liberation Sans" panose="020B0604020202020204" pitchFamily="34" charset="0"/>
                        <a:ea typeface="Liberation Sans" panose="020B0604020202020204" pitchFamily="34" charset="0"/>
                        <a:cs typeface="Liberation Sans" panose="020B0604020202020204" pitchFamily="34" charset="0"/>
                      </a:endParaRPr>
                    </a:p>
                  </a:txBody>
                  <a:tcPr marL="6655" marR="6655" marT="665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520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chemeClr val="tx2"/>
                          </a:solidFill>
                          <a:latin typeface="Liberation Sans" panose="020B0604020202020204" pitchFamily="34" charset="0"/>
                          <a:ea typeface="Liberation Sans" panose="020B0604020202020204" pitchFamily="34" charset="0"/>
                          <a:cs typeface="Liberation Sans" panose="020B0604020202020204" pitchFamily="34" charset="0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latin typeface="Liberation Sans" panose="020B0604020202020204" pitchFamily="34" charset="0"/>
                        <a:ea typeface="Liberation Sans" panose="020B0604020202020204" pitchFamily="34" charset="0"/>
                        <a:cs typeface="Liberation Sans" panose="020B0604020202020204" pitchFamily="34" charset="0"/>
                      </a:endParaRPr>
                    </a:p>
                  </a:txBody>
                  <a:tcPr marL="6655" marR="6655" marT="665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solidFill>
                            <a:schemeClr val="tx2"/>
                          </a:solidFill>
                          <a:latin typeface="Liberation Sans" panose="020B0604020202020204" pitchFamily="34" charset="0"/>
                          <a:ea typeface="Liberation Sans" panose="020B0604020202020204" pitchFamily="34" charset="0"/>
                          <a:cs typeface="Liberation Sans" panose="020B0604020202020204" pitchFamily="34" charset="0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latin typeface="Liberation Sans" panose="020B0604020202020204" pitchFamily="34" charset="0"/>
                        <a:ea typeface="Liberation Sans" panose="020B0604020202020204" pitchFamily="34" charset="0"/>
                        <a:cs typeface="Liberation Sans" panose="020B0604020202020204" pitchFamily="34" charset="0"/>
                      </a:endParaRPr>
                    </a:p>
                  </a:txBody>
                  <a:tcPr marL="6655" marR="6655" marT="665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solidFill>
                            <a:schemeClr val="tx2"/>
                          </a:solidFill>
                          <a:latin typeface="Liberation Sans" panose="020B0604020202020204" pitchFamily="34" charset="0"/>
                          <a:ea typeface="Liberation Sans" panose="020B0604020202020204" pitchFamily="34" charset="0"/>
                          <a:cs typeface="Liberation Sans" panose="020B0604020202020204" pitchFamily="34" charset="0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latin typeface="Liberation Sans" panose="020B0604020202020204" pitchFamily="34" charset="0"/>
                        <a:ea typeface="Liberation Sans" panose="020B0604020202020204" pitchFamily="34" charset="0"/>
                        <a:cs typeface="Liberation Sans" panose="020B0604020202020204" pitchFamily="34" charset="0"/>
                      </a:endParaRPr>
                    </a:p>
                  </a:txBody>
                  <a:tcPr marL="6655" marR="6655" marT="665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chemeClr val="tx2"/>
                          </a:solidFill>
                          <a:latin typeface="Liberation Sans" panose="020B0604020202020204" pitchFamily="34" charset="0"/>
                          <a:ea typeface="Liberation Sans" panose="020B0604020202020204" pitchFamily="34" charset="0"/>
                          <a:cs typeface="Liberation Sans" panose="020B0604020202020204" pitchFamily="34" charset="0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latin typeface="Liberation Sans" panose="020B0604020202020204" pitchFamily="34" charset="0"/>
                        <a:ea typeface="Liberation Sans" panose="020B0604020202020204" pitchFamily="34" charset="0"/>
                        <a:cs typeface="Liberation Sans" panose="020B0604020202020204" pitchFamily="34" charset="0"/>
                      </a:endParaRPr>
                    </a:p>
                  </a:txBody>
                  <a:tcPr marL="6655" marR="6655" marT="665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520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chemeClr val="tx2"/>
                          </a:solidFill>
                          <a:latin typeface="Liberation Sans" panose="020B0604020202020204" pitchFamily="34" charset="0"/>
                          <a:ea typeface="Liberation Sans" panose="020B0604020202020204" pitchFamily="34" charset="0"/>
                          <a:cs typeface="Liberation Sans" panose="020B0604020202020204" pitchFamily="34" charset="0"/>
                        </a:rPr>
                        <a:t>Расходы в год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latin typeface="Liberation Sans" panose="020B0604020202020204" pitchFamily="34" charset="0"/>
                        <a:ea typeface="Liberation Sans" panose="020B0604020202020204" pitchFamily="34" charset="0"/>
                        <a:cs typeface="Liberation Sans" panose="020B0604020202020204" pitchFamily="34" charset="0"/>
                      </a:endParaRPr>
                    </a:p>
                  </a:txBody>
                  <a:tcPr marL="6655" marR="6655" marT="665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solidFill>
                            <a:schemeClr val="tx2"/>
                          </a:solidFill>
                          <a:latin typeface="Liberation Sans" panose="020B0604020202020204" pitchFamily="34" charset="0"/>
                          <a:ea typeface="Liberation Sans" panose="020B0604020202020204" pitchFamily="34" charset="0"/>
                          <a:cs typeface="Liberation Sans" panose="020B0604020202020204" pitchFamily="34" charset="0"/>
                        </a:rPr>
                        <a:t>руб.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latin typeface="Liberation Sans" panose="020B0604020202020204" pitchFamily="34" charset="0"/>
                        <a:ea typeface="Liberation Sans" panose="020B0604020202020204" pitchFamily="34" charset="0"/>
                        <a:cs typeface="Liberation Sans" panose="020B0604020202020204" pitchFamily="34" charset="0"/>
                      </a:endParaRPr>
                    </a:p>
                  </a:txBody>
                  <a:tcPr marL="6655" marR="6655" marT="665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solidFill>
                            <a:schemeClr val="tx2"/>
                          </a:solidFill>
                          <a:latin typeface="Liberation Sans" panose="020B0604020202020204" pitchFamily="34" charset="0"/>
                          <a:ea typeface="Liberation Sans" panose="020B0604020202020204" pitchFamily="34" charset="0"/>
                          <a:cs typeface="Liberation Sans" panose="020B0604020202020204" pitchFamily="34" charset="0"/>
                        </a:rPr>
                        <a:t>1 020 000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latin typeface="Liberation Sans" panose="020B0604020202020204" pitchFamily="34" charset="0"/>
                        <a:ea typeface="Liberation Sans" panose="020B0604020202020204" pitchFamily="34" charset="0"/>
                        <a:cs typeface="Liberation Sans" panose="020B0604020202020204" pitchFamily="34" charset="0"/>
                      </a:endParaRPr>
                    </a:p>
                  </a:txBody>
                  <a:tcPr marL="6655" marR="6655" marT="665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chemeClr val="tx2"/>
                          </a:solidFill>
                          <a:latin typeface="Liberation Sans" panose="020B0604020202020204" pitchFamily="34" charset="0"/>
                          <a:ea typeface="Liberation Sans" panose="020B0604020202020204" pitchFamily="34" charset="0"/>
                          <a:cs typeface="Liberation Sans" panose="020B0604020202020204" pitchFamily="34" charset="0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latin typeface="Liberation Sans" panose="020B0604020202020204" pitchFamily="34" charset="0"/>
                        <a:ea typeface="Liberation Sans" panose="020B0604020202020204" pitchFamily="34" charset="0"/>
                        <a:cs typeface="Liberation Sans" panose="020B0604020202020204" pitchFamily="34" charset="0"/>
                      </a:endParaRPr>
                    </a:p>
                  </a:txBody>
                  <a:tcPr marL="6655" marR="6655" marT="665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520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chemeClr val="tx2"/>
                          </a:solidFill>
                          <a:latin typeface="Liberation Sans" panose="020B0604020202020204" pitchFamily="34" charset="0"/>
                          <a:ea typeface="Liberation Sans" panose="020B0604020202020204" pitchFamily="34" charset="0"/>
                          <a:cs typeface="Liberation Sans" panose="020B0604020202020204" pitchFamily="34" charset="0"/>
                        </a:rPr>
                        <a:t>Доходы в год 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latin typeface="Liberation Sans" panose="020B0604020202020204" pitchFamily="34" charset="0"/>
                        <a:ea typeface="Liberation Sans" panose="020B0604020202020204" pitchFamily="34" charset="0"/>
                        <a:cs typeface="Liberation Sans" panose="020B0604020202020204" pitchFamily="34" charset="0"/>
                      </a:endParaRPr>
                    </a:p>
                  </a:txBody>
                  <a:tcPr marL="6655" marR="6655" marT="665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solidFill>
                            <a:schemeClr val="tx2"/>
                          </a:solidFill>
                          <a:latin typeface="Liberation Sans" panose="020B0604020202020204" pitchFamily="34" charset="0"/>
                          <a:ea typeface="Liberation Sans" panose="020B0604020202020204" pitchFamily="34" charset="0"/>
                          <a:cs typeface="Liberation Sans" panose="020B0604020202020204" pitchFamily="34" charset="0"/>
                        </a:rPr>
                        <a:t>руб.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latin typeface="Liberation Sans" panose="020B0604020202020204" pitchFamily="34" charset="0"/>
                        <a:ea typeface="Liberation Sans" panose="020B0604020202020204" pitchFamily="34" charset="0"/>
                        <a:cs typeface="Liberation Sans" panose="020B0604020202020204" pitchFamily="34" charset="0"/>
                      </a:endParaRPr>
                    </a:p>
                  </a:txBody>
                  <a:tcPr marL="6655" marR="6655" marT="665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solidFill>
                            <a:schemeClr val="tx2"/>
                          </a:solidFill>
                          <a:latin typeface="Liberation Sans" panose="020B0604020202020204" pitchFamily="34" charset="0"/>
                          <a:ea typeface="Liberation Sans" panose="020B0604020202020204" pitchFamily="34" charset="0"/>
                          <a:cs typeface="Liberation Sans" panose="020B0604020202020204" pitchFamily="34" charset="0"/>
                        </a:rPr>
                        <a:t>2 040 000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latin typeface="Liberation Sans" panose="020B0604020202020204" pitchFamily="34" charset="0"/>
                        <a:ea typeface="Liberation Sans" panose="020B0604020202020204" pitchFamily="34" charset="0"/>
                        <a:cs typeface="Liberation Sans" panose="020B0604020202020204" pitchFamily="34" charset="0"/>
                      </a:endParaRPr>
                    </a:p>
                  </a:txBody>
                  <a:tcPr marL="6655" marR="6655" marT="665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chemeClr val="tx2"/>
                          </a:solidFill>
                          <a:latin typeface="Liberation Sans" panose="020B0604020202020204" pitchFamily="34" charset="0"/>
                          <a:ea typeface="Liberation Sans" panose="020B0604020202020204" pitchFamily="34" charset="0"/>
                          <a:cs typeface="Liberation Sans" panose="020B0604020202020204" pitchFamily="34" charset="0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chemeClr val="tx2"/>
                        </a:solidFill>
                        <a:latin typeface="Liberation Sans" panose="020B0604020202020204" pitchFamily="34" charset="0"/>
                        <a:ea typeface="Liberation Sans" panose="020B0604020202020204" pitchFamily="34" charset="0"/>
                        <a:cs typeface="Liberation Sans" panose="020B0604020202020204" pitchFamily="34" charset="0"/>
                      </a:endParaRPr>
                    </a:p>
                  </a:txBody>
                  <a:tcPr marL="6655" marR="6655" marT="665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520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chemeClr val="tx2"/>
                          </a:solidFill>
                          <a:latin typeface="Liberation Sans" panose="020B0604020202020204" pitchFamily="34" charset="0"/>
                          <a:ea typeface="Liberation Sans" panose="020B0604020202020204" pitchFamily="34" charset="0"/>
                          <a:cs typeface="Liberation Sans" panose="020B0604020202020204" pitchFamily="34" charset="0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latin typeface="Liberation Sans" panose="020B0604020202020204" pitchFamily="34" charset="0"/>
                        <a:ea typeface="Liberation Sans" panose="020B0604020202020204" pitchFamily="34" charset="0"/>
                        <a:cs typeface="Liberation Sans" panose="020B0604020202020204" pitchFamily="34" charset="0"/>
                      </a:endParaRPr>
                    </a:p>
                  </a:txBody>
                  <a:tcPr marL="6655" marR="6655" marT="665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solidFill>
                            <a:schemeClr val="tx2"/>
                          </a:solidFill>
                          <a:latin typeface="Liberation Sans" panose="020B0604020202020204" pitchFamily="34" charset="0"/>
                          <a:ea typeface="Liberation Sans" panose="020B0604020202020204" pitchFamily="34" charset="0"/>
                          <a:cs typeface="Liberation Sans" panose="020B0604020202020204" pitchFamily="34" charset="0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latin typeface="Liberation Sans" panose="020B0604020202020204" pitchFamily="34" charset="0"/>
                        <a:ea typeface="Liberation Sans" panose="020B0604020202020204" pitchFamily="34" charset="0"/>
                        <a:cs typeface="Liberation Sans" panose="020B0604020202020204" pitchFamily="34" charset="0"/>
                      </a:endParaRPr>
                    </a:p>
                  </a:txBody>
                  <a:tcPr marL="6655" marR="6655" marT="665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solidFill>
                            <a:schemeClr val="tx2"/>
                          </a:solidFill>
                          <a:latin typeface="Liberation Sans" panose="020B0604020202020204" pitchFamily="34" charset="0"/>
                          <a:ea typeface="Liberation Sans" panose="020B0604020202020204" pitchFamily="34" charset="0"/>
                          <a:cs typeface="Liberation Sans" panose="020B0604020202020204" pitchFamily="34" charset="0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latin typeface="Liberation Sans" panose="020B0604020202020204" pitchFamily="34" charset="0"/>
                        <a:ea typeface="Liberation Sans" panose="020B0604020202020204" pitchFamily="34" charset="0"/>
                        <a:cs typeface="Liberation Sans" panose="020B0604020202020204" pitchFamily="34" charset="0"/>
                      </a:endParaRPr>
                    </a:p>
                  </a:txBody>
                  <a:tcPr marL="6655" marR="6655" marT="665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chemeClr val="tx2"/>
                          </a:solidFill>
                          <a:latin typeface="Liberation Sans" panose="020B0604020202020204" pitchFamily="34" charset="0"/>
                          <a:ea typeface="Liberation Sans" panose="020B0604020202020204" pitchFamily="34" charset="0"/>
                          <a:cs typeface="Liberation Sans" panose="020B0604020202020204" pitchFamily="34" charset="0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latin typeface="Liberation Sans" panose="020B0604020202020204" pitchFamily="34" charset="0"/>
                        <a:ea typeface="Liberation Sans" panose="020B0604020202020204" pitchFamily="34" charset="0"/>
                        <a:cs typeface="Liberation Sans" panose="020B0604020202020204" pitchFamily="34" charset="0"/>
                      </a:endParaRPr>
                    </a:p>
                  </a:txBody>
                  <a:tcPr marL="6655" marR="6655" marT="665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520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chemeClr val="tx2"/>
                          </a:solidFill>
                          <a:latin typeface="Liberation Sans" panose="020B0604020202020204" pitchFamily="34" charset="0"/>
                          <a:ea typeface="Liberation Sans" panose="020B0604020202020204" pitchFamily="34" charset="0"/>
                          <a:cs typeface="Liberation Sans" panose="020B0604020202020204" pitchFamily="34" charset="0"/>
                        </a:rPr>
                        <a:t>Прибыль ДО налогообложения 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latin typeface="Liberation Sans" panose="020B0604020202020204" pitchFamily="34" charset="0"/>
                        <a:ea typeface="Liberation Sans" panose="020B0604020202020204" pitchFamily="34" charset="0"/>
                        <a:cs typeface="Liberation Sans" panose="020B0604020202020204" pitchFamily="34" charset="0"/>
                      </a:endParaRPr>
                    </a:p>
                  </a:txBody>
                  <a:tcPr marL="6655" marR="6655" marT="665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solidFill>
                            <a:schemeClr val="tx2"/>
                          </a:solidFill>
                          <a:latin typeface="Liberation Sans" panose="020B0604020202020204" pitchFamily="34" charset="0"/>
                          <a:ea typeface="Liberation Sans" panose="020B0604020202020204" pitchFamily="34" charset="0"/>
                          <a:cs typeface="Liberation Sans" panose="020B0604020202020204" pitchFamily="34" charset="0"/>
                        </a:rPr>
                        <a:t>руб.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latin typeface="Liberation Sans" panose="020B0604020202020204" pitchFamily="34" charset="0"/>
                        <a:ea typeface="Liberation Sans" panose="020B0604020202020204" pitchFamily="34" charset="0"/>
                        <a:cs typeface="Liberation Sans" panose="020B0604020202020204" pitchFamily="34" charset="0"/>
                      </a:endParaRPr>
                    </a:p>
                  </a:txBody>
                  <a:tcPr marL="6655" marR="6655" marT="665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solidFill>
                            <a:schemeClr val="tx2"/>
                          </a:solidFill>
                          <a:latin typeface="Liberation Sans" panose="020B0604020202020204" pitchFamily="34" charset="0"/>
                          <a:ea typeface="Liberation Sans" panose="020B0604020202020204" pitchFamily="34" charset="0"/>
                          <a:cs typeface="Liberation Sans" panose="020B0604020202020204" pitchFamily="34" charset="0"/>
                        </a:rPr>
                        <a:t>1 020 000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latin typeface="Liberation Sans" panose="020B0604020202020204" pitchFamily="34" charset="0"/>
                        <a:ea typeface="Liberation Sans" panose="020B0604020202020204" pitchFamily="34" charset="0"/>
                        <a:cs typeface="Liberation Sans" panose="020B0604020202020204" pitchFamily="34" charset="0"/>
                      </a:endParaRPr>
                    </a:p>
                  </a:txBody>
                  <a:tcPr marL="6655" marR="6655" marT="665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chemeClr val="tx2"/>
                          </a:solidFill>
                          <a:latin typeface="Liberation Sans" panose="020B0604020202020204" pitchFamily="34" charset="0"/>
                          <a:ea typeface="Liberation Sans" panose="020B0604020202020204" pitchFamily="34" charset="0"/>
                          <a:cs typeface="Liberation Sans" panose="020B0604020202020204" pitchFamily="34" charset="0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chemeClr val="tx2"/>
                        </a:solidFill>
                        <a:latin typeface="Liberation Sans" panose="020B0604020202020204" pitchFamily="34" charset="0"/>
                        <a:ea typeface="Liberation Sans" panose="020B0604020202020204" pitchFamily="34" charset="0"/>
                        <a:cs typeface="Liberation Sans" panose="020B0604020202020204" pitchFamily="34" charset="0"/>
                      </a:endParaRPr>
                    </a:p>
                  </a:txBody>
                  <a:tcPr marL="6655" marR="6655" marT="665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520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chemeClr val="tx2"/>
                          </a:solidFill>
                          <a:latin typeface="Liberation Sans" panose="020B0604020202020204" pitchFamily="34" charset="0"/>
                          <a:ea typeface="Liberation Sans" panose="020B0604020202020204" pitchFamily="34" charset="0"/>
                          <a:cs typeface="Liberation Sans" panose="020B0604020202020204" pitchFamily="34" charset="0"/>
                        </a:rPr>
                        <a:t>Взносы ОМС+ОПС 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latin typeface="Liberation Sans" panose="020B0604020202020204" pitchFamily="34" charset="0"/>
                        <a:ea typeface="Liberation Sans" panose="020B0604020202020204" pitchFamily="34" charset="0"/>
                        <a:cs typeface="Liberation Sans" panose="020B0604020202020204" pitchFamily="34" charset="0"/>
                      </a:endParaRPr>
                    </a:p>
                  </a:txBody>
                  <a:tcPr marL="6655" marR="6655" marT="665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solidFill>
                            <a:schemeClr val="tx2"/>
                          </a:solidFill>
                          <a:latin typeface="Liberation Sans" panose="020B0604020202020204" pitchFamily="34" charset="0"/>
                          <a:ea typeface="Liberation Sans" panose="020B0604020202020204" pitchFamily="34" charset="0"/>
                          <a:cs typeface="Liberation Sans" panose="020B0604020202020204" pitchFamily="34" charset="0"/>
                        </a:rPr>
                        <a:t>руб.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latin typeface="Liberation Sans" panose="020B0604020202020204" pitchFamily="34" charset="0"/>
                        <a:ea typeface="Liberation Sans" panose="020B0604020202020204" pitchFamily="34" charset="0"/>
                        <a:cs typeface="Liberation Sans" panose="020B0604020202020204" pitchFamily="34" charset="0"/>
                      </a:endParaRPr>
                    </a:p>
                  </a:txBody>
                  <a:tcPr marL="6655" marR="6655" marT="665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solidFill>
                            <a:schemeClr val="tx2"/>
                          </a:solidFill>
                          <a:latin typeface="Liberation Sans" panose="020B0604020202020204" pitchFamily="34" charset="0"/>
                          <a:ea typeface="Liberation Sans" panose="020B0604020202020204" pitchFamily="34" charset="0"/>
                          <a:cs typeface="Liberation Sans" panose="020B0604020202020204" pitchFamily="34" charset="0"/>
                        </a:rPr>
                        <a:t>49 500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latin typeface="Liberation Sans" panose="020B0604020202020204" pitchFamily="34" charset="0"/>
                        <a:ea typeface="Liberation Sans" panose="020B0604020202020204" pitchFamily="34" charset="0"/>
                        <a:cs typeface="Liberation Sans" panose="020B0604020202020204" pitchFamily="34" charset="0"/>
                      </a:endParaRPr>
                    </a:p>
                  </a:txBody>
                  <a:tcPr marL="6655" marR="6655" marT="665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chemeClr val="tx2"/>
                          </a:solidFill>
                          <a:latin typeface="Liberation Sans" panose="020B0604020202020204" pitchFamily="34" charset="0"/>
                          <a:ea typeface="Liberation Sans" panose="020B0604020202020204" pitchFamily="34" charset="0"/>
                          <a:cs typeface="Liberation Sans" panose="020B0604020202020204" pitchFamily="34" charset="0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chemeClr val="tx2"/>
                        </a:solidFill>
                        <a:latin typeface="Liberation Sans" panose="020B0604020202020204" pitchFamily="34" charset="0"/>
                        <a:ea typeface="Liberation Sans" panose="020B0604020202020204" pitchFamily="34" charset="0"/>
                        <a:cs typeface="Liberation Sans" panose="020B0604020202020204" pitchFamily="34" charset="0"/>
                      </a:endParaRPr>
                    </a:p>
                  </a:txBody>
                  <a:tcPr marL="6655" marR="6655" marT="665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520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chemeClr val="tx2"/>
                          </a:solidFill>
                          <a:latin typeface="Liberation Sans" panose="020B0604020202020204" pitchFamily="34" charset="0"/>
                          <a:ea typeface="Liberation Sans" panose="020B0604020202020204" pitchFamily="34" charset="0"/>
                          <a:cs typeface="Liberation Sans" panose="020B0604020202020204" pitchFamily="34" charset="0"/>
                        </a:rPr>
                        <a:t>Налог на Доходы, УСН  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latin typeface="Liberation Sans" panose="020B0604020202020204" pitchFamily="34" charset="0"/>
                        <a:ea typeface="Liberation Sans" panose="020B0604020202020204" pitchFamily="34" charset="0"/>
                        <a:cs typeface="Liberation Sans" panose="020B0604020202020204" pitchFamily="34" charset="0"/>
                      </a:endParaRPr>
                    </a:p>
                  </a:txBody>
                  <a:tcPr marL="6655" marR="6655" marT="665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solidFill>
                            <a:schemeClr val="tx2"/>
                          </a:solidFill>
                          <a:latin typeface="Liberation Sans" panose="020B0604020202020204" pitchFamily="34" charset="0"/>
                          <a:ea typeface="Liberation Sans" panose="020B0604020202020204" pitchFamily="34" charset="0"/>
                          <a:cs typeface="Liberation Sans" panose="020B0604020202020204" pitchFamily="34" charset="0"/>
                        </a:rPr>
                        <a:t>руб.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latin typeface="Liberation Sans" panose="020B0604020202020204" pitchFamily="34" charset="0"/>
                        <a:ea typeface="Liberation Sans" panose="020B0604020202020204" pitchFamily="34" charset="0"/>
                        <a:cs typeface="Liberation Sans" panose="020B0604020202020204" pitchFamily="34" charset="0"/>
                      </a:endParaRPr>
                    </a:p>
                  </a:txBody>
                  <a:tcPr marL="6655" marR="6655" marT="665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solidFill>
                            <a:schemeClr val="tx2"/>
                          </a:solidFill>
                          <a:latin typeface="Liberation Sans" panose="020B0604020202020204" pitchFamily="34" charset="0"/>
                          <a:ea typeface="Liberation Sans" panose="020B0604020202020204" pitchFamily="34" charset="0"/>
                          <a:cs typeface="Liberation Sans" panose="020B0604020202020204" pitchFamily="34" charset="0"/>
                        </a:rPr>
                        <a:t>102 000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latin typeface="Liberation Sans" panose="020B0604020202020204" pitchFamily="34" charset="0"/>
                        <a:ea typeface="Liberation Sans" panose="020B0604020202020204" pitchFamily="34" charset="0"/>
                        <a:cs typeface="Liberation Sans" panose="020B0604020202020204" pitchFamily="34" charset="0"/>
                      </a:endParaRPr>
                    </a:p>
                  </a:txBody>
                  <a:tcPr marL="6655" marR="6655" marT="665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solidFill>
                            <a:schemeClr val="tx2"/>
                          </a:solidFill>
                          <a:latin typeface="Liberation Sans" panose="020B0604020202020204" pitchFamily="34" charset="0"/>
                          <a:ea typeface="Liberation Sans" panose="020B0604020202020204" pitchFamily="34" charset="0"/>
                          <a:cs typeface="Liberation Sans" panose="020B0604020202020204" pitchFamily="34" charset="0"/>
                        </a:rPr>
                        <a:t> УСН 6%</a:t>
                      </a:r>
                      <a:endParaRPr lang="ru-RU" sz="2000" b="1" i="0" u="none" strike="noStrike" dirty="0">
                        <a:solidFill>
                          <a:schemeClr val="tx2"/>
                        </a:solidFill>
                        <a:latin typeface="Liberation Sans" panose="020B0604020202020204" pitchFamily="34" charset="0"/>
                        <a:ea typeface="Liberation Sans" panose="020B0604020202020204" pitchFamily="34" charset="0"/>
                        <a:cs typeface="Liberation Sans" panose="020B0604020202020204" pitchFamily="34" charset="0"/>
                      </a:endParaRPr>
                    </a:p>
                  </a:txBody>
                  <a:tcPr marL="6655" marR="6655" marT="665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5520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chemeClr val="tx2"/>
                          </a:solidFill>
                          <a:latin typeface="Liberation Sans" panose="020B0604020202020204" pitchFamily="34" charset="0"/>
                          <a:ea typeface="Liberation Sans" panose="020B0604020202020204" pitchFamily="34" charset="0"/>
                          <a:cs typeface="Liberation Sans" panose="020B0604020202020204" pitchFamily="34" charset="0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latin typeface="Liberation Sans" panose="020B0604020202020204" pitchFamily="34" charset="0"/>
                        <a:ea typeface="Liberation Sans" panose="020B0604020202020204" pitchFamily="34" charset="0"/>
                        <a:cs typeface="Liberation Sans" panose="020B0604020202020204" pitchFamily="34" charset="0"/>
                      </a:endParaRPr>
                    </a:p>
                  </a:txBody>
                  <a:tcPr marL="6655" marR="6655" marT="665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solidFill>
                            <a:schemeClr val="tx2"/>
                          </a:solidFill>
                          <a:latin typeface="Liberation Sans" panose="020B0604020202020204" pitchFamily="34" charset="0"/>
                          <a:ea typeface="Liberation Sans" panose="020B0604020202020204" pitchFamily="34" charset="0"/>
                          <a:cs typeface="Liberation Sans" panose="020B0604020202020204" pitchFamily="34" charset="0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latin typeface="Liberation Sans" panose="020B0604020202020204" pitchFamily="34" charset="0"/>
                        <a:ea typeface="Liberation Sans" panose="020B0604020202020204" pitchFamily="34" charset="0"/>
                        <a:cs typeface="Liberation Sans" panose="020B0604020202020204" pitchFamily="34" charset="0"/>
                      </a:endParaRPr>
                    </a:p>
                  </a:txBody>
                  <a:tcPr marL="6655" marR="6655" marT="665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solidFill>
                            <a:schemeClr val="tx2"/>
                          </a:solidFill>
                          <a:latin typeface="Liberation Sans" panose="020B0604020202020204" pitchFamily="34" charset="0"/>
                          <a:ea typeface="Liberation Sans" panose="020B0604020202020204" pitchFamily="34" charset="0"/>
                          <a:cs typeface="Liberation Sans" panose="020B0604020202020204" pitchFamily="34" charset="0"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chemeClr val="tx2"/>
                        </a:solidFill>
                        <a:latin typeface="Liberation Sans" panose="020B0604020202020204" pitchFamily="34" charset="0"/>
                        <a:ea typeface="Liberation Sans" panose="020B0604020202020204" pitchFamily="34" charset="0"/>
                        <a:cs typeface="Liberation Sans" panose="020B0604020202020204" pitchFamily="34" charset="0"/>
                      </a:endParaRPr>
                    </a:p>
                  </a:txBody>
                  <a:tcPr marL="6655" marR="6655" marT="665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chemeClr val="tx2"/>
                          </a:solidFill>
                          <a:latin typeface="Liberation Sans" panose="020B0604020202020204" pitchFamily="34" charset="0"/>
                          <a:ea typeface="Liberation Sans" panose="020B0604020202020204" pitchFamily="34" charset="0"/>
                          <a:cs typeface="Liberation Sans" panose="020B0604020202020204" pitchFamily="34" charset="0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chemeClr val="tx2"/>
                        </a:solidFill>
                        <a:latin typeface="Liberation Sans" panose="020B0604020202020204" pitchFamily="34" charset="0"/>
                        <a:ea typeface="Liberation Sans" panose="020B0604020202020204" pitchFamily="34" charset="0"/>
                        <a:cs typeface="Liberation Sans" panose="020B0604020202020204" pitchFamily="34" charset="0"/>
                      </a:endParaRPr>
                    </a:p>
                  </a:txBody>
                  <a:tcPr marL="6655" marR="6655" marT="665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5520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chemeClr val="tx2"/>
                          </a:solidFill>
                          <a:latin typeface="Liberation Sans" panose="020B0604020202020204" pitchFamily="34" charset="0"/>
                          <a:ea typeface="Liberation Sans" panose="020B0604020202020204" pitchFamily="34" charset="0"/>
                          <a:cs typeface="Liberation Sans" panose="020B0604020202020204" pitchFamily="34" charset="0"/>
                        </a:rPr>
                        <a:t>Чистая прибыль в ГОД </a:t>
                      </a:r>
                      <a:endParaRPr lang="ru-RU" sz="2000" b="1" i="0" u="none" strike="noStrike" dirty="0">
                        <a:solidFill>
                          <a:schemeClr val="tx2"/>
                        </a:solidFill>
                        <a:latin typeface="Liberation Sans" panose="020B0604020202020204" pitchFamily="34" charset="0"/>
                        <a:ea typeface="Liberation Sans" panose="020B0604020202020204" pitchFamily="34" charset="0"/>
                        <a:cs typeface="Liberation Sans" panose="020B0604020202020204" pitchFamily="34" charset="0"/>
                      </a:endParaRPr>
                    </a:p>
                  </a:txBody>
                  <a:tcPr marL="6655" marR="6655" marT="665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solidFill>
                            <a:schemeClr val="tx2"/>
                          </a:solidFill>
                          <a:latin typeface="Liberation Sans" panose="020B0604020202020204" pitchFamily="34" charset="0"/>
                          <a:ea typeface="Liberation Sans" panose="020B0604020202020204" pitchFamily="34" charset="0"/>
                          <a:cs typeface="Liberation Sans" panose="020B0604020202020204" pitchFamily="34" charset="0"/>
                        </a:rPr>
                        <a:t>руб.</a:t>
                      </a:r>
                      <a:endParaRPr lang="ru-RU" sz="2000" b="1" i="0" u="none" strike="noStrike" dirty="0">
                        <a:solidFill>
                          <a:schemeClr val="tx2"/>
                        </a:solidFill>
                        <a:latin typeface="Liberation Sans" panose="020B0604020202020204" pitchFamily="34" charset="0"/>
                        <a:ea typeface="Liberation Sans" panose="020B0604020202020204" pitchFamily="34" charset="0"/>
                        <a:cs typeface="Liberation Sans" panose="020B0604020202020204" pitchFamily="34" charset="0"/>
                      </a:endParaRPr>
                    </a:p>
                  </a:txBody>
                  <a:tcPr marL="6655" marR="6655" marT="665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solidFill>
                            <a:schemeClr val="tx2"/>
                          </a:solidFill>
                          <a:latin typeface="Liberation Sans" panose="020B0604020202020204" pitchFamily="34" charset="0"/>
                          <a:ea typeface="Liberation Sans" panose="020B0604020202020204" pitchFamily="34" charset="0"/>
                          <a:cs typeface="Liberation Sans" panose="020B0604020202020204" pitchFamily="34" charset="0"/>
                        </a:rPr>
                        <a:t>868 500</a:t>
                      </a:r>
                      <a:endParaRPr lang="ru-RU" sz="2000" b="1" i="0" u="none" strike="noStrike" dirty="0">
                        <a:solidFill>
                          <a:schemeClr val="tx2"/>
                        </a:solidFill>
                        <a:latin typeface="Liberation Sans" panose="020B0604020202020204" pitchFamily="34" charset="0"/>
                        <a:ea typeface="Liberation Sans" panose="020B0604020202020204" pitchFamily="34" charset="0"/>
                        <a:cs typeface="Liberation Sans" panose="020B0604020202020204" pitchFamily="34" charset="0"/>
                      </a:endParaRPr>
                    </a:p>
                  </a:txBody>
                  <a:tcPr marL="6655" marR="6655" marT="665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chemeClr val="tx2"/>
                          </a:solidFill>
                          <a:latin typeface="Liberation Sans" panose="020B0604020202020204" pitchFamily="34" charset="0"/>
                          <a:ea typeface="Liberation Sans" panose="020B0604020202020204" pitchFamily="34" charset="0"/>
                          <a:cs typeface="Liberation Sans" panose="020B0604020202020204" pitchFamily="34" charset="0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chemeClr val="tx2"/>
                        </a:solidFill>
                        <a:latin typeface="Liberation Sans" panose="020B0604020202020204" pitchFamily="34" charset="0"/>
                        <a:ea typeface="Liberation Sans" panose="020B0604020202020204" pitchFamily="34" charset="0"/>
                        <a:cs typeface="Liberation Sans" panose="020B0604020202020204" pitchFamily="34" charset="0"/>
                      </a:endParaRPr>
                    </a:p>
                  </a:txBody>
                  <a:tcPr marL="6655" marR="6655" marT="665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5520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chemeClr val="tx2"/>
                          </a:solidFill>
                          <a:latin typeface="Liberation Sans" panose="020B0604020202020204" pitchFamily="34" charset="0"/>
                          <a:ea typeface="Liberation Sans" panose="020B0604020202020204" pitchFamily="34" charset="0"/>
                          <a:cs typeface="Liberation Sans" panose="020B0604020202020204" pitchFamily="34" charset="0"/>
                        </a:rPr>
                        <a:t>Чистая прибыль в МЕСЯЦ </a:t>
                      </a:r>
                      <a:endParaRPr lang="ru-RU" sz="2000" b="1" i="0" u="none" strike="noStrike" dirty="0">
                        <a:solidFill>
                          <a:schemeClr val="tx2"/>
                        </a:solidFill>
                        <a:latin typeface="Liberation Sans" panose="020B0604020202020204" pitchFamily="34" charset="0"/>
                        <a:ea typeface="Liberation Sans" panose="020B0604020202020204" pitchFamily="34" charset="0"/>
                        <a:cs typeface="Liberation Sans" panose="020B0604020202020204" pitchFamily="34" charset="0"/>
                      </a:endParaRPr>
                    </a:p>
                  </a:txBody>
                  <a:tcPr marL="6655" marR="6655" marT="665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solidFill>
                            <a:schemeClr val="tx2"/>
                          </a:solidFill>
                          <a:latin typeface="Liberation Sans" panose="020B0604020202020204" pitchFamily="34" charset="0"/>
                          <a:ea typeface="Liberation Sans" panose="020B0604020202020204" pitchFamily="34" charset="0"/>
                          <a:cs typeface="Liberation Sans" panose="020B0604020202020204" pitchFamily="34" charset="0"/>
                        </a:rPr>
                        <a:t>руб.</a:t>
                      </a:r>
                      <a:endParaRPr lang="ru-RU" sz="2000" b="1" i="0" u="none" strike="noStrike">
                        <a:solidFill>
                          <a:schemeClr val="tx2"/>
                        </a:solidFill>
                        <a:latin typeface="Liberation Sans" panose="020B0604020202020204" pitchFamily="34" charset="0"/>
                        <a:ea typeface="Liberation Sans" panose="020B0604020202020204" pitchFamily="34" charset="0"/>
                        <a:cs typeface="Liberation Sans" panose="020B0604020202020204" pitchFamily="34" charset="0"/>
                      </a:endParaRPr>
                    </a:p>
                  </a:txBody>
                  <a:tcPr marL="6655" marR="6655" marT="665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solidFill>
                            <a:schemeClr val="tx2"/>
                          </a:solidFill>
                          <a:latin typeface="Liberation Sans" panose="020B0604020202020204" pitchFamily="34" charset="0"/>
                          <a:ea typeface="Liberation Sans" panose="020B0604020202020204" pitchFamily="34" charset="0"/>
                          <a:cs typeface="Liberation Sans" panose="020B0604020202020204" pitchFamily="34" charset="0"/>
                        </a:rPr>
                        <a:t>72 375</a:t>
                      </a:r>
                      <a:endParaRPr lang="ru-RU" sz="2000" b="1" i="0" u="none" strike="noStrike" dirty="0">
                        <a:solidFill>
                          <a:schemeClr val="tx2"/>
                        </a:solidFill>
                        <a:latin typeface="Liberation Sans" panose="020B0604020202020204" pitchFamily="34" charset="0"/>
                        <a:ea typeface="Liberation Sans" panose="020B0604020202020204" pitchFamily="34" charset="0"/>
                        <a:cs typeface="Liberation Sans" panose="020B0604020202020204" pitchFamily="34" charset="0"/>
                      </a:endParaRPr>
                    </a:p>
                  </a:txBody>
                  <a:tcPr marL="6655" marR="6655" marT="665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chemeClr val="tx2"/>
                          </a:solidFill>
                          <a:latin typeface="Liberation Sans" panose="020B0604020202020204" pitchFamily="34" charset="0"/>
                          <a:ea typeface="Liberation Sans" panose="020B0604020202020204" pitchFamily="34" charset="0"/>
                          <a:cs typeface="Liberation Sans" panose="020B0604020202020204" pitchFamily="34" charset="0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chemeClr val="tx2"/>
                        </a:solidFill>
                        <a:latin typeface="Liberation Sans" panose="020B0604020202020204" pitchFamily="34" charset="0"/>
                        <a:ea typeface="Liberation Sans" panose="020B0604020202020204" pitchFamily="34" charset="0"/>
                        <a:cs typeface="Liberation Sans" panose="020B0604020202020204" pitchFamily="34" charset="0"/>
                      </a:endParaRPr>
                    </a:p>
                  </a:txBody>
                  <a:tcPr marL="6655" marR="6655" marT="665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5520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chemeClr val="tx2"/>
                          </a:solidFill>
                          <a:latin typeface="Liberation Sans" panose="020B0604020202020204" pitchFamily="34" charset="0"/>
                          <a:ea typeface="Liberation Sans" panose="020B0604020202020204" pitchFamily="34" charset="0"/>
                          <a:cs typeface="Liberation Sans" panose="020B0604020202020204" pitchFamily="34" charset="0"/>
                        </a:rPr>
                        <a:t>Рентабельность продаж </a:t>
                      </a:r>
                      <a:endParaRPr lang="ru-RU" sz="2000" b="1" i="0" u="none" strike="noStrike" dirty="0">
                        <a:solidFill>
                          <a:schemeClr val="tx2"/>
                        </a:solidFill>
                        <a:latin typeface="Liberation Sans" panose="020B0604020202020204" pitchFamily="34" charset="0"/>
                        <a:ea typeface="Liberation Sans" panose="020B0604020202020204" pitchFamily="34" charset="0"/>
                        <a:cs typeface="Liberation Sans" panose="020B0604020202020204" pitchFamily="34" charset="0"/>
                      </a:endParaRPr>
                    </a:p>
                  </a:txBody>
                  <a:tcPr marL="6655" marR="6655" marT="665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solidFill>
                            <a:schemeClr val="tx2"/>
                          </a:solidFill>
                          <a:latin typeface="Liberation Sans" panose="020B0604020202020204" pitchFamily="34" charset="0"/>
                          <a:ea typeface="Liberation Sans" panose="020B0604020202020204" pitchFamily="34" charset="0"/>
                          <a:cs typeface="Liberation Sans" panose="020B0604020202020204" pitchFamily="34" charset="0"/>
                        </a:rPr>
                        <a:t>%</a:t>
                      </a:r>
                      <a:endParaRPr lang="ru-RU" sz="2000" b="1" i="0" u="none" strike="noStrike" dirty="0">
                        <a:solidFill>
                          <a:schemeClr val="tx2"/>
                        </a:solidFill>
                        <a:latin typeface="Liberation Sans" panose="020B0604020202020204" pitchFamily="34" charset="0"/>
                        <a:ea typeface="Liberation Sans" panose="020B0604020202020204" pitchFamily="34" charset="0"/>
                        <a:cs typeface="Liberation Sans" panose="020B0604020202020204" pitchFamily="34" charset="0"/>
                      </a:endParaRPr>
                    </a:p>
                  </a:txBody>
                  <a:tcPr marL="6655" marR="6655" marT="665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solidFill>
                            <a:schemeClr val="tx2"/>
                          </a:solidFill>
                          <a:latin typeface="Liberation Sans" panose="020B0604020202020204" pitchFamily="34" charset="0"/>
                          <a:ea typeface="Liberation Sans" panose="020B0604020202020204" pitchFamily="34" charset="0"/>
                          <a:cs typeface="Liberation Sans" panose="020B0604020202020204" pitchFamily="34" charset="0"/>
                        </a:rPr>
                        <a:t>43</a:t>
                      </a:r>
                      <a:endParaRPr lang="ru-RU" sz="2000" b="1" i="0" u="none" strike="noStrike" dirty="0">
                        <a:solidFill>
                          <a:schemeClr val="tx2"/>
                        </a:solidFill>
                        <a:latin typeface="Liberation Sans" panose="020B0604020202020204" pitchFamily="34" charset="0"/>
                        <a:ea typeface="Liberation Sans" panose="020B0604020202020204" pitchFamily="34" charset="0"/>
                        <a:cs typeface="Liberation Sans" panose="020B0604020202020204" pitchFamily="34" charset="0"/>
                      </a:endParaRPr>
                    </a:p>
                  </a:txBody>
                  <a:tcPr marL="6655" marR="6655" marT="665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chemeClr val="tx2"/>
                          </a:solidFill>
                          <a:latin typeface="Liberation Sans" panose="020B0604020202020204" pitchFamily="34" charset="0"/>
                          <a:ea typeface="Liberation Sans" panose="020B0604020202020204" pitchFamily="34" charset="0"/>
                          <a:cs typeface="Liberation Sans" panose="020B0604020202020204" pitchFamily="34" charset="0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chemeClr val="tx2"/>
                        </a:solidFill>
                        <a:latin typeface="Liberation Sans" panose="020B0604020202020204" pitchFamily="34" charset="0"/>
                        <a:ea typeface="Liberation Sans" panose="020B0604020202020204" pitchFamily="34" charset="0"/>
                        <a:cs typeface="Liberation Sans" panose="020B0604020202020204" pitchFamily="34" charset="0"/>
                      </a:endParaRPr>
                    </a:p>
                  </a:txBody>
                  <a:tcPr marL="6655" marR="6655" marT="665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5520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chemeClr val="tx2"/>
                          </a:solidFill>
                          <a:latin typeface="Liberation Sans" panose="020B0604020202020204" pitchFamily="34" charset="0"/>
                          <a:ea typeface="Liberation Sans" panose="020B0604020202020204" pitchFamily="34" charset="0"/>
                          <a:cs typeface="Liberation Sans" panose="020B0604020202020204" pitchFamily="34" charset="0"/>
                        </a:rPr>
                        <a:t>Срок окупаемости </a:t>
                      </a:r>
                      <a:endParaRPr lang="ru-RU" sz="2000" b="1" i="0" u="none" strike="noStrike" dirty="0">
                        <a:solidFill>
                          <a:schemeClr val="tx2"/>
                        </a:solidFill>
                        <a:latin typeface="Liberation Sans" panose="020B0604020202020204" pitchFamily="34" charset="0"/>
                        <a:ea typeface="Liberation Sans" panose="020B0604020202020204" pitchFamily="34" charset="0"/>
                        <a:cs typeface="Liberation Sans" panose="020B0604020202020204" pitchFamily="34" charset="0"/>
                      </a:endParaRPr>
                    </a:p>
                  </a:txBody>
                  <a:tcPr marL="6655" marR="6655" marT="665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solidFill>
                            <a:schemeClr val="tx2"/>
                          </a:solidFill>
                          <a:latin typeface="Liberation Sans" panose="020B0604020202020204" pitchFamily="34" charset="0"/>
                          <a:ea typeface="Liberation Sans" panose="020B0604020202020204" pitchFamily="34" charset="0"/>
                          <a:cs typeface="Liberation Sans" panose="020B0604020202020204" pitchFamily="34" charset="0"/>
                        </a:rPr>
                        <a:t>мес</a:t>
                      </a:r>
                      <a:endParaRPr lang="ru-RU" sz="2000" b="1" i="0" u="none" strike="noStrike" dirty="0">
                        <a:solidFill>
                          <a:schemeClr val="tx2"/>
                        </a:solidFill>
                        <a:latin typeface="Liberation Sans" panose="020B0604020202020204" pitchFamily="34" charset="0"/>
                        <a:ea typeface="Liberation Sans" panose="020B0604020202020204" pitchFamily="34" charset="0"/>
                        <a:cs typeface="Liberation Sans" panose="020B0604020202020204" pitchFamily="34" charset="0"/>
                      </a:endParaRPr>
                    </a:p>
                  </a:txBody>
                  <a:tcPr marL="6655" marR="6655" marT="665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solidFill>
                            <a:schemeClr val="tx2"/>
                          </a:solidFill>
                          <a:latin typeface="Liberation Sans" panose="020B0604020202020204" pitchFamily="34" charset="0"/>
                          <a:ea typeface="Liberation Sans" panose="020B0604020202020204" pitchFamily="34" charset="0"/>
                          <a:cs typeface="Liberation Sans" panose="020B0604020202020204" pitchFamily="34" charset="0"/>
                        </a:rPr>
                        <a:t>7</a:t>
                      </a:r>
                      <a:endParaRPr lang="ru-RU" sz="2000" b="1" i="0" u="none" strike="noStrike" dirty="0">
                        <a:solidFill>
                          <a:schemeClr val="tx2"/>
                        </a:solidFill>
                        <a:latin typeface="Liberation Sans" panose="020B0604020202020204" pitchFamily="34" charset="0"/>
                        <a:ea typeface="Liberation Sans" panose="020B0604020202020204" pitchFamily="34" charset="0"/>
                        <a:cs typeface="Liberation Sans" panose="020B0604020202020204" pitchFamily="34" charset="0"/>
                      </a:endParaRPr>
                    </a:p>
                  </a:txBody>
                  <a:tcPr marL="6655" marR="6655" marT="665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chemeClr val="tx2"/>
                          </a:solidFill>
                          <a:latin typeface="Liberation Sans" panose="020B0604020202020204" pitchFamily="34" charset="0"/>
                          <a:ea typeface="Liberation Sans" panose="020B0604020202020204" pitchFamily="34" charset="0"/>
                          <a:cs typeface="Liberation Sans" panose="020B0604020202020204" pitchFamily="34" charset="0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chemeClr val="tx2"/>
                        </a:solidFill>
                        <a:latin typeface="Liberation Sans" panose="020B0604020202020204" pitchFamily="34" charset="0"/>
                        <a:ea typeface="Liberation Sans" panose="020B0604020202020204" pitchFamily="34" charset="0"/>
                        <a:cs typeface="Liberation Sans" panose="020B0604020202020204" pitchFamily="34" charset="0"/>
                      </a:endParaRPr>
                    </a:p>
                  </a:txBody>
                  <a:tcPr marL="6655" marR="6655" marT="665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81286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07;p4">
            <a:extLst>
              <a:ext uri="{FF2B5EF4-FFF2-40B4-BE49-F238E27FC236}">
                <a16:creationId xmlns="" xmlns:a16="http://schemas.microsoft.com/office/drawing/2014/main" id="{5CD26294-DCA5-4778-A905-094BA1DA6F3B}"/>
              </a:ext>
            </a:extLst>
          </p:cNvPr>
          <p:cNvSpPr txBox="1">
            <a:spLocks/>
          </p:cNvSpPr>
          <p:nvPr/>
        </p:nvSpPr>
        <p:spPr>
          <a:xfrm>
            <a:off x="346012" y="68029"/>
            <a:ext cx="10271100" cy="726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ts val="6000"/>
              <a:buFont typeface="Calibri"/>
              <a:buNone/>
            </a:pPr>
            <a:r>
              <a:rPr lang="ru-RU" sz="2400" b="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  <a:sym typeface="Arial"/>
              </a:rPr>
              <a:t>Потоки доходов </a:t>
            </a:r>
            <a:r>
              <a:rPr lang="ru-RU" sz="240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  <a:sym typeface="Arial"/>
              </a:rPr>
              <a:t>(в разрезе месяца)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FC23FB1D-6F32-45C5-A388-F74C57EE79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92695731"/>
              </p:ext>
            </p:extLst>
          </p:nvPr>
        </p:nvGraphicFramePr>
        <p:xfrm>
          <a:off x="404734" y="869431"/>
          <a:ext cx="11441253" cy="3297838"/>
        </p:xfrm>
        <a:graphic>
          <a:graphicData uri="http://schemas.openxmlformats.org/drawingml/2006/table">
            <a:tbl>
              <a:tblPr firstRow="1">
                <a:tableStyleId>{306799F8-075E-4A3A-A7F6-7FBC6576F1A4}</a:tableStyleId>
              </a:tblPr>
              <a:tblGrid>
                <a:gridCol w="62954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938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6768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8430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717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solidFill>
                            <a:schemeClr val="tx2"/>
                          </a:solidFill>
                        </a:rPr>
                        <a:t>Вид дохода</a:t>
                      </a:r>
                      <a:endParaRPr lang="ru-RU" sz="2400" b="1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55" marR="6655" marT="665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solidFill>
                            <a:schemeClr val="tx2"/>
                          </a:solidFill>
                        </a:rPr>
                        <a:t>Цена, руб.</a:t>
                      </a:r>
                      <a:endParaRPr lang="ru-RU" sz="2400" b="1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55" marR="6655" marT="665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solidFill>
                            <a:schemeClr val="tx2"/>
                          </a:solidFill>
                        </a:rPr>
                        <a:t>Количество</a:t>
                      </a:r>
                      <a:endParaRPr lang="ru-RU" sz="2400" b="1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55" marR="6655" marT="665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solidFill>
                            <a:schemeClr val="tx2"/>
                          </a:solidFill>
                        </a:rPr>
                        <a:t>Итого сумма</a:t>
                      </a:r>
                      <a:endParaRPr lang="ru-RU" sz="2400" b="1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55" marR="6655" marT="665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1702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Г</a:t>
                      </a:r>
                      <a:r>
                        <a:rPr lang="ru-RU" sz="2400" u="none" strike="noStrike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рупповые занятия</a:t>
                      </a:r>
                      <a:endParaRPr lang="ru-RU" sz="2400" u="none" strike="noStrike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55" marR="6655" marT="665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lang="ru-RU" sz="2400" b="0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55" marR="6655" marT="665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2400" b="0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55" marR="6655" marT="665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6000</a:t>
                      </a:r>
                      <a:endParaRPr lang="ru-RU" sz="2400" b="1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55" marR="6655" marT="665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1702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u="none" strike="noStrike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Мастер классы</a:t>
                      </a:r>
                      <a:endParaRPr lang="ru-RU" sz="2400" u="none" strike="noStrike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55" marR="6655" marT="665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lang="ru-RU" sz="2400" b="0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55" marR="6655" marT="665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400" b="0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55" marR="6655" marT="665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3000</a:t>
                      </a:r>
                      <a:endParaRPr lang="ru-RU" sz="2400" b="0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55" marR="6655" marT="665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1702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Индивидуальные занятия</a:t>
                      </a:r>
                      <a:endParaRPr lang="ru-RU" sz="2400" u="none" strike="noStrike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55" marR="6655" marT="665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lang="ru-RU" sz="2400" b="0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55" marR="6655" marT="665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2400" b="0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55" marR="6655" marT="665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10 000</a:t>
                      </a:r>
                      <a:endParaRPr lang="ru-RU" sz="2400" b="0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55" marR="6655" marT="665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1702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Проведение Дня открытых дверей </a:t>
                      </a:r>
                      <a:endParaRPr lang="ru-RU" sz="2400" u="none" strike="noStrike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55" marR="6655" marT="665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lang="ru-RU" sz="2400" b="0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55" marR="6655" marT="665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400" b="0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55" marR="6655" marT="665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5000</a:t>
                      </a:r>
                      <a:endParaRPr lang="ru-RU" sz="2400" b="1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55" marR="6655" marT="665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71702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u="none" strike="noStrike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Участие в мероприятиях</a:t>
                      </a:r>
                      <a:endParaRPr lang="ru-RU" sz="2400" u="none" strike="noStrike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55" marR="6655" marT="665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lang="ru-RU" sz="2400" b="0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55" marR="6655" marT="665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400" b="0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55" marR="6655" marT="665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5000</a:t>
                      </a:r>
                      <a:endParaRPr lang="ru-RU" sz="2400" b="0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55" marR="6655" marT="665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67626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Продажа изделий ручной работы</a:t>
                      </a:r>
                      <a:endParaRPr lang="ru-RU" sz="2400" b="0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55" marR="6655" marT="665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1500</a:t>
                      </a:r>
                      <a:endParaRPr lang="ru-RU" sz="2400" b="0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55" marR="6655" marT="665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400" b="0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55" marR="6655" marT="665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15 000</a:t>
                      </a:r>
                      <a:endParaRPr lang="ru-RU" sz="2400" b="1" i="0" u="none" strike="noStrike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55" marR="6655" marT="665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3BDDBA2-EE21-2F60-4F25-1E492FC75F33}"/>
              </a:ext>
            </a:extLst>
          </p:cNvPr>
          <p:cNvSpPr txBox="1"/>
          <p:nvPr/>
        </p:nvSpPr>
        <p:spPr>
          <a:xfrm>
            <a:off x="346012" y="4241585"/>
            <a:ext cx="1149997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Каналы маркетинговых коммуникаций: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взаимодействие с городским Советом ветеранов;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взаимодействие с Администрацией города;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участие в городских общественных мероприятия;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взаимодействие с городскими СМИ;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продолжение деятельности в рамках проекта «</a:t>
            </a:r>
            <a:r>
              <a:rPr lang="ru-RU" sz="2400" dirty="0" err="1" smtClean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Ямальское</a:t>
            </a:r>
            <a:r>
              <a:rPr lang="ru-RU" sz="2400" dirty="0" smtClean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долголетие».</a:t>
            </a:r>
            <a:endParaRPr lang="ru-RU" sz="2400" dirty="0"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0024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92640" y="211347"/>
            <a:ext cx="9555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  <a:buClr>
                <a:schemeClr val="dk1"/>
              </a:buClr>
              <a:buSzPts val="6000"/>
              <a:buFont typeface="Calibri"/>
              <a:buNone/>
            </a:pPr>
            <a:r>
              <a:rPr lang="ru-RU" sz="3200" b="1" dirty="0">
                <a:latin typeface="+mn-lt"/>
                <a:ea typeface="+mn-ea"/>
                <a:cs typeface="+mn-cs"/>
                <a:sym typeface="Arial"/>
              </a:rPr>
              <a:t>Перспективный план развития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CB12CEE-F7BF-8C86-7D25-1E0496A697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226"/>
          <a:stretch/>
        </p:blipFill>
        <p:spPr>
          <a:xfrm>
            <a:off x="0" y="6378848"/>
            <a:ext cx="12192000" cy="4791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E490A26-2B0B-7FD2-09C4-6B7104E0D58B}"/>
              </a:ext>
            </a:extLst>
          </p:cNvPr>
          <p:cNvSpPr txBox="1"/>
          <p:nvPr/>
        </p:nvSpPr>
        <p:spPr>
          <a:xfrm>
            <a:off x="447669" y="987932"/>
            <a:ext cx="8525854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1100"/>
            </a:pPr>
            <a:r>
              <a:rPr lang="ru-RU" sz="2400" dirty="0" smtClean="0">
                <a:solidFill>
                  <a:srgbClr val="434343"/>
                </a:solidFill>
                <a:ea typeface="Arial"/>
                <a:cs typeface="Arial"/>
                <a:sym typeface="Arial"/>
              </a:rPr>
              <a:t> </a:t>
            </a:r>
            <a:endParaRPr lang="ru-RU" sz="2400" dirty="0">
              <a:ea typeface="Arial"/>
              <a:cs typeface="Arial"/>
              <a:sym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61591439-A309-3EEF-2BAC-70F16A7B15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076" y="5611072"/>
            <a:ext cx="1324924" cy="809856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29585" y="929529"/>
          <a:ext cx="11017772" cy="5023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2946"/>
                <a:gridCol w="1723869"/>
                <a:gridCol w="616095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Наименование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Количество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Эффект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Проведение</a:t>
                      </a:r>
                      <a:r>
                        <a:rPr lang="ru-RU" sz="2400" baseline="0" dirty="0" smtClean="0"/>
                        <a:t> мастер классов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        10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Привлечение новых участников (от</a:t>
                      </a:r>
                      <a:r>
                        <a:rPr lang="ru-RU" sz="2400" baseline="0" dirty="0" smtClean="0"/>
                        <a:t> 3 до 5 человек с каждого мастер класса)</a:t>
                      </a:r>
                      <a:endParaRPr lang="ru-RU" sz="2400" dirty="0"/>
                    </a:p>
                  </a:txBody>
                  <a:tcPr/>
                </a:tc>
              </a:tr>
              <a:tr h="90826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Проведение Дней открытых дверей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        10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Привлечение новых участников (от</a:t>
                      </a:r>
                      <a:r>
                        <a:rPr lang="ru-RU" sz="2400" baseline="0" dirty="0" smtClean="0"/>
                        <a:t> 3 до 5 человек с каждого мероприятия)</a:t>
                      </a:r>
                      <a:endParaRPr lang="ru-RU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Участие в ярмарках изделий ручной</a:t>
                      </a:r>
                      <a:r>
                        <a:rPr lang="ru-RU" sz="2400" baseline="0" dirty="0" smtClean="0"/>
                        <a:t> работы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</a:t>
                      </a:r>
                      <a:r>
                        <a:rPr lang="ru-RU" sz="2400" dirty="0" smtClean="0"/>
                        <a:t>10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Привлечение к участию пожилых граждан, демонстрация их возможностей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Участие в городских мероприятиях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        10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Привлечение к участию пожилых граждан, демонстрация их возможностей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Участие в </a:t>
                      </a:r>
                      <a:r>
                        <a:rPr lang="ru-RU" sz="2400" dirty="0" err="1" smtClean="0"/>
                        <a:t>грантовых</a:t>
                      </a:r>
                      <a:r>
                        <a:rPr lang="ru-RU" sz="2400" dirty="0" smtClean="0"/>
                        <a:t> конкурсах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         -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Развитие новых видов деятельности для пожилых людей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28710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8950" y="264433"/>
            <a:ext cx="86867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Команда </a:t>
            </a:r>
            <a:r>
              <a:rPr lang="ru-RU" sz="3000" b="1" dirty="0" smtClean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проекта</a:t>
            </a:r>
            <a:endParaRPr lang="ru-RU" sz="3000" dirty="0"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CB81CA5-72DC-354A-C9F8-7B9CC6734F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226"/>
          <a:stretch/>
        </p:blipFill>
        <p:spPr>
          <a:xfrm>
            <a:off x="0" y="6368183"/>
            <a:ext cx="12192000" cy="47915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15E1F33-FD72-2A5A-754B-63F6B6BAE6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076" y="5611072"/>
            <a:ext cx="1324924" cy="80985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897F0F2-7979-A79D-0FCD-3098427D5324}"/>
              </a:ext>
            </a:extLst>
          </p:cNvPr>
          <p:cNvSpPr txBox="1"/>
          <p:nvPr/>
        </p:nvSpPr>
        <p:spPr>
          <a:xfrm>
            <a:off x="458971" y="4110265"/>
            <a:ext cx="790554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ПРИГЛАШАЮ </a:t>
            </a:r>
            <a:r>
              <a:rPr lang="ru-RU" sz="3000" b="1" dirty="0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ВАС К СОТРУДНИЧЕСТВУ!</a:t>
            </a:r>
            <a:endParaRPr lang="ru-RU" sz="3000" dirty="0"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D8979CE9-60A9-A4D4-DAED-1437B825B3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98" y="5343784"/>
            <a:ext cx="942085" cy="94208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B38D639E-0E51-3F48-16A4-E20DBD42E43C}"/>
              </a:ext>
            </a:extLst>
          </p:cNvPr>
          <p:cNvSpPr txBox="1"/>
          <p:nvPr/>
        </p:nvSpPr>
        <p:spPr>
          <a:xfrm>
            <a:off x="1219549" y="5731872"/>
            <a:ext cx="49563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ln>
                  <a:solidFill>
                    <a:schemeClr val="tx1"/>
                  </a:solidFill>
                </a:ln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8 922 28 28 461</a:t>
            </a:r>
            <a:endParaRPr lang="ru-RU" sz="2400" dirty="0">
              <a:ln>
                <a:solidFill>
                  <a:schemeClr val="tx1"/>
                </a:solidFill>
              </a:ln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pic>
        <p:nvPicPr>
          <p:cNvPr id="28" name="Рисунок 27" descr="171249974928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4616" y="1079292"/>
            <a:ext cx="2278505" cy="226351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968053" y="1169233"/>
            <a:ext cx="79297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ЧЕРНАЯ ОЛЬГА ДМИТРИЕВНА</a:t>
            </a:r>
          </a:p>
          <a:p>
            <a:endParaRPr lang="ru-RU" sz="2400" b="1" dirty="0" smtClean="0"/>
          </a:p>
          <a:p>
            <a:r>
              <a:rPr lang="ru-RU" sz="2800" b="1" dirty="0" smtClean="0"/>
              <a:t>Автор проекта и руководитель </a:t>
            </a:r>
          </a:p>
          <a:p>
            <a:r>
              <a:rPr lang="ru-RU" sz="2800" b="1" dirty="0" smtClean="0"/>
              <a:t>Клуба по интересам для пожилых «</a:t>
            </a:r>
            <a:r>
              <a:rPr lang="ru-RU" sz="2800" b="1" dirty="0" err="1" smtClean="0"/>
              <a:t>КладезЪ</a:t>
            </a:r>
            <a:r>
              <a:rPr lang="ru-RU" sz="2800" b="1" dirty="0" smtClean="0"/>
              <a:t>»</a:t>
            </a:r>
            <a:endParaRPr lang="ru-RU" sz="2800" b="1" dirty="0"/>
          </a:p>
        </p:txBody>
      </p:sp>
      <p:pic>
        <p:nvPicPr>
          <p:cNvPr id="30" name="Рисунок 29" descr="Screenshot_20240517_210015_VK (1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484432" y="4092313"/>
            <a:ext cx="2458387" cy="2188564"/>
          </a:xfrm>
          <a:prstGeom prst="rect">
            <a:avLst/>
          </a:prstGeom>
        </p:spPr>
      </p:pic>
      <p:pic>
        <p:nvPicPr>
          <p:cNvPr id="31" name="Рисунок 30" descr="эмблема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221304" y="935894"/>
            <a:ext cx="1575413" cy="22254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42588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CB81CA5-72DC-354A-C9F8-7B9CC6734F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226"/>
          <a:stretch/>
        </p:blipFill>
        <p:spPr>
          <a:xfrm>
            <a:off x="0" y="6368183"/>
            <a:ext cx="12192000" cy="47915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15E1F33-FD72-2A5A-754B-63F6B6BAE6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076" y="5611072"/>
            <a:ext cx="1324924" cy="80985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897F0F2-7979-A79D-0FCD-3098427D5324}"/>
              </a:ext>
            </a:extLst>
          </p:cNvPr>
          <p:cNvSpPr txBox="1"/>
          <p:nvPr/>
        </p:nvSpPr>
        <p:spPr>
          <a:xfrm>
            <a:off x="578891" y="3435706"/>
            <a:ext cx="1016905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              </a:t>
            </a:r>
            <a:endParaRPr lang="ru-RU" sz="3000" dirty="0"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pic>
        <p:nvPicPr>
          <p:cNvPr id="13" name="Рисунок 12" descr="20231230_11065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822" y="239844"/>
            <a:ext cx="3747542" cy="3327816"/>
          </a:xfrm>
          <a:prstGeom prst="rect">
            <a:avLst/>
          </a:prstGeom>
        </p:spPr>
      </p:pic>
      <p:pic>
        <p:nvPicPr>
          <p:cNvPr id="14" name="Рисунок 13" descr="20231230_11194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09271" y="3222886"/>
            <a:ext cx="3927423" cy="3387776"/>
          </a:xfrm>
          <a:prstGeom prst="rect">
            <a:avLst/>
          </a:prstGeom>
        </p:spPr>
      </p:pic>
      <p:pic>
        <p:nvPicPr>
          <p:cNvPr id="15" name="Рисунок 14" descr="20231230_11182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39855" y="209862"/>
            <a:ext cx="4107306" cy="4084820"/>
          </a:xfrm>
          <a:prstGeom prst="rect">
            <a:avLst/>
          </a:prstGeom>
        </p:spPr>
      </p:pic>
      <p:pic>
        <p:nvPicPr>
          <p:cNvPr id="16" name="Рисунок 15" descr="20231230_11150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36499" y="3207896"/>
            <a:ext cx="3888698" cy="340276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557011" y="-374754"/>
            <a:ext cx="28331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         «КЛАДЕЗЪ»</a:t>
            </a:r>
            <a:endParaRPr lang="ru-RU" sz="4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257207" y="1169232"/>
            <a:ext cx="34177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САМЫЙ БОЛЬШОЙ КЛАДЕЗЪ СОКРОВИЩ СКРЫТ В НАШИХ СЕРДЦАХ!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8425885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2432</TotalTime>
  <Words>866</Words>
  <Application>Microsoft Office PowerPoint</Application>
  <PresentationFormat>Произвольный</PresentationFormat>
  <Paragraphs>236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Окружная образовательная программа  ЯНАО 2023</dc:title>
  <dc:creator>Beljaev | Беляев Александр Геннадьевич, директор консалтинговой компании "Эль - Консул"</dc:creator>
  <cp:lastModifiedBy>User</cp:lastModifiedBy>
  <cp:revision>120</cp:revision>
  <dcterms:created xsi:type="dcterms:W3CDTF">2020-09-30T07:38:24Z</dcterms:created>
  <dcterms:modified xsi:type="dcterms:W3CDTF">2024-10-05T00:21:21Z</dcterms:modified>
</cp:coreProperties>
</file>