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C5DB4-88EA-4E1B-BED5-0DA54726A1D0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D1D0C-DCCE-4419-8510-3DC11867EA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646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ED80-5347-4A66-B1B3-8A6421E4163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88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68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27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88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458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9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94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5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90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06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76C79-3F61-4300-A3B3-439BEC0E147C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E3508-55A1-46E6-BE88-114B7A780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91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D215B298-F8EE-7014-3D3B-8F79E1C1A61A}"/>
              </a:ext>
            </a:extLst>
          </p:cNvPr>
          <p:cNvSpPr/>
          <p:nvPr/>
        </p:nvSpPr>
        <p:spPr bwMode="auto">
          <a:xfrm flipH="1">
            <a:off x="4232998" y="1572786"/>
            <a:ext cx="3389243" cy="560937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alpha val="26000"/>
                </a:schemeClr>
              </a:gs>
              <a:gs pos="0">
                <a:srgbClr val="B29A69"/>
              </a:gs>
              <a:gs pos="100000">
                <a:srgbClr val="C7B69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7B0D51D-ABDF-9FBB-E9F8-16496A222479}"/>
              </a:ext>
            </a:extLst>
          </p:cNvPr>
          <p:cNvSpPr/>
          <p:nvPr/>
        </p:nvSpPr>
        <p:spPr bwMode="auto">
          <a:xfrm flipH="1">
            <a:off x="271525" y="1558172"/>
            <a:ext cx="3318572" cy="5231901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alpha val="31000"/>
                </a:schemeClr>
              </a:gs>
              <a:gs pos="3000">
                <a:schemeClr val="bg2">
                  <a:lumMod val="90000"/>
                </a:schemeClr>
              </a:gs>
              <a:gs pos="61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5CA3F5B-8709-3780-62C5-A31959B1314F}"/>
              </a:ext>
            </a:extLst>
          </p:cNvPr>
          <p:cNvSpPr/>
          <p:nvPr/>
        </p:nvSpPr>
        <p:spPr bwMode="auto">
          <a:xfrm flipH="1">
            <a:off x="5732" y="425008"/>
            <a:ext cx="12154286" cy="962253"/>
          </a:xfrm>
          <a:prstGeom prst="rect">
            <a:avLst/>
          </a:prstGeom>
          <a:gradFill>
            <a:gsLst>
              <a:gs pos="47000">
                <a:schemeClr val="bg1"/>
              </a:gs>
              <a:gs pos="100000">
                <a:schemeClr val="tx1">
                  <a:lumMod val="10000"/>
                  <a:lumOff val="9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35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D0B022-3A28-85D8-6BF3-85B1254E2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276434" y="324197"/>
            <a:ext cx="1008223" cy="100822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0AAD0A8-D591-B779-4037-695EFF174A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0153665" y="400522"/>
            <a:ext cx="635712" cy="79088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64DA2BD-6CC8-013E-5873-755429CFBEBE}"/>
              </a:ext>
            </a:extLst>
          </p:cNvPr>
          <p:cNvSpPr/>
          <p:nvPr/>
        </p:nvSpPr>
        <p:spPr bwMode="auto">
          <a:xfrm>
            <a:off x="296778" y="561214"/>
            <a:ext cx="7538666" cy="341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022B"/>
                </a:solidFill>
                <a:latin typeface="Tahoma"/>
                <a:ea typeface="Tahoma"/>
                <a:cs typeface="Tahoma"/>
              </a:rPr>
              <a:t>АДРЕСНАЯ ПРОДОВОЛЬСТВЕННАЯ ПОМОЩЬ</a:t>
            </a:r>
            <a:endParaRPr lang="ru-RU" sz="24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4FA9D2B-6216-DC2D-457F-F5075349E0EB}"/>
              </a:ext>
            </a:extLst>
          </p:cNvPr>
          <p:cNvSpPr/>
          <p:nvPr/>
        </p:nvSpPr>
        <p:spPr bwMode="auto">
          <a:xfrm>
            <a:off x="740892" y="902389"/>
            <a:ext cx="8057412" cy="268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ЭЛЕКТРОННЫЙ СЕРТИФИКАТ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C1ACEC8-A0C0-8EBB-BC98-408725A5300B}"/>
              </a:ext>
            </a:extLst>
          </p:cNvPr>
          <p:cNvSpPr/>
          <p:nvPr/>
        </p:nvSpPr>
        <p:spPr bwMode="auto">
          <a:xfrm>
            <a:off x="514066" y="2535707"/>
            <a:ext cx="3076032" cy="322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1500" dirty="0">
                <a:latin typeface="Arial Black" panose="020B0A04020102020204" pitchFamily="34" charset="0"/>
              </a:rPr>
              <a:t>1 900 </a:t>
            </a:r>
            <a:r>
              <a:rPr lang="ru-RU" sz="1500" dirty="0">
                <a:latin typeface="Corbel" panose="020B0503020204020204" pitchFamily="34" charset="0"/>
              </a:rPr>
              <a:t>руб. стоимость продуктового набора </a:t>
            </a:r>
            <a:r>
              <a:rPr lang="en-US" sz="1500" dirty="0">
                <a:latin typeface="Corbel" panose="020B0503020204020204" pitchFamily="34" charset="0"/>
              </a:rPr>
              <a:t>                           </a:t>
            </a:r>
            <a:r>
              <a:rPr lang="ru-RU" sz="1500" dirty="0">
                <a:latin typeface="Corbel" panose="020B0503020204020204" pitchFamily="34" charset="0"/>
              </a:rPr>
              <a:t>(выдача в натуральном виде)</a:t>
            </a:r>
          </a:p>
          <a:p>
            <a:pPr>
              <a:lnSpc>
                <a:spcPct val="8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1500" dirty="0">
                <a:latin typeface="Corbel" panose="020B0503020204020204" pitchFamily="34" charset="0"/>
              </a:rPr>
              <a:t>Закупили продуктовые наборы (несвоевременная поставка)</a:t>
            </a:r>
            <a:endParaRPr lang="en-US" sz="1500" dirty="0">
              <a:latin typeface="Corbel" panose="020B0503020204020204" pitchFamily="34" charset="0"/>
            </a:endParaRPr>
          </a:p>
          <a:p>
            <a:pPr>
              <a:lnSpc>
                <a:spcPct val="80000"/>
              </a:lnSpc>
              <a:spcBef>
                <a:spcPts val="1800"/>
              </a:spcBef>
              <a:buClr>
                <a:schemeClr val="tx1"/>
              </a:buClr>
            </a:pPr>
            <a:r>
              <a:rPr lang="ru-RU" sz="1500" dirty="0">
                <a:latin typeface="Corbel" panose="020B0503020204020204" pitchFamily="34" charset="0"/>
              </a:rPr>
              <a:t>Получение через конкретный магазин (неудобно добираться)</a:t>
            </a:r>
            <a:endParaRPr lang="en-US" sz="1500" dirty="0">
              <a:latin typeface="Corbel" panose="020B0503020204020204" pitchFamily="34" charset="0"/>
            </a:endParaRPr>
          </a:p>
          <a:p>
            <a:pPr>
              <a:lnSpc>
                <a:spcPct val="80000"/>
              </a:lnSpc>
              <a:spcBef>
                <a:spcPts val="1800"/>
              </a:spcBef>
              <a:buClr>
                <a:schemeClr val="tx1"/>
              </a:buClr>
            </a:pPr>
            <a:r>
              <a:rPr lang="en-US" sz="1500" dirty="0">
                <a:latin typeface="Arial Black" panose="020B0A04020102020204" pitchFamily="34" charset="0"/>
              </a:rPr>
              <a:t>14 </a:t>
            </a:r>
            <a:r>
              <a:rPr lang="ru-RU" sz="1500" dirty="0">
                <a:latin typeface="Corbel" panose="020B0503020204020204" pitchFamily="34" charset="0"/>
              </a:rPr>
              <a:t>наименований - перечень продуктов утвержден Правительством </a:t>
            </a:r>
            <a:r>
              <a:rPr lang="en-US" sz="1500" dirty="0">
                <a:latin typeface="Corbel" panose="020B0503020204020204" pitchFamily="34" charset="0"/>
              </a:rPr>
              <a:t>-</a:t>
            </a:r>
            <a:r>
              <a:rPr lang="ru-RU" sz="1500" dirty="0">
                <a:latin typeface="Corbel" panose="020B0503020204020204" pitchFamily="34" charset="0"/>
              </a:rPr>
              <a:t> нет права выбора</a:t>
            </a:r>
          </a:p>
          <a:p>
            <a:pPr marL="285750" indent="-285750">
              <a:lnSpc>
                <a:spcPct val="80000"/>
              </a:lnSpc>
              <a:spcBef>
                <a:spcPts val="1200"/>
              </a:spcBef>
              <a:buClr>
                <a:srgbClr val="00B0F0"/>
              </a:buClr>
              <a:buFont typeface="Arial Black" panose="020B0A04020102020204" pitchFamily="34" charset="0"/>
              <a:buChar char="►"/>
            </a:pPr>
            <a:endParaRPr lang="ru-RU" sz="20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BBE66F-5C22-A060-A968-DCBA7883F6DF}"/>
              </a:ext>
            </a:extLst>
          </p:cNvPr>
          <p:cNvSpPr/>
          <p:nvPr/>
        </p:nvSpPr>
        <p:spPr bwMode="auto">
          <a:xfrm>
            <a:off x="4571916" y="2560146"/>
            <a:ext cx="2820227" cy="188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  <a:buClr>
                <a:srgbClr val="020959"/>
              </a:buClr>
            </a:pPr>
            <a:r>
              <a:rPr lang="ru-RU" sz="1500" dirty="0">
                <a:latin typeface="Arial Black" panose="020B0A04020102020204" pitchFamily="34" charset="0"/>
              </a:rPr>
              <a:t>1 900 </a:t>
            </a:r>
            <a:r>
              <a:rPr lang="ru-RU" sz="1500" dirty="0">
                <a:latin typeface="Corbel" panose="020B0503020204020204" pitchFamily="34" charset="0"/>
              </a:rPr>
              <a:t>руб. мера поддержки                                          (</a:t>
            </a:r>
            <a:r>
              <a:rPr lang="ru-RU" sz="1500" dirty="0">
                <a:latin typeface="Arial Black" panose="020B0A04020102020204" pitchFamily="34" charset="0"/>
              </a:rPr>
              <a:t>1</a:t>
            </a:r>
            <a:r>
              <a:rPr lang="ru-RU" sz="1500" dirty="0">
                <a:latin typeface="Corbel" panose="020B0503020204020204" pitchFamily="34" charset="0"/>
              </a:rPr>
              <a:t> руб.= </a:t>
            </a:r>
            <a:r>
              <a:rPr lang="ru-RU" sz="1500" dirty="0">
                <a:latin typeface="Arial Black" panose="020B0A04020102020204" pitchFamily="34" charset="0"/>
              </a:rPr>
              <a:t>1</a:t>
            </a:r>
            <a:r>
              <a:rPr lang="ru-RU" sz="1500" dirty="0">
                <a:latin typeface="Corbel" panose="020B0503020204020204" pitchFamily="34" charset="0"/>
              </a:rPr>
              <a:t> балл.)</a:t>
            </a:r>
          </a:p>
          <a:p>
            <a:pPr>
              <a:lnSpc>
                <a:spcPct val="80000"/>
              </a:lnSpc>
              <a:spcBef>
                <a:spcPts val="1800"/>
              </a:spcBef>
              <a:buClr>
                <a:srgbClr val="020959"/>
              </a:buClr>
            </a:pPr>
            <a:r>
              <a:rPr lang="ru-RU" sz="1500" dirty="0">
                <a:latin typeface="Corbel" panose="020B0503020204020204" pitchFamily="34" charset="0"/>
              </a:rPr>
              <a:t>Самостоятельное приобретение продуктов кроме алкоголя и табака </a:t>
            </a:r>
            <a:r>
              <a:rPr lang="en-US" sz="1500" dirty="0">
                <a:latin typeface="Corbel" panose="020B0503020204020204" pitchFamily="34" charset="0"/>
              </a:rPr>
              <a:t>                   </a:t>
            </a:r>
            <a:r>
              <a:rPr lang="ru-RU" sz="1500" dirty="0">
                <a:latin typeface="Corbel" panose="020B0503020204020204" pitchFamily="34" charset="0"/>
              </a:rPr>
              <a:t>(есть право выбора)</a:t>
            </a:r>
          </a:p>
          <a:p>
            <a:pPr marL="285750" indent="-285750">
              <a:lnSpc>
                <a:spcPct val="80000"/>
              </a:lnSpc>
              <a:spcBef>
                <a:spcPts val="1200"/>
              </a:spcBef>
              <a:buClr>
                <a:srgbClr val="00B0F0"/>
              </a:buClr>
              <a:buFont typeface="Arial Black" panose="020B0A04020102020204" pitchFamily="34" charset="0"/>
              <a:buChar char="►"/>
            </a:pPr>
            <a:endParaRPr lang="ru-RU" sz="2400" dirty="0">
              <a:latin typeface="Akrobat" panose="000006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EFFA5CD-F8B5-E2E6-721C-9D576A0C1F4A}"/>
              </a:ext>
            </a:extLst>
          </p:cNvPr>
          <p:cNvSpPr/>
          <p:nvPr/>
        </p:nvSpPr>
        <p:spPr bwMode="auto">
          <a:xfrm flipH="1">
            <a:off x="3538" y="6411912"/>
            <a:ext cx="12207345" cy="477467"/>
          </a:xfrm>
          <a:prstGeom prst="rect">
            <a:avLst/>
          </a:prstGeom>
          <a:gradFill>
            <a:gsLst>
              <a:gs pos="0">
                <a:srgbClr val="0754B0"/>
              </a:gs>
              <a:gs pos="40000">
                <a:srgbClr val="053C90">
                  <a:alpha val="0"/>
                </a:srgbClr>
              </a:gs>
              <a:gs pos="100000">
                <a:srgbClr val="010E5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1E94F6-0C79-0A23-F9C4-D953CA8AA33D}"/>
              </a:ext>
            </a:extLst>
          </p:cNvPr>
          <p:cNvSpPr txBox="1"/>
          <p:nvPr/>
        </p:nvSpPr>
        <p:spPr bwMode="auto">
          <a:xfrm>
            <a:off x="1161243" y="1673483"/>
            <a:ext cx="1689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626262"/>
                </a:solidFill>
                <a:latin typeface="Arial Black" panose="020B0A04020102020204" pitchFamily="34" charset="0"/>
              </a:rPr>
              <a:t>2022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A6DA47-FA8A-2ADA-580A-2B2BE640705C}"/>
              </a:ext>
            </a:extLst>
          </p:cNvPr>
          <p:cNvSpPr txBox="1"/>
          <p:nvPr/>
        </p:nvSpPr>
        <p:spPr bwMode="auto">
          <a:xfrm>
            <a:off x="5142822" y="2023267"/>
            <a:ext cx="1689100" cy="44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rtl="0">
              <a:lnSpc>
                <a:spcPct val="40000"/>
              </a:lnSpc>
              <a:defRPr/>
            </a:pPr>
            <a:r>
              <a:rPr lang="ru-RU" sz="4400" kern="1200" dirty="0">
                <a:solidFill>
                  <a:srgbClr val="715C31"/>
                </a:solidFill>
                <a:latin typeface="Arial Black" panose="020B0A04020102020204" pitchFamily="34" charset="0"/>
                <a:ea typeface="Roboto Black" panose="02000000000000000000" pitchFamily="2" charset="0"/>
                <a:sym typeface="PFDinTextCompPro-Bold"/>
              </a:rPr>
              <a:t>2024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4968A873-6F3D-D23D-3E78-34E22AE55C25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>
            <a:off x="8419999" y="1512484"/>
            <a:ext cx="34711" cy="4380866"/>
          </a:xfrm>
          <a:prstGeom prst="line">
            <a:avLst/>
          </a:prstGeom>
          <a:ln w="57150">
            <a:solidFill>
              <a:srgbClr val="020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>
            <a:extLst>
              <a:ext uri="{FF2B5EF4-FFF2-40B4-BE49-F238E27FC236}">
                <a16:creationId xmlns:a16="http://schemas.microsoft.com/office/drawing/2014/main" id="{574CBA42-4BFE-548C-E0C3-7D405F4BDBD3}"/>
              </a:ext>
            </a:extLst>
          </p:cNvPr>
          <p:cNvSpPr/>
          <p:nvPr/>
        </p:nvSpPr>
        <p:spPr bwMode="auto">
          <a:xfrm>
            <a:off x="8059999" y="1512484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2095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F613C2D0-E1EB-A34B-C1F8-7C271F97C997}"/>
              </a:ext>
            </a:extLst>
          </p:cNvPr>
          <p:cNvSpPr/>
          <p:nvPr/>
        </p:nvSpPr>
        <p:spPr bwMode="auto">
          <a:xfrm>
            <a:off x="8059999" y="2744522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2095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D132CFFF-7A01-7707-A1A5-7F0C0D572B8C}"/>
              </a:ext>
            </a:extLst>
          </p:cNvPr>
          <p:cNvSpPr/>
          <p:nvPr/>
        </p:nvSpPr>
        <p:spPr bwMode="auto">
          <a:xfrm>
            <a:off x="8059999" y="3976560"/>
            <a:ext cx="720000" cy="72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2095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F5C28EBF-5F07-42B6-5709-88061CF5E70A}"/>
              </a:ext>
            </a:extLst>
          </p:cNvPr>
          <p:cNvSpPr/>
          <p:nvPr/>
        </p:nvSpPr>
        <p:spPr bwMode="auto">
          <a:xfrm>
            <a:off x="7925654" y="5210482"/>
            <a:ext cx="1005687" cy="981207"/>
          </a:xfrm>
          <a:prstGeom prst="ellipse">
            <a:avLst/>
          </a:prstGeom>
          <a:solidFill>
            <a:schemeClr val="bg1"/>
          </a:solidFill>
          <a:ln w="57150">
            <a:solidFill>
              <a:srgbClr val="02095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C968C46-047E-E4D0-5C8D-67F0AB144C61}"/>
              </a:ext>
            </a:extLst>
          </p:cNvPr>
          <p:cNvSpPr/>
          <p:nvPr/>
        </p:nvSpPr>
        <p:spPr bwMode="auto">
          <a:xfrm>
            <a:off x="8869607" y="1560812"/>
            <a:ext cx="3150027" cy="688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1600" dirty="0">
                <a:latin typeface="Corbel Light" panose="020B0303020204020204" pitchFamily="34" charset="0"/>
              </a:rPr>
              <a:t>Самостоятельное право выбора необходимых продуктов для каждой семьи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865915B5-EB7C-302A-6F48-A0A761908F4E}"/>
              </a:ext>
            </a:extLst>
          </p:cNvPr>
          <p:cNvSpPr/>
          <p:nvPr/>
        </p:nvSpPr>
        <p:spPr bwMode="auto">
          <a:xfrm>
            <a:off x="8869607" y="2751592"/>
            <a:ext cx="2743200" cy="688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1600" dirty="0">
                <a:latin typeface="Corbel Light" panose="020B0303020204020204" pitchFamily="34" charset="0"/>
              </a:rPr>
              <a:t>Расширение перечня магазинов для приобретения товаров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5A983A-AF04-19F7-CA48-BDDB48D2E9AD}"/>
              </a:ext>
            </a:extLst>
          </p:cNvPr>
          <p:cNvSpPr txBox="1"/>
          <p:nvPr/>
        </p:nvSpPr>
        <p:spPr>
          <a:xfrm>
            <a:off x="8852433" y="4026249"/>
            <a:ext cx="3752375" cy="491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1600" dirty="0">
                <a:latin typeface="Corbel Light" panose="020B0303020204020204" pitchFamily="34" charset="0"/>
              </a:rPr>
              <a:t>Расширение ассортимента и разнообразие рациона семей</a:t>
            </a: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CA0D2DBB-4FB8-23EA-F9AF-C1B0DEE483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190" y="5265323"/>
            <a:ext cx="753243" cy="753243"/>
          </a:xfrm>
          <a:prstGeom prst="rect">
            <a:avLst/>
          </a:prstGeom>
        </p:spPr>
      </p:pic>
      <p:sp>
        <p:nvSpPr>
          <p:cNvPr id="35" name="XX">
            <a:extLst>
              <a:ext uri="{FF2B5EF4-FFF2-40B4-BE49-F238E27FC236}">
                <a16:creationId xmlns:a16="http://schemas.microsoft.com/office/drawing/2014/main" id="{27B0C56D-C002-8011-90D4-9DD9A26EF812}"/>
              </a:ext>
            </a:extLst>
          </p:cNvPr>
          <p:cNvSpPr txBox="1"/>
          <p:nvPr/>
        </p:nvSpPr>
        <p:spPr bwMode="auto">
          <a:xfrm>
            <a:off x="560288" y="5754716"/>
            <a:ext cx="963403" cy="541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>
              <a:lnSpc>
                <a:spcPct val="40000"/>
              </a:lnSpc>
              <a:defRPr sz="19300">
                <a:solidFill>
                  <a:srgbClr val="F60C50"/>
                </a:solidFill>
                <a:latin typeface="PFDinTextCompPro-Bold"/>
                <a:ea typeface="PFDinTextCompPro-Bold"/>
                <a:cs typeface="PFDinTextCompPro-Bold"/>
                <a:sym typeface="PFDinTextCompPro-Bold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kern="1200" dirty="0">
                <a:solidFill>
                  <a:schemeClr val="bg2">
                    <a:lumMod val="50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22</a:t>
            </a:r>
            <a:endParaRPr kumimoji="0" sz="6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Roboto Black" panose="02000000000000000000" pitchFamily="2" charset="0"/>
              <a:ea typeface="Roboto Black" panose="02000000000000000000" pitchFamily="2" charset="0"/>
              <a:sym typeface="PFDinTextCompPro-Bold"/>
            </a:endParaRPr>
          </a:p>
        </p:txBody>
      </p:sp>
      <p:sp>
        <p:nvSpPr>
          <p:cNvPr id="36" name="XX">
            <a:extLst>
              <a:ext uri="{FF2B5EF4-FFF2-40B4-BE49-F238E27FC236}">
                <a16:creationId xmlns:a16="http://schemas.microsoft.com/office/drawing/2014/main" id="{4282B5DF-80A9-2242-15E0-2517DA97B39A}"/>
              </a:ext>
            </a:extLst>
          </p:cNvPr>
          <p:cNvSpPr txBox="1"/>
          <p:nvPr/>
        </p:nvSpPr>
        <p:spPr bwMode="auto">
          <a:xfrm>
            <a:off x="4904267" y="5754716"/>
            <a:ext cx="902489" cy="510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5718" tIns="35718" rIns="35718" bIns="35718" anchor="ctr">
            <a:spAutoFit/>
          </a:bodyPr>
          <a:lstStyle>
            <a:lvl1pPr>
              <a:lnSpc>
                <a:spcPct val="40000"/>
              </a:lnSpc>
              <a:defRPr sz="19300">
                <a:solidFill>
                  <a:srgbClr val="F60C50"/>
                </a:solidFill>
                <a:latin typeface="PFDinTextCompPro-Bold"/>
                <a:ea typeface="PFDinTextCompPro-Bold"/>
                <a:cs typeface="PFDinTextCompPro-Bold"/>
                <a:sym typeface="PFDinTextCompPro-Bold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600" kern="1200" dirty="0">
                <a:solidFill>
                  <a:srgbClr val="020959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95</a:t>
            </a:r>
            <a:endParaRPr sz="5600" kern="1200" dirty="0">
              <a:solidFill>
                <a:srgbClr val="020959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0ED4C69-65D0-28B1-1D46-8C41147C7A3F}"/>
              </a:ext>
            </a:extLst>
          </p:cNvPr>
          <p:cNvSpPr txBox="1"/>
          <p:nvPr/>
        </p:nvSpPr>
        <p:spPr bwMode="auto">
          <a:xfrm>
            <a:off x="1484391" y="5434070"/>
            <a:ext cx="15329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магазинов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EB7A2D5B-466A-A002-B8B6-CEAABEAB9D62}"/>
              </a:ext>
            </a:extLst>
          </p:cNvPr>
          <p:cNvSpPr/>
          <p:nvPr/>
        </p:nvSpPr>
        <p:spPr bwMode="auto">
          <a:xfrm>
            <a:off x="1488361" y="5809768"/>
            <a:ext cx="1652616" cy="35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подключены                        к программе</a:t>
            </a:r>
          </a:p>
        </p:txBody>
      </p:sp>
      <p:sp>
        <p:nvSpPr>
          <p:cNvPr id="39" name="Прямоугольник">
            <a:extLst>
              <a:ext uri="{FF2B5EF4-FFF2-40B4-BE49-F238E27FC236}">
                <a16:creationId xmlns:a16="http://schemas.microsoft.com/office/drawing/2014/main" id="{D14C519B-7B21-9709-198A-C9E8F6BB5001}"/>
              </a:ext>
            </a:extLst>
          </p:cNvPr>
          <p:cNvSpPr/>
          <p:nvPr/>
        </p:nvSpPr>
        <p:spPr bwMode="auto">
          <a:xfrm>
            <a:off x="1544832" y="5766649"/>
            <a:ext cx="1008000" cy="45719"/>
          </a:xfrm>
          <a:prstGeom prst="rect">
            <a:avLst/>
          </a:prstGeom>
          <a:solidFill>
            <a:srgbClr val="A0A0A0"/>
          </a:solidFill>
          <a:ln w="12700"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DDE855-F4FC-7F29-712C-7FD1B4D8A2A4}"/>
              </a:ext>
            </a:extLst>
          </p:cNvPr>
          <p:cNvSpPr txBox="1"/>
          <p:nvPr/>
        </p:nvSpPr>
        <p:spPr bwMode="auto">
          <a:xfrm>
            <a:off x="5771280" y="5434070"/>
            <a:ext cx="15329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kern="1200" dirty="0">
                <a:solidFill>
                  <a:schemeClr val="bg2">
                    <a:lumMod val="2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магазинов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69AFE89A-AD08-9B6F-0378-EA0906319118}"/>
              </a:ext>
            </a:extLst>
          </p:cNvPr>
          <p:cNvSpPr/>
          <p:nvPr/>
        </p:nvSpPr>
        <p:spPr bwMode="auto">
          <a:xfrm>
            <a:off x="5775250" y="5809768"/>
            <a:ext cx="1652616" cy="35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подключены                        к программе</a:t>
            </a:r>
          </a:p>
        </p:txBody>
      </p:sp>
      <p:sp>
        <p:nvSpPr>
          <p:cNvPr id="44" name="Прямоугольник">
            <a:extLst>
              <a:ext uri="{FF2B5EF4-FFF2-40B4-BE49-F238E27FC236}">
                <a16:creationId xmlns:a16="http://schemas.microsoft.com/office/drawing/2014/main" id="{A53D98D4-07B2-7CBF-714A-3D262A683D31}"/>
              </a:ext>
            </a:extLst>
          </p:cNvPr>
          <p:cNvSpPr/>
          <p:nvPr/>
        </p:nvSpPr>
        <p:spPr bwMode="auto">
          <a:xfrm>
            <a:off x="5831721" y="5766649"/>
            <a:ext cx="1008000" cy="45719"/>
          </a:xfrm>
          <a:prstGeom prst="rect">
            <a:avLst/>
          </a:prstGeom>
          <a:solidFill>
            <a:srgbClr val="A0A0A0"/>
          </a:solidFill>
          <a:ln w="12700">
            <a:miter lim="400000"/>
          </a:ln>
        </p:spPr>
        <p:txBody>
          <a:bodyPr lIns="35718" tIns="35718" rIns="35718" bIns="35718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Picture background">
            <a:extLst>
              <a:ext uri="{FF2B5EF4-FFF2-40B4-BE49-F238E27FC236}">
                <a16:creationId xmlns:a16="http://schemas.microsoft.com/office/drawing/2014/main" id="{5914811D-CA7A-8824-9CEF-028C7A5A6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100" y="4882216"/>
            <a:ext cx="2307211" cy="1703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D7B4DC33-FC9E-4C53-551D-505770513C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6474" y="1658451"/>
            <a:ext cx="384046" cy="384046"/>
          </a:xfrm>
          <a:prstGeom prst="rect">
            <a:avLst/>
          </a:prstGeom>
        </p:spPr>
      </p:pic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982D7AB0-C742-00BD-856F-1A6CA51342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710" y="4086927"/>
            <a:ext cx="503999" cy="503999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id="{C5B1C778-1276-0A9F-F6C4-7E603736B8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236" y="2904053"/>
            <a:ext cx="381364" cy="381364"/>
          </a:xfrm>
          <a:prstGeom prst="rect">
            <a:avLst/>
          </a:prstGeom>
        </p:spPr>
      </p:pic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787B2B65-E64F-1E40-1AA6-0C1BA34C47F6}"/>
              </a:ext>
            </a:extLst>
          </p:cNvPr>
          <p:cNvSpPr/>
          <p:nvPr/>
        </p:nvSpPr>
        <p:spPr bwMode="auto">
          <a:xfrm>
            <a:off x="280048" y="6467059"/>
            <a:ext cx="3244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Цифровой эффективный регион</a:t>
            </a:r>
            <a:endParaRPr dirty="0"/>
          </a:p>
        </p:txBody>
      </p:sp>
      <p:sp>
        <p:nvSpPr>
          <p:cNvPr id="53" name="Номер слайда 5">
            <a:extLst>
              <a:ext uri="{FF2B5EF4-FFF2-40B4-BE49-F238E27FC236}">
                <a16:creationId xmlns:a16="http://schemas.microsoft.com/office/drawing/2014/main" id="{2A0AC520-4DDF-0044-47FA-49A1875536F0}"/>
              </a:ext>
            </a:extLst>
          </p:cNvPr>
          <p:cNvSpPr txBox="1">
            <a:spLocks/>
          </p:cNvSpPr>
          <p:nvPr/>
        </p:nvSpPr>
        <p:spPr bwMode="auto">
          <a:xfrm>
            <a:off x="9276434" y="6453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6CB4B4D-7CA3-9044-876B-883B54F8677D}" type="slidenum">
              <a:rPr lang="ru-RU" sz="1800" smtClean="0">
                <a:solidFill>
                  <a:schemeClr val="bg1"/>
                </a:solidFill>
                <a:latin typeface="Tahoma"/>
                <a:ea typeface="Tahoma"/>
                <a:cs typeface="Tahoma"/>
              </a:rPr>
              <a:pPr>
                <a:defRPr/>
              </a:pPr>
              <a:t>1</a:t>
            </a:fld>
            <a:endParaRPr lang="ru-RU" sz="1800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8F789D-4990-086A-1604-6473ED12F5A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2" t="22914" r="14930" b="25190"/>
          <a:stretch/>
        </p:blipFill>
        <p:spPr bwMode="auto">
          <a:xfrm>
            <a:off x="10838415" y="332117"/>
            <a:ext cx="1172611" cy="89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1743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Широкоэкранный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4" baseType="lpstr">
      <vt:lpstr>Akrobat</vt:lpstr>
      <vt:lpstr>Arial</vt:lpstr>
      <vt:lpstr>Arial Black</vt:lpstr>
      <vt:lpstr>Calibri</vt:lpstr>
      <vt:lpstr>Calibri Light</vt:lpstr>
      <vt:lpstr>Corbel</vt:lpstr>
      <vt:lpstr>Corbel Light</vt:lpstr>
      <vt:lpstr>Montserrat</vt:lpstr>
      <vt:lpstr>PFDinTextCompPro-Bold</vt:lpstr>
      <vt:lpstr>Roboto Black</vt:lpstr>
      <vt:lpstr>Tahoma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Тушканов Владимир Александрович</dc:creator>
  <cp:lastModifiedBy>Тушканов Владимир Александрович</cp:lastModifiedBy>
  <cp:revision>1</cp:revision>
  <dcterms:created xsi:type="dcterms:W3CDTF">2024-09-19T00:09:34Z</dcterms:created>
  <dcterms:modified xsi:type="dcterms:W3CDTF">2024-09-19T00:09:44Z</dcterms:modified>
</cp:coreProperties>
</file>