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6"/>
  </p:notesMasterIdLst>
  <p:handoutMasterIdLst>
    <p:handoutMasterId r:id="rId17"/>
  </p:handoutMasterIdLst>
  <p:sldIdLst>
    <p:sldId id="277" r:id="rId5"/>
    <p:sldId id="261" r:id="rId6"/>
    <p:sldId id="262" r:id="rId7"/>
    <p:sldId id="295" r:id="rId8"/>
    <p:sldId id="296" r:id="rId9"/>
    <p:sldId id="289" r:id="rId10"/>
    <p:sldId id="264" r:id="rId11"/>
    <p:sldId id="258" r:id="rId12"/>
    <p:sldId id="297" r:id="rId13"/>
    <p:sldId id="298" r:id="rId14"/>
    <p:sldId id="276" r:id="rId15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28E"/>
    <a:srgbClr val="CC7432"/>
    <a:srgbClr val="F0D7C5"/>
    <a:srgbClr val="7C0443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33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26.08.2024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08:09:42.091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53 53,'9753'0,"-9730"0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05:30:49.039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2386 0,'-2374'913,"2363"-908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05:30:49.040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3796 8,'-3771'1349,"3747"-1349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02:41:50.870"/>
    </inkml:context>
    <inkml:brush xml:id="br0">
      <inkml:brushProperty name="width" value="0.03528" units="cm"/>
      <inkml:brushProperty name="height" value="0.03528" units="cm"/>
      <inkml:brushProperty name="color" value="#E4B28E"/>
      <inkml:brushProperty name="ignorePressure" value="1"/>
    </inkml:brush>
  </inkml:definitions>
  <inkml:trace contextRef="#ctx0" brushRef="#br0">3181 1,'-3168'1409,"3155"-1402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02:41:50.872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2828 0,'-2813'861,"2799"-857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02:41:50.873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1290 8,'-1281'364,"1273"-364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02:42:57.647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8788 1,'-8753'3894,"8718"-3876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08:11:38.465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2549 53,'-2486'1106,"2476"-1101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08:11:49.809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53 238,'2639'-184,"-2632"183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08:09:42.091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1 0,'9753'0,"-9730"0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08:11:38.465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2496 1,'-2486'1106,"2476"-1101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08:11:49.809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1 185,'2639'-184,"-2632"183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08:12:01.882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1877 0,'-1867'571,"1858"-568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08:12:12.180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1290 113,'-1281'-112,"1273"112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0T05:30:49.038"/>
    </inkml:context>
    <inkml:brush xml:id="br0">
      <inkml:brushProperty name="width" value="0.10583" units="cm"/>
      <inkml:brushProperty name="height" value="0.10583" units="cm"/>
      <inkml:brushProperty name="color" value="#E4B28E"/>
      <inkml:brushProperty name="ignorePressure" value="1"/>
    </inkml:brush>
  </inkml:definitions>
  <inkml:trace contextRef="#ctx0" brushRef="#br0">4910 1,'-4890'2737,"4870"-2725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26.08.2024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1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7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1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031" y="4434840"/>
            <a:ext cx="3706328" cy="1122202"/>
          </a:xfrm>
        </p:spPr>
        <p:txBody>
          <a:bodyPr rtlCol="0" anchor="b">
            <a:noAutofit/>
          </a:bodyPr>
          <a:lstStyle>
            <a:lvl1pPr algn="l">
              <a:defRPr sz="2700" cap="all" spc="113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031" y="5586890"/>
            <a:ext cx="3706328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3"/>
            <a:ext cx="7116234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3867" y="892180"/>
            <a:ext cx="6316266" cy="1325563"/>
          </a:xfrm>
        </p:spPr>
        <p:txBody>
          <a:bodyPr rtlCol="0">
            <a:normAutofit/>
          </a:bodyPr>
          <a:lstStyle>
            <a:lvl1pPr algn="ctr"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47893" y="3064615"/>
            <a:ext cx="930728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3000" kern="1200" cap="all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106637" y="3064615"/>
            <a:ext cx="930728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3000" kern="1200" cap="all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665382" y="3064615"/>
            <a:ext cx="930728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3000" kern="1200" cap="all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7275" y="4824191"/>
            <a:ext cx="2343070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cap="all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394697" y="4824191"/>
            <a:ext cx="235460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cap="all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500" cap="all" spc="38" baseline="0">
                <a:solidFill>
                  <a:schemeClr val="bg1"/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953659" y="4824191"/>
            <a:ext cx="2343070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cap="all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856" y="2358007"/>
            <a:ext cx="18288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0470" y="2531837"/>
            <a:ext cx="1643063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59207" y="2421056"/>
            <a:ext cx="1743075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7275" y="5280766"/>
            <a:ext cx="2343070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cap="none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394697" y="5280766"/>
            <a:ext cx="235460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cap="none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lnSpc>
                <a:spcPct val="100000"/>
              </a:lnSpc>
              <a:buNone/>
              <a:defRPr sz="1050" cap="none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5953659" y="5280766"/>
            <a:ext cx="2343070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cap="none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0275" y="892180"/>
            <a:ext cx="6316266" cy="1325563"/>
          </a:xfrm>
        </p:spPr>
        <p:txBody>
          <a:bodyPr rtlCol="0">
            <a:normAutofit/>
          </a:bodyPr>
          <a:lstStyle>
            <a:lvl1pPr>
              <a:defRPr lang="en-US" sz="21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00276" y="2776936"/>
            <a:ext cx="294322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150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00276" y="3834609"/>
            <a:ext cx="294322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57630" y="2776936"/>
            <a:ext cx="295772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150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557630" y="3834609"/>
            <a:ext cx="295772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19340" y="0"/>
            <a:ext cx="3276023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4081416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0127" y="1152774"/>
            <a:ext cx="4073978" cy="846301"/>
          </a:xfrm>
        </p:spPr>
        <p:txBody>
          <a:bodyPr rtlCol="0" anchor="t">
            <a:normAutofit/>
          </a:bodyPr>
          <a:lstStyle>
            <a:lvl1pPr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691" y="2469518"/>
            <a:ext cx="4074903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5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1372" y="2798940"/>
            <a:ext cx="4073978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1691" y="3569311"/>
            <a:ext cx="4074903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5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41372" y="3898736"/>
            <a:ext cx="4073978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41691" y="4669110"/>
            <a:ext cx="4074903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5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1372" y="4998532"/>
            <a:ext cx="4073978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1" y="3057683"/>
            <a:ext cx="9143999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1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5799" y="3354712"/>
            <a:ext cx="548640" cy="457200"/>
          </a:xfrm>
        </p:spPr>
        <p:txBody>
          <a:bodyPr rtlCol="0" anchor="ctr"/>
          <a:lstStyle>
            <a:lvl1pPr marL="0" indent="0" algn="l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447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6541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65635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4729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5800" y="4292468"/>
            <a:ext cx="548640" cy="457200"/>
          </a:xfrm>
        </p:spPr>
        <p:txBody>
          <a:bodyPr rtlCol="0" anchor="ctr"/>
          <a:lstStyle>
            <a:lvl1pPr marL="0" indent="0" algn="l"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3823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2917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2011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9293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1105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0199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383870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974814" y="3502152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477436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68202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658967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249732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40497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31263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022028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794324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612793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03558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385089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975854" y="4425696"/>
            <a:ext cx="48006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697230" y="4034785"/>
            <a:ext cx="774954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2136777"/>
            <a:ext cx="78867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1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19431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1" y="0"/>
            <a:ext cx="528638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3867" y="892180"/>
            <a:ext cx="6316266" cy="1325563"/>
          </a:xfrm>
        </p:spPr>
        <p:txBody>
          <a:bodyPr rtlCol="0">
            <a:normAutofit/>
          </a:bodyPr>
          <a:lstStyle>
            <a:lvl1pPr algn="ctr">
              <a:defRPr lang="en-US" sz="21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15387" y="2886077"/>
            <a:ext cx="1384133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77687" y="2886077"/>
            <a:ext cx="1384133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5685" y="2886077"/>
            <a:ext cx="1384133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050"/>
            </a:lvl1pPr>
            <a:lvl2pPr marL="342892" indent="0" algn="l">
              <a:lnSpc>
                <a:spcPct val="100000"/>
              </a:lnSpc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60595" y="2886077"/>
            <a:ext cx="1384133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7438" y="5084527"/>
            <a:ext cx="15928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0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769736" y="5099209"/>
            <a:ext cx="1601816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0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637735" y="5099209"/>
            <a:ext cx="15928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0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2645" y="5084527"/>
            <a:ext cx="1592807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0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15387" y="5464117"/>
            <a:ext cx="1384133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877686" y="5478799"/>
            <a:ext cx="1391962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745684" y="5478799"/>
            <a:ext cx="1384133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560594" y="5464117"/>
            <a:ext cx="1384133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5500688" y="0"/>
            <a:ext cx="3643313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615362" y="3"/>
            <a:ext cx="528638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0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3867" y="892180"/>
            <a:ext cx="6316266" cy="1325563"/>
          </a:xfrm>
        </p:spPr>
        <p:txBody>
          <a:bodyPr rtlCol="0">
            <a:normAutofit/>
          </a:bodyPr>
          <a:lstStyle>
            <a:lvl1pPr algn="ctr">
              <a:defRPr lang="en-US" sz="2100" kern="1200" spc="113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7882" y="2428875"/>
            <a:ext cx="8001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675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69703" y="2428875"/>
            <a:ext cx="8001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675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37701" y="2428875"/>
            <a:ext cx="8001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675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675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52611" y="2428875"/>
            <a:ext cx="8001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675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5126" y="3654381"/>
            <a:ext cx="13716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88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2590" y="3782042"/>
            <a:ext cx="154305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675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86947" y="3669063"/>
            <a:ext cx="13716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88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804411" y="3796722"/>
            <a:ext cx="154305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675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754945" y="3669063"/>
            <a:ext cx="13716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88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663472" y="3796722"/>
            <a:ext cx="154305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675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569855" y="3654381"/>
            <a:ext cx="13716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88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475824" y="3782042"/>
            <a:ext cx="154305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675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07882" y="4287711"/>
            <a:ext cx="8001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675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169703" y="4287711"/>
            <a:ext cx="8001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675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37701" y="4287711"/>
            <a:ext cx="8001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675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675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52611" y="4287711"/>
            <a:ext cx="8001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675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125126" y="5513217"/>
            <a:ext cx="13716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88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042590" y="5640878"/>
            <a:ext cx="154305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675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886947" y="5527899"/>
            <a:ext cx="13716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88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2804411" y="5655560"/>
            <a:ext cx="154305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675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754945" y="5527899"/>
            <a:ext cx="13716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88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672409" y="5655560"/>
            <a:ext cx="154305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675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569855" y="5513217"/>
            <a:ext cx="13716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788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475824" y="5640878"/>
            <a:ext cx="154305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675" kern="1200" spc="113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675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675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675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6"/>
            <a:ext cx="154305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6750" y="5180889"/>
            <a:ext cx="8572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3867" y="892180"/>
            <a:ext cx="6316266" cy="1325563"/>
          </a:xfrm>
        </p:spPr>
        <p:txBody>
          <a:bodyPr rtlCol="0">
            <a:normAutofit/>
          </a:bodyPr>
          <a:lstStyle>
            <a:lvl1pPr algn="ctr">
              <a:defRPr lang="en-US" sz="21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06585" y="2370670"/>
            <a:ext cx="1392174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825"/>
            </a:lvl3pPr>
            <a:lvl4pPr marL="1028675" indent="0">
              <a:buNone/>
              <a:defRPr sz="788"/>
            </a:lvl4pPr>
            <a:lvl5pPr marL="1371566" indent="0">
              <a:buNone/>
              <a:defRPr sz="788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1" y="3788814"/>
            <a:ext cx="174804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40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51" y="4464813"/>
            <a:ext cx="174804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0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1" y="5120725"/>
            <a:ext cx="174804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/>
            </a:lvl2pPr>
            <a:lvl3pPr marL="685783" indent="0">
              <a:lnSpc>
                <a:spcPct val="100000"/>
              </a:lnSpc>
              <a:buNone/>
              <a:defRPr sz="1050" spc="38" baseline="0"/>
            </a:lvl3pPr>
            <a:lvl4pPr marL="1028675" indent="0">
              <a:lnSpc>
                <a:spcPct val="100000"/>
              </a:lnSpc>
              <a:buNone/>
              <a:defRPr sz="1050" spc="38" baseline="0"/>
            </a:lvl4pPr>
            <a:lvl5pPr marL="1371566" indent="0">
              <a:lnSpc>
                <a:spcPct val="100000"/>
              </a:lnSpc>
              <a:buNone/>
              <a:defRPr sz="1050" spc="38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854238" y="2370670"/>
            <a:ext cx="1392174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825"/>
            </a:lvl3pPr>
            <a:lvl4pPr marL="1028675" indent="0">
              <a:buNone/>
              <a:defRPr sz="788"/>
            </a:lvl4pPr>
            <a:lvl5pPr marL="1371566" indent="0">
              <a:buNone/>
              <a:defRPr sz="788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672000" y="3788814"/>
            <a:ext cx="1756654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40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2000" y="4464813"/>
            <a:ext cx="1756654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0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672000" y="5120725"/>
            <a:ext cx="1756654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/>
            </a:lvl2pPr>
            <a:lvl3pPr marL="685783" indent="0">
              <a:lnSpc>
                <a:spcPct val="100000"/>
              </a:lnSpc>
              <a:buNone/>
              <a:defRPr sz="1050" spc="38" baseline="0"/>
            </a:lvl3pPr>
            <a:lvl4pPr marL="1028675" indent="0">
              <a:lnSpc>
                <a:spcPct val="100000"/>
              </a:lnSpc>
              <a:buNone/>
              <a:defRPr sz="1050" spc="38" baseline="0"/>
            </a:lvl4pPr>
            <a:lvl5pPr marL="1371566" indent="0">
              <a:lnSpc>
                <a:spcPct val="100000"/>
              </a:lnSpc>
              <a:buNone/>
              <a:defRPr sz="1050" spc="38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897588" y="2370670"/>
            <a:ext cx="1392174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825"/>
            </a:lvl3pPr>
            <a:lvl4pPr marL="1028675" indent="0">
              <a:buNone/>
              <a:defRPr sz="788"/>
            </a:lvl4pPr>
            <a:lvl5pPr marL="1371566" indent="0">
              <a:buNone/>
              <a:defRPr sz="788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23958" y="3788814"/>
            <a:ext cx="174804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40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723958" y="4464813"/>
            <a:ext cx="174804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0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23958" y="5120725"/>
            <a:ext cx="174804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/>
            </a:lvl2pPr>
            <a:lvl3pPr marL="685783" indent="0">
              <a:lnSpc>
                <a:spcPct val="100000"/>
              </a:lnSpc>
              <a:buNone/>
              <a:defRPr sz="1050" spc="38" baseline="0"/>
            </a:lvl3pPr>
            <a:lvl4pPr marL="1028675" indent="0">
              <a:lnSpc>
                <a:spcPct val="100000"/>
              </a:lnSpc>
              <a:buNone/>
              <a:defRPr sz="1050" spc="38" baseline="0"/>
            </a:lvl4pPr>
            <a:lvl5pPr marL="1371566" indent="0">
              <a:lnSpc>
                <a:spcPct val="100000"/>
              </a:lnSpc>
              <a:buNone/>
              <a:defRPr sz="1050" spc="38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945241" y="2370670"/>
            <a:ext cx="1392174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825"/>
            </a:lvl3pPr>
            <a:lvl4pPr marL="1028675" indent="0">
              <a:buNone/>
              <a:defRPr sz="788"/>
            </a:lvl4pPr>
            <a:lvl5pPr marL="1371566" indent="0">
              <a:buNone/>
              <a:defRPr sz="788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767306" y="3788460"/>
            <a:ext cx="174804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40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767306" y="4464457"/>
            <a:ext cx="174804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050" kern="1200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" y="3"/>
            <a:ext cx="928688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" y="3"/>
            <a:ext cx="2843213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767306" y="5120369"/>
            <a:ext cx="174804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/>
            </a:lvl2pPr>
            <a:lvl3pPr marL="685783" indent="0">
              <a:lnSpc>
                <a:spcPct val="100000"/>
              </a:lnSpc>
              <a:buNone/>
              <a:defRPr sz="1050" spc="38" baseline="0"/>
            </a:lvl3pPr>
            <a:lvl4pPr marL="1028675" indent="0">
              <a:lnSpc>
                <a:spcPct val="100000"/>
              </a:lnSpc>
              <a:buNone/>
              <a:defRPr sz="1050" spc="38" baseline="0"/>
            </a:lvl4pPr>
            <a:lvl5pPr marL="1371566" indent="0">
              <a:lnSpc>
                <a:spcPct val="100000"/>
              </a:lnSpc>
              <a:buNone/>
              <a:defRPr sz="1050" spc="38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7657" y="1671639"/>
            <a:ext cx="3833813" cy="1204912"/>
          </a:xfrm>
        </p:spPr>
        <p:txBody>
          <a:bodyPr rtlCol="0" anchor="b">
            <a:normAutofit/>
          </a:bodyPr>
          <a:lstStyle>
            <a:lvl1pPr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07657" y="3682546"/>
            <a:ext cx="3833813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1" y="876303"/>
            <a:ext cx="3571875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1978820" y="3"/>
            <a:ext cx="1593057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1" y="1615739"/>
            <a:ext cx="3134678" cy="1524735"/>
          </a:xfrm>
        </p:spPr>
        <p:txBody>
          <a:bodyPr rtlCol="0" anchor="b">
            <a:noAutofit/>
          </a:bodyPr>
          <a:lstStyle>
            <a:lvl1pPr algn="l">
              <a:defRPr sz="2400" spc="113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1" y="3238106"/>
            <a:ext cx="3134678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382704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1" y="6356353"/>
            <a:ext cx="1330778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9792" y="6356353"/>
            <a:ext cx="1996168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572" y="6356353"/>
            <a:ext cx="1330778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116613" y="0"/>
            <a:ext cx="502738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126" y="1020448"/>
            <a:ext cx="2378869" cy="1325563"/>
          </a:xfrm>
        </p:spPr>
        <p:txBody>
          <a:bodyPr rtlCol="0" anchor="b">
            <a:normAutofit/>
          </a:bodyPr>
          <a:lstStyle>
            <a:lvl1pPr>
              <a:defRPr sz="2100" spc="113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0126" y="2924178"/>
            <a:ext cx="2378869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20000"/>
              </a:lnSpc>
              <a:spcBef>
                <a:spcPts val="750"/>
              </a:spcBef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783" indent="0">
              <a:lnSpc>
                <a:spcPct val="120000"/>
              </a:lnSpc>
              <a:spcBef>
                <a:spcPts val="750"/>
              </a:spcBef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5" indent="0">
              <a:lnSpc>
                <a:spcPct val="120000"/>
              </a:lnSpc>
              <a:spcBef>
                <a:spcPts val="750"/>
              </a:spcBef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566" indent="0">
              <a:lnSpc>
                <a:spcPct val="120000"/>
              </a:lnSpc>
              <a:spcBef>
                <a:spcPts val="750"/>
              </a:spcBef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125" y="6356353"/>
            <a:ext cx="738868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414" y="6356352"/>
            <a:ext cx="1862132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52229" y="6356353"/>
            <a:ext cx="740664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5414" y="0"/>
            <a:ext cx="7558587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1" y="5509419"/>
            <a:ext cx="3061607" cy="585788"/>
          </a:xfrm>
        </p:spPr>
        <p:txBody>
          <a:bodyPr rtlCol="0">
            <a:normAutofit/>
          </a:bodyPr>
          <a:lstStyle>
            <a:lvl1pPr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239" y="1481138"/>
            <a:ext cx="1606323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200" cap="all" spc="113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781" y="2557463"/>
            <a:ext cx="1606323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200" cap="all" spc="113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0601" y="3633788"/>
            <a:ext cx="1606323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200" cap="all" spc="113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8751" y="4710114"/>
            <a:ext cx="1606323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200" cap="all" spc="113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153" y="1594478"/>
            <a:ext cx="4154321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9523" y="2682564"/>
            <a:ext cx="4154321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2704" y="3755394"/>
            <a:ext cx="4154321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31461" y="4824430"/>
            <a:ext cx="4154321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65138" y="5023933"/>
            <a:ext cx="1134908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19938" y="3948451"/>
            <a:ext cx="1134908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80090" y="2872686"/>
            <a:ext cx="1134908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39699" y="1796083"/>
            <a:ext cx="1134908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675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6867" y="6356353"/>
            <a:ext cx="1356534" cy="365125"/>
          </a:xfrm>
        </p:spPr>
        <p:txBody>
          <a:bodyPr rtlCol="0"/>
          <a:lstStyle>
            <a:lvl1pPr algn="l"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8157" y="6356353"/>
            <a:ext cx="407194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3867" y="892180"/>
            <a:ext cx="6316266" cy="1325563"/>
          </a:xfrm>
        </p:spPr>
        <p:txBody>
          <a:bodyPr rtlCol="0">
            <a:normAutofit/>
          </a:bodyPr>
          <a:lstStyle>
            <a:lvl1pPr algn="ctr">
              <a:defRPr lang="en-US" sz="21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4426" y="2563126"/>
            <a:ext cx="3023959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5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14249" y="3070348"/>
            <a:ext cx="3023273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4754" y="2563126"/>
            <a:ext cx="3023959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5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4858" y="3070348"/>
            <a:ext cx="3023273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14426" y="4319434"/>
            <a:ext cx="3023959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5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14810" y="4826656"/>
            <a:ext cx="3023273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04474" y="4319434"/>
            <a:ext cx="3023959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5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04858" y="4826656"/>
            <a:ext cx="3023273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16292" y="3"/>
            <a:ext cx="2627709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90709" y="0"/>
            <a:ext cx="1853293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6"/>
            <a:ext cx="154305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86750" y="5180889"/>
            <a:ext cx="8572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1570" y="4156408"/>
            <a:ext cx="2354580" cy="1325563"/>
          </a:xfrm>
        </p:spPr>
        <p:txBody>
          <a:bodyPr rtlCol="0" anchor="b">
            <a:normAutofit/>
          </a:bodyPr>
          <a:lstStyle>
            <a:lvl1pPr algn="l">
              <a:defRPr lang="en-US" sz="21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691" y="1530638"/>
            <a:ext cx="4074903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5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1372" y="1860060"/>
            <a:ext cx="4073978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1691" y="2630434"/>
            <a:ext cx="4074903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5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41372" y="2959856"/>
            <a:ext cx="4073978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41691" y="3730230"/>
            <a:ext cx="4074903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5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1372" y="4059652"/>
            <a:ext cx="4073978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40080" y="4830027"/>
            <a:ext cx="4074903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5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39761" y="5159449"/>
            <a:ext cx="4073978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39761" y="6356353"/>
            <a:ext cx="710637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371467" y="6356353"/>
            <a:ext cx="2432957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025494" y="6356353"/>
            <a:ext cx="489857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3522" y="-1"/>
            <a:ext cx="3672551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557" y="1671639"/>
            <a:ext cx="3833813" cy="1204912"/>
          </a:xfrm>
        </p:spPr>
        <p:txBody>
          <a:bodyPr rtlCol="0" anchor="b">
            <a:normAutofit/>
          </a:bodyPr>
          <a:lstStyle>
            <a:lvl1pPr>
              <a:defRPr lang="en-US" sz="2100" kern="1200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21557" y="3660774"/>
            <a:ext cx="3833813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6822283" y="1497012"/>
            <a:ext cx="232171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5214938" y="-25401"/>
            <a:ext cx="2843213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8349" y="6356353"/>
            <a:ext cx="1307306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3512" y="2571238"/>
            <a:ext cx="3134678" cy="1715531"/>
          </a:xfrm>
        </p:spPr>
        <p:txBody>
          <a:bodyPr rtlCol="0" anchor="ctr">
            <a:noAutofit/>
          </a:bodyPr>
          <a:lstStyle>
            <a:lvl1pPr algn="l">
              <a:defRPr sz="2700" spc="113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4407694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418623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0127" y="1152774"/>
            <a:ext cx="4073978" cy="846301"/>
          </a:xfrm>
        </p:spPr>
        <p:txBody>
          <a:bodyPr rtlCol="0" anchor="t">
            <a:normAutofit/>
          </a:bodyPr>
          <a:lstStyle>
            <a:lvl1pPr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1657350" y="0"/>
            <a:ext cx="18288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691" y="2469518"/>
            <a:ext cx="4074903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5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1372" y="2798940"/>
            <a:ext cx="4073978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1691" y="3569311"/>
            <a:ext cx="4074903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5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41372" y="3898736"/>
            <a:ext cx="4073978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41691" y="4669110"/>
            <a:ext cx="4074903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15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1372" y="4998532"/>
            <a:ext cx="4073978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39761" y="6356353"/>
            <a:ext cx="710637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371467" y="6356353"/>
            <a:ext cx="2432957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025494" y="6356353"/>
            <a:ext cx="489857" cy="365125"/>
          </a:xfrm>
        </p:spPr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3867" y="892180"/>
            <a:ext cx="6316266" cy="1325563"/>
          </a:xfrm>
        </p:spPr>
        <p:txBody>
          <a:bodyPr rtlCol="0">
            <a:normAutofit/>
          </a:bodyPr>
          <a:lstStyle>
            <a:lvl1pPr algn="ctr"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2329" y="2776936"/>
            <a:ext cx="2161856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1500" kern="1200" cap="all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32329" y="3834609"/>
            <a:ext cx="2161856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85750" y="2776936"/>
            <a:ext cx="2172503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1500" kern="1200" cap="all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85750" y="3834609"/>
            <a:ext cx="2172503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49816" y="2776936"/>
            <a:ext cx="2161856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1500" kern="1200" cap="all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49816" y="3834609"/>
            <a:ext cx="2161856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92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783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28675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71566" indent="0">
              <a:lnSpc>
                <a:spcPct val="100000"/>
              </a:lnSpc>
              <a:buNone/>
              <a:defRPr sz="1050" spc="38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675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" y="0"/>
            <a:ext cx="928688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678782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40.pn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emf"/><Relationship Id="rId11" Type="http://schemas.openxmlformats.org/officeDocument/2006/relationships/image" Target="../media/image42.png"/><Relationship Id="rId5" Type="http://schemas.openxmlformats.org/officeDocument/2006/relationships/customXml" Target="../ink/ink1.xml"/><Relationship Id="rId10" Type="http://schemas.openxmlformats.org/officeDocument/2006/relationships/image" Target="../media/image42.emf"/><Relationship Id="rId4" Type="http://schemas.openxmlformats.org/officeDocument/2006/relationships/image" Target="../media/image41.png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47.emf"/><Relationship Id="rId3" Type="http://schemas.openxmlformats.org/officeDocument/2006/relationships/image" Target="../media/image43.png"/><Relationship Id="rId7" Type="http://schemas.openxmlformats.org/officeDocument/2006/relationships/image" Target="../media/image40.emf"/><Relationship Id="rId12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customXml" Target="../ink/ink4.xml"/><Relationship Id="rId11" Type="http://schemas.openxmlformats.org/officeDocument/2006/relationships/image" Target="../media/image42.emf"/><Relationship Id="rId5" Type="http://schemas.openxmlformats.org/officeDocument/2006/relationships/image" Target="../media/image45.png"/><Relationship Id="rId15" Type="http://schemas.openxmlformats.org/officeDocument/2006/relationships/image" Target="../media/image48.emf"/><Relationship Id="rId10" Type="http://schemas.openxmlformats.org/officeDocument/2006/relationships/customXml" Target="../ink/ink6.xml"/><Relationship Id="rId4" Type="http://schemas.openxmlformats.org/officeDocument/2006/relationships/image" Target="../media/image44.png"/><Relationship Id="rId9" Type="http://schemas.openxmlformats.org/officeDocument/2006/relationships/image" Target="../media/image41.emf"/><Relationship Id="rId1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6.png"/><Relationship Id="rId7" Type="http://schemas.openxmlformats.org/officeDocument/2006/relationships/customXml" Target="../ink/ink10.xm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emf"/><Relationship Id="rId11" Type="http://schemas.openxmlformats.org/officeDocument/2006/relationships/image" Target="../media/image48.png"/><Relationship Id="rId5" Type="http://schemas.openxmlformats.org/officeDocument/2006/relationships/customXml" Target="../ink/ink9.xml"/><Relationship Id="rId10" Type="http://schemas.openxmlformats.org/officeDocument/2006/relationships/image" Target="../media/image53.emf"/><Relationship Id="rId4" Type="http://schemas.openxmlformats.org/officeDocument/2006/relationships/image" Target="../media/image47.png"/><Relationship Id="rId9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60.emf"/><Relationship Id="rId3" Type="http://schemas.openxmlformats.org/officeDocument/2006/relationships/image" Target="../media/image49.png"/><Relationship Id="rId7" Type="http://schemas.openxmlformats.org/officeDocument/2006/relationships/image" Target="../media/image430.png"/><Relationship Id="rId12" Type="http://schemas.openxmlformats.org/officeDocument/2006/relationships/customXml" Target="../ink/ink1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2.xml"/><Relationship Id="rId11" Type="http://schemas.openxmlformats.org/officeDocument/2006/relationships/image" Target="../media/image59.emf"/><Relationship Id="rId5" Type="http://schemas.openxmlformats.org/officeDocument/2006/relationships/image" Target="../media/image51.png"/><Relationship Id="rId10" Type="http://schemas.openxmlformats.org/officeDocument/2006/relationships/customXml" Target="../ink/ink14.xml"/><Relationship Id="rId4" Type="http://schemas.openxmlformats.org/officeDocument/2006/relationships/image" Target="../media/image50.png"/><Relationship Id="rId9" Type="http://schemas.openxmlformats.org/officeDocument/2006/relationships/image" Target="../media/image58.emf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C689D-C205-4DA1-B5F7-50121D77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9" y="794857"/>
            <a:ext cx="8096713" cy="5783367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A2B43AE2-10F4-405B-B65D-EFDA245FCD90}"/>
              </a:ext>
            </a:extLst>
          </p:cNvPr>
          <p:cNvSpPr txBox="1">
            <a:spLocks/>
          </p:cNvSpPr>
          <p:nvPr/>
        </p:nvSpPr>
        <p:spPr>
          <a:xfrm>
            <a:off x="1781932" y="209725"/>
            <a:ext cx="6071919" cy="5670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Министерство социального развития, опеки и попечительства Иркутской области ОГБУ «Региональный ресурсный многопрофильный центр «РОСТ»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0A694-9D15-40D7-A903-F6C434A75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83" y="209725"/>
            <a:ext cx="585132" cy="585132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C1E04AB6-70DB-478E-9D8F-36D8675011DC}"/>
              </a:ext>
            </a:extLst>
          </p:cNvPr>
          <p:cNvSpPr txBox="1">
            <a:spLocks/>
          </p:cNvSpPr>
          <p:nvPr/>
        </p:nvSpPr>
        <p:spPr>
          <a:xfrm>
            <a:off x="4211273" y="5536734"/>
            <a:ext cx="4570388" cy="1481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83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l" defTabSz="685783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83" indent="0" algn="l" defTabSz="685783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75" indent="0" algn="l" defTabSz="685783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66" indent="0" algn="l" defTabSz="685783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>
                <a:solidFill>
                  <a:schemeClr val="accent1">
                    <a:lumMod val="25000"/>
                  </a:schemeClr>
                </a:solidFill>
              </a:rPr>
              <a:t>РАЗРАБОТЧИКИ</a:t>
            </a:r>
            <a:r>
              <a:rPr lang="ru-RU" sz="1200" dirty="0">
                <a:solidFill>
                  <a:schemeClr val="accent1">
                    <a:lumMod val="25000"/>
                  </a:schemeClr>
                </a:solidFill>
              </a:rPr>
              <a:t>: министерство социального развития, опеки и попечительства Иркутской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3337AD8-BC17-4C56-9279-19AE14DD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3" y="100668"/>
            <a:ext cx="8817054" cy="66517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A3B6B-CFBE-4176-B30C-25516596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702" y="274984"/>
            <a:ext cx="6316266" cy="1325563"/>
          </a:xfrm>
        </p:spPr>
        <p:txBody>
          <a:bodyPr>
            <a:normAutofit/>
          </a:bodyPr>
          <a:lstStyle/>
          <a:p>
            <a:r>
              <a:rPr lang="ru-RU" sz="2000" dirty="0"/>
              <a:t>СПЕЦИАЛИЗИРОВАННАЯ СЛУЖБА сопровождения участников СВО </a:t>
            </a:r>
            <a:br>
              <a:rPr lang="ru-RU" sz="2000" dirty="0"/>
            </a:br>
            <a:r>
              <a:rPr lang="ru-RU" sz="2000" dirty="0"/>
              <a:t>с инвалидностью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78029-74B6-45D3-8050-8DAD5993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681" y="2545589"/>
            <a:ext cx="2161856" cy="823912"/>
          </a:xfrm>
        </p:spPr>
        <p:txBody>
          <a:bodyPr/>
          <a:lstStyle/>
          <a:p>
            <a:pPr algn="ctr"/>
            <a:r>
              <a:rPr lang="ru-RU" sz="1100" dirty="0"/>
              <a:t>Министерство СОЦИАЛЬНОГО РАЗВИТИЯ, ОПЕКИ И ПОПЕЧИТЕЛЬСИТВА Иркутской области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6A82C1-2CB9-484C-8E0E-28A07149A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329" y="4180384"/>
            <a:ext cx="2161856" cy="1153486"/>
          </a:xfrm>
        </p:spPr>
        <p:txBody>
          <a:bodyPr/>
          <a:lstStyle/>
          <a:p>
            <a:r>
              <a:rPr lang="ru-RU" dirty="0"/>
              <a:t>Осуществляет полный контроль за организацией работы с участниками СВО, имеющими инвалидность, принимает отчетность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644398-3B31-4D99-BBA6-0C39E93740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73624" y="2594764"/>
            <a:ext cx="2172503" cy="823912"/>
          </a:xfrm>
        </p:spPr>
        <p:txBody>
          <a:bodyPr/>
          <a:lstStyle/>
          <a:p>
            <a:pPr algn="ctr"/>
            <a:r>
              <a:rPr lang="ru-RU" sz="1100" dirty="0"/>
              <a:t>Единый центр сопровождения участников </a:t>
            </a:r>
            <a:r>
              <a:rPr lang="ru-RU" sz="1100" dirty="0" err="1"/>
              <a:t>Сво</a:t>
            </a:r>
            <a:r>
              <a:rPr lang="ru-RU" sz="1100" dirty="0"/>
              <a:t> и членов их семей Иркутской области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3B372D-A7DE-440F-B990-F9BA6057F7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73624" y="4180384"/>
            <a:ext cx="2172503" cy="1153486"/>
          </a:xfrm>
        </p:spPr>
        <p:txBody>
          <a:bodyPr/>
          <a:lstStyle/>
          <a:p>
            <a:r>
              <a:rPr lang="ru-RU" dirty="0"/>
              <a:t>Осуществляет взаимодействие с ведомствами по внесению данных</a:t>
            </a:r>
          </a:p>
          <a:p>
            <a:r>
              <a:rPr lang="ru-RU" dirty="0"/>
              <a:t>Осуществляет обратную связь с гражданами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0A3656B-43C3-4127-A869-9472BB7C7A6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60465" y="2646161"/>
            <a:ext cx="2161856" cy="515117"/>
          </a:xfrm>
        </p:spPr>
        <p:txBody>
          <a:bodyPr/>
          <a:lstStyle/>
          <a:p>
            <a:pPr algn="ctr"/>
            <a:r>
              <a:rPr lang="ru-RU" sz="1100" dirty="0"/>
              <a:t>Региональный координационный центр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ABE80F13-56E2-404A-A67B-7B0EF28B07F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49816" y="4180384"/>
            <a:ext cx="2161856" cy="115348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Осуществляет обследование ЖБУ участников СВО, имеющих инвалидность, на предмет нуждаемости в услугах по уходу</a:t>
            </a:r>
          </a:p>
          <a:p>
            <a:r>
              <a:rPr lang="ru-RU" dirty="0"/>
              <a:t>Включает в СДУ в случае признания нуждающимся</a:t>
            </a:r>
          </a:p>
          <a:p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6050446-84B2-4079-9FB7-181DBDB37D29}"/>
              </a:ext>
            </a:extLst>
          </p:cNvPr>
          <p:cNvSpPr/>
          <p:nvPr/>
        </p:nvSpPr>
        <p:spPr>
          <a:xfrm>
            <a:off x="936648" y="3369501"/>
            <a:ext cx="2172502" cy="43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координатор базы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5F0601-3CCF-4C7E-B869-035EE82D0283}"/>
              </a:ext>
            </a:extLst>
          </p:cNvPr>
          <p:cNvSpPr/>
          <p:nvPr/>
        </p:nvSpPr>
        <p:spPr>
          <a:xfrm>
            <a:off x="3573623" y="3369501"/>
            <a:ext cx="2172503" cy="43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оператор базы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7598DE2-1452-4FAC-9AF2-9B4CD96AF60C}"/>
              </a:ext>
            </a:extLst>
          </p:cNvPr>
          <p:cNvSpPr/>
          <p:nvPr/>
        </p:nvSpPr>
        <p:spPr>
          <a:xfrm>
            <a:off x="6149130" y="3379921"/>
            <a:ext cx="2083838" cy="43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эксперт СДУ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8F331F-7053-4D59-9065-3B4AA3DFD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653" y="1580159"/>
            <a:ext cx="3411623" cy="353294"/>
          </a:xfrm>
          <a:prstGeom prst="rect">
            <a:avLst/>
          </a:prstGeom>
        </p:spPr>
      </p:pic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50E09D3B-BA78-4B88-AF30-CDE2F9FFD0E2}"/>
              </a:ext>
            </a:extLst>
          </p:cNvPr>
          <p:cNvSpPr/>
          <p:nvPr/>
        </p:nvSpPr>
        <p:spPr>
          <a:xfrm rot="16200000">
            <a:off x="5816102" y="613835"/>
            <a:ext cx="257848" cy="3316502"/>
          </a:xfrm>
          <a:prstGeom prst="rightBrace">
            <a:avLst>
              <a:gd name="adj1" fmla="val 8333"/>
              <a:gd name="adj2" fmla="val 51527"/>
            </a:avLst>
          </a:prstGeom>
          <a:ln w="28575">
            <a:solidFill>
              <a:srgbClr val="CC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>
            <a:extLst>
              <a:ext uri="{FF2B5EF4-FFF2-40B4-BE49-F238E27FC236}">
                <a16:creationId xmlns:a16="http://schemas.microsoft.com/office/drawing/2014/main" id="{AEB47E44-E287-4F26-86F4-F0FC6DA61B93}"/>
              </a:ext>
            </a:extLst>
          </p:cNvPr>
          <p:cNvSpPr/>
          <p:nvPr/>
        </p:nvSpPr>
        <p:spPr>
          <a:xfrm rot="16200000">
            <a:off x="4587432" y="2893051"/>
            <a:ext cx="268448" cy="5763240"/>
          </a:xfrm>
          <a:prstGeom prst="leftBrace">
            <a:avLst/>
          </a:prstGeom>
          <a:ln w="28575">
            <a:solidFill>
              <a:srgbClr val="CC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BDBD2AD0-E94E-488D-9D90-A0017B407E4C}"/>
              </a:ext>
            </a:extLst>
          </p:cNvPr>
          <p:cNvSpPr txBox="1">
            <a:spLocks/>
          </p:cNvSpPr>
          <p:nvPr/>
        </p:nvSpPr>
        <p:spPr>
          <a:xfrm>
            <a:off x="2151566" y="6090443"/>
            <a:ext cx="5016616" cy="268449"/>
          </a:xfrm>
          <a:prstGeom prst="rect">
            <a:avLst/>
          </a:prstGeom>
          <a:ln>
            <a:solidFill>
              <a:srgbClr val="CC7432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500" kern="1200" cap="all" spc="113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457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/>
              <a:t>Единая методология работы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0DF5D59-56F0-42FA-8E91-CED36EE4F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182" y="204304"/>
            <a:ext cx="1705815" cy="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7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0EEA13-D143-4C11-9CD0-BCF3E5011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164" y="218113"/>
            <a:ext cx="6694527" cy="5419289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914D564-8F21-4BD1-9624-616D33853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6200000">
            <a:off x="-1460113" y="2414827"/>
            <a:ext cx="5419291" cy="1025861"/>
          </a:xfrm>
          <a:ln>
            <a:solidFill>
              <a:srgbClr val="CC7432"/>
            </a:solidFill>
          </a:ln>
        </p:spPr>
        <p:txBody>
          <a:bodyPr/>
          <a:lstStyle/>
          <a:p>
            <a:pPr algn="ctr"/>
            <a:r>
              <a:rPr lang="ru-RU" dirty="0"/>
              <a:t>Контроль заполнения данных</a:t>
            </a:r>
            <a:br>
              <a:rPr lang="ru-RU" dirty="0"/>
            </a:br>
            <a:endParaRPr lang="ru-RU" dirty="0"/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id="{BB5CFC70-C693-4078-9AFD-007584BBE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1" y="1543973"/>
            <a:ext cx="6121400" cy="3235661"/>
          </a:xfrm>
        </p:spPr>
        <p:txBody>
          <a:bodyPr>
            <a:noAutofit/>
          </a:bodyPr>
          <a:lstStyle/>
          <a:p>
            <a:pPr marL="285750" indent="-285750" algn="just">
              <a:buBlip>
                <a:blip r:embed="rId4"/>
              </a:buBlip>
            </a:pPr>
            <a:r>
              <a:rPr lang="ru-RU" sz="1400" dirty="0"/>
              <a:t>ежедневная выгрузка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sz="1400" dirty="0"/>
              <a:t>еженедельный отчет в Министерство социального развития опеки и попечительства Иркутской области 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sz="1400" dirty="0"/>
              <a:t>оперативный обмен информацией между ведомствами 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sz="1400" dirty="0"/>
              <a:t>оперативный контроль за вносимой информацией ведомствами в ЭСРН (электронный социальный регистр населения) или посредством телефонной связи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sz="1400" dirty="0"/>
              <a:t>еженедельный обзвон состоящих в базе граждан с целью контроля полноты предоставленных услуг</a:t>
            </a:r>
          </a:p>
          <a:p>
            <a:pPr marL="285750" indent="-285750" algn="just">
              <a:buBlip>
                <a:blip r:embed="rId4"/>
              </a:buBlip>
            </a:pPr>
            <a:r>
              <a:rPr lang="ru-RU" sz="1400" dirty="0" err="1"/>
              <a:t>еженедневный</a:t>
            </a:r>
            <a:r>
              <a:rPr lang="ru-RU" sz="1400" dirty="0"/>
              <a:t> обзвон вновь внесенных в базу граждан с целью  выявления нуждаемости в услугах</a:t>
            </a:r>
          </a:p>
          <a:p>
            <a:pPr algn="just"/>
            <a:endParaRPr lang="ru-RU" sz="1400" dirty="0"/>
          </a:p>
          <a:p>
            <a:pPr marL="285750" indent="-285750" algn="just">
              <a:buBlip>
                <a:blip r:embed="rId4"/>
              </a:buBlip>
            </a:pPr>
            <a:endParaRPr lang="ru-RU" sz="1400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6C60F9A-0007-4923-9629-8E01A7BDFA20}"/>
              </a:ext>
            </a:extLst>
          </p:cNvPr>
          <p:cNvSpPr txBox="1">
            <a:spLocks/>
          </p:cNvSpPr>
          <p:nvPr/>
        </p:nvSpPr>
        <p:spPr>
          <a:xfrm>
            <a:off x="2285999" y="284166"/>
            <a:ext cx="6121399" cy="141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/>
              <a:t>Ответственный по модулю</a:t>
            </a:r>
            <a:r>
              <a:rPr lang="ru-RU" sz="1400" dirty="0"/>
              <a:t>: </a:t>
            </a:r>
            <a:r>
              <a:rPr lang="ru-RU" sz="1100" dirty="0"/>
              <a:t>с</a:t>
            </a:r>
            <a:r>
              <a:rPr lang="ru-RU" sz="1400" cap="none" dirty="0"/>
              <a:t>пециалист Единого центра сопровождения семей участников СВО и членов их семей: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91BEB7-D318-4D57-8AA5-04C6653F3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836" y="284166"/>
            <a:ext cx="1705815" cy="17664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20712E-CED3-4858-BE7A-53DDD24ED0BD}"/>
              </a:ext>
            </a:extLst>
          </p:cNvPr>
          <p:cNvSpPr/>
          <p:nvPr/>
        </p:nvSpPr>
        <p:spPr>
          <a:xfrm>
            <a:off x="736601" y="5999476"/>
            <a:ext cx="8118090" cy="76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spc="11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СОЦИАЛЬНЫЙ ЭФФЕКТ</a:t>
            </a:r>
            <a:r>
              <a:rPr lang="ru-RU" sz="1400" spc="11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: выполнение реабилитационных и </a:t>
            </a:r>
            <a:r>
              <a:rPr lang="ru-RU" sz="1400" spc="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абилитационных</a:t>
            </a:r>
            <a:r>
              <a:rPr lang="ru-RU" sz="1400" spc="11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 мероприятий в полном объеме </a:t>
            </a:r>
          </a:p>
        </p:txBody>
      </p:sp>
      <p:sp>
        <p:nvSpPr>
          <p:cNvPr id="4" name="Стрелка: штриховая вправо 3">
            <a:extLst>
              <a:ext uri="{FF2B5EF4-FFF2-40B4-BE49-F238E27FC236}">
                <a16:creationId xmlns:a16="http://schemas.microsoft.com/office/drawing/2014/main" id="{DC23A80A-CB11-4968-B1DE-4940AA36AE2E}"/>
              </a:ext>
            </a:extLst>
          </p:cNvPr>
          <p:cNvSpPr/>
          <p:nvPr/>
        </p:nvSpPr>
        <p:spPr>
          <a:xfrm>
            <a:off x="1812410" y="2998218"/>
            <a:ext cx="297808" cy="3271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DABA06C4-EEE4-44A4-8BA4-847C5E3CBB27}"/>
              </a:ext>
            </a:extLst>
          </p:cNvPr>
          <p:cNvSpPr/>
          <p:nvPr/>
        </p:nvSpPr>
        <p:spPr>
          <a:xfrm rot="5400000">
            <a:off x="4957730" y="1216684"/>
            <a:ext cx="447472" cy="3779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штриховая вправо 10">
            <a:extLst>
              <a:ext uri="{FF2B5EF4-FFF2-40B4-BE49-F238E27FC236}">
                <a16:creationId xmlns:a16="http://schemas.microsoft.com/office/drawing/2014/main" id="{FF92A294-3DCA-4725-BF0A-3D48F64B14FF}"/>
              </a:ext>
            </a:extLst>
          </p:cNvPr>
          <p:cNvSpPr/>
          <p:nvPr/>
        </p:nvSpPr>
        <p:spPr>
          <a:xfrm rot="5400000">
            <a:off x="5005310" y="5663305"/>
            <a:ext cx="310393" cy="33598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A8969F8-A509-4AD7-9B46-1D768C38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9" y="-67112"/>
            <a:ext cx="9144000" cy="69208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446" y="1351727"/>
            <a:ext cx="2256638" cy="385762"/>
          </a:xfrm>
        </p:spPr>
        <p:txBody>
          <a:bodyPr vert="horz" lIns="68580" tIns="34290" rIns="68580" bIns="34290" rtlCol="0" anchor="ctr">
            <a:noAutofit/>
          </a:bodyPr>
          <a:lstStyle/>
          <a:p>
            <a:pPr rtl="0"/>
            <a:r>
              <a:rPr lang="ru-RU" sz="1800" b="1" dirty="0"/>
              <a:t>Электронный модуль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3003" y="2372413"/>
            <a:ext cx="1606323" cy="241339"/>
          </a:xfrm>
        </p:spPr>
        <p:txBody>
          <a:bodyPr rtlCol="0"/>
          <a:lstStyle/>
          <a:p>
            <a:pPr rtl="0"/>
            <a:r>
              <a:rPr lang="ru-RU" sz="1800" b="1" dirty="0"/>
              <a:t>Цель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9877" y="3410642"/>
            <a:ext cx="1606323" cy="241340"/>
          </a:xfrm>
        </p:spPr>
        <p:txBody>
          <a:bodyPr rtlCol="0"/>
          <a:lstStyle/>
          <a:p>
            <a:pPr rtl="0"/>
            <a:r>
              <a:rPr lang="ru-RU" sz="1800" b="1" dirty="0"/>
              <a:t>Задача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9994" y="1351727"/>
            <a:ext cx="6202759" cy="302754"/>
          </a:xfrm>
        </p:spPr>
        <p:txBody>
          <a:bodyPr rtlCol="0" anchor="ctr">
            <a:noAutofit/>
          </a:bodyPr>
          <a:lstStyle/>
          <a:p>
            <a:pPr rtl="0"/>
            <a:r>
              <a:rPr lang="ru-RU" sz="1400" dirty="0"/>
              <a:t>информационный сервис, содержащий сведения об участниках специальной военной операции, получивших инвалидность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145" y="2372413"/>
            <a:ext cx="5708684" cy="522361"/>
          </a:xfrm>
        </p:spPr>
        <p:txBody>
          <a:bodyPr rtlCol="0" anchor="ctr">
            <a:noAutofit/>
          </a:bodyPr>
          <a:lstStyle/>
          <a:p>
            <a:pPr rtl="0"/>
            <a:r>
              <a:rPr lang="ru-RU" sz="1400" dirty="0"/>
              <a:t>оперативное и качественное решение вопросов и потребностей инвалидов из числа участников специальной военной операции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59655" y="3410642"/>
            <a:ext cx="5171331" cy="522363"/>
          </a:xfrm>
        </p:spPr>
        <p:txBody>
          <a:bodyPr rtlCol="0" anchor="ctr">
            <a:noAutofit/>
          </a:bodyPr>
          <a:lstStyle/>
          <a:p>
            <a:pPr rtl="0"/>
            <a:r>
              <a:rPr lang="ru-RU" sz="1400" dirty="0"/>
              <a:t>- организация информационного межведомственного взаимодействия при сопровождении инвалидов из числа участников специальной военной операции 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54D43BFF-1508-45EC-9598-08CE0C775451}"/>
              </a:ext>
            </a:extLst>
          </p:cNvPr>
          <p:cNvSpPr txBox="1">
            <a:spLocks/>
          </p:cNvSpPr>
          <p:nvPr/>
        </p:nvSpPr>
        <p:spPr>
          <a:xfrm>
            <a:off x="4444212" y="4181388"/>
            <a:ext cx="4606375" cy="522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 spc="38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400" dirty="0"/>
              <a:t>- организация работы электронного модуля,                       обеспечивающего взаимодействие с внешними       поставщиками и получателями информации;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1E0FBBF5-2588-43BF-9DF0-F6DF5C9A5D2D}"/>
              </a:ext>
            </a:extLst>
          </p:cNvPr>
          <p:cNvSpPr txBox="1">
            <a:spLocks/>
          </p:cNvSpPr>
          <p:nvPr/>
        </p:nvSpPr>
        <p:spPr>
          <a:xfrm>
            <a:off x="5048219" y="5095036"/>
            <a:ext cx="4236440" cy="522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 spc="38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1400" dirty="0"/>
              <a:t>- создание специализированной службы сопровождения участников СВО </a:t>
            </a:r>
            <a:br>
              <a:rPr lang="ru-RU" sz="1400" dirty="0"/>
            </a:br>
            <a:r>
              <a:rPr lang="ru-RU" sz="1400" dirty="0"/>
              <a:t>с инвалидностью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E4F226E-B0E3-454E-B946-7A0673B05DAB}"/>
              </a:ext>
            </a:extLst>
          </p:cNvPr>
          <p:cNvCxnSpPr>
            <a:cxnSpLocks/>
          </p:cNvCxnSpPr>
          <p:nvPr/>
        </p:nvCxnSpPr>
        <p:spPr>
          <a:xfrm>
            <a:off x="3559655" y="5363484"/>
            <a:ext cx="1213681" cy="0"/>
          </a:xfrm>
          <a:prstGeom prst="line">
            <a:avLst/>
          </a:prstGeom>
          <a:ln>
            <a:solidFill>
              <a:srgbClr val="E4B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844539-1670-444F-96D2-A1563C6E9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439" y="115353"/>
            <a:ext cx="1705815" cy="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218" y="227495"/>
            <a:ext cx="6727949" cy="861605"/>
          </a:xfrm>
        </p:spPr>
        <p:txBody>
          <a:bodyPr rtlCol="0"/>
          <a:lstStyle/>
          <a:p>
            <a:pPr rtl="0"/>
            <a:r>
              <a:rPr lang="ru-RU" dirty="0"/>
              <a:t>Нормативно-правовые акты: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13867" y="1971056"/>
            <a:ext cx="6727949" cy="347199"/>
          </a:xfrm>
        </p:spPr>
        <p:txBody>
          <a:bodyPr vert="horz" lIns="68580" tIns="34290" rIns="68580" bIns="34290" rtlCol="0" anchor="ctr">
            <a:noAutofit/>
          </a:bodyPr>
          <a:lstStyle/>
          <a:p>
            <a:pPr marL="285750" indent="-285750" algn="l" rtl="0">
              <a:buBlip>
                <a:blip r:embed="rId3"/>
              </a:buBlip>
            </a:pPr>
            <a:r>
              <a:rPr lang="ru-RU" sz="1600" dirty="0"/>
              <a:t>РАСПОРЯЖЕНИЕ ГУБЕРНАТОРА ИРКУТСКОЙ ОБЛАСТИ от 22.02.2024г. № 54-р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13868" y="2428286"/>
            <a:ext cx="5734196" cy="584609"/>
          </a:xfrm>
        </p:spPr>
        <p:txBody>
          <a:bodyPr rtlCol="0">
            <a:normAutofit fontScale="92500" lnSpcReduction="10000"/>
          </a:bodyPr>
          <a:lstStyle/>
          <a:p>
            <a:pPr algn="just" rtl="0"/>
            <a:r>
              <a:rPr lang="ru-RU" sz="1200" dirty="0"/>
              <a:t>«Об информационном взаимодействии с целью получения сведений об инвалидах из числа участников специальной военной операции, проводимой с 24 февраля 2022 года, проживающих на территории Иркутской области»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13868" y="3200212"/>
            <a:ext cx="6258149" cy="566464"/>
          </a:xfrm>
        </p:spPr>
        <p:txBody>
          <a:bodyPr rtlCol="0" anchor="ctr">
            <a:normAutofit fontScale="92500" lnSpcReduction="20000"/>
          </a:bodyPr>
          <a:lstStyle/>
          <a:p>
            <a:pPr marL="285750" indent="-285750" algn="l" rtl="0">
              <a:buBlip>
                <a:blip r:embed="rId3"/>
              </a:buBlip>
            </a:pPr>
            <a:r>
              <a:rPr lang="ru-RU" sz="1600" dirty="0"/>
              <a:t>РАСПОРЯЖЕНИЕ</a:t>
            </a:r>
            <a:r>
              <a:rPr lang="ru-RU" dirty="0"/>
              <a:t> Министерства социального развития опеки и попечительства Иркутской области от 30.05.2024г. № 53-156-мр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13868" y="3756461"/>
            <a:ext cx="5734196" cy="735796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ru-RU" sz="1100" dirty="0"/>
              <a:t>«Об утверждении Перечня лиц, осуществляющих информационное взаимодействие с целью получения сведений об инвалидах из числа участников специальной военной операции, проводимой с 24 февраля 2022 года, проживающих на территории Иркутской области»</a:t>
            </a:r>
          </a:p>
          <a:p>
            <a:pPr algn="l" rtl="0"/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13868" y="4720418"/>
            <a:ext cx="3221055" cy="275979"/>
          </a:xfrm>
        </p:spPr>
        <p:txBody>
          <a:bodyPr rtlCol="0">
            <a:normAutofit fontScale="92500" lnSpcReduction="10000"/>
          </a:bodyPr>
          <a:lstStyle/>
          <a:p>
            <a:pPr marL="285750" indent="-285750" algn="l" rtl="0">
              <a:buBlip>
                <a:blip r:embed="rId3"/>
              </a:buBlip>
            </a:pPr>
            <a:r>
              <a:rPr lang="ru-RU" sz="1600" dirty="0"/>
              <a:t>СОГЛАШЕНИЯ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13868" y="4986181"/>
            <a:ext cx="3220325" cy="275979"/>
          </a:xfrm>
        </p:spPr>
        <p:txBody>
          <a:bodyPr rtlCol="0" anchor="ctr">
            <a:normAutofit/>
          </a:bodyPr>
          <a:lstStyle/>
          <a:p>
            <a:pPr algn="l" rtl="0"/>
            <a:r>
              <a:rPr lang="ru-RU" sz="1100" dirty="0"/>
              <a:t>Об информационном взаимодействии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13867" y="5333999"/>
            <a:ext cx="6584299" cy="655739"/>
          </a:xfrm>
        </p:spPr>
        <p:txBody>
          <a:bodyPr rtlCol="0">
            <a:normAutofit fontScale="62500" lnSpcReduction="20000"/>
          </a:bodyPr>
          <a:lstStyle/>
          <a:p>
            <a:pPr marL="285750" indent="-285750" algn="just" rtl="0">
              <a:buBlip>
                <a:blip r:embed="rId3"/>
              </a:buBlip>
            </a:pPr>
            <a:r>
              <a:rPr lang="ru-RU" sz="2700" dirty="0"/>
              <a:t>ДОРОЖНАЯ КАРТА</a:t>
            </a:r>
            <a:r>
              <a:rPr lang="ru-RU" sz="1700" dirty="0"/>
              <a:t>, </a:t>
            </a:r>
            <a:r>
              <a:rPr lang="ru-RU" sz="2600" dirty="0"/>
              <a:t>утвержденная министром социального развития, опеки и попечительства Иркутской области  от 23.01.2024г. № 09-53-3/24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6E53F3-5085-45CA-8CE0-C280609B6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439" y="115353"/>
            <a:ext cx="1705815" cy="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CA00938-9118-4CDF-B598-5F66C9315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8" y="86466"/>
            <a:ext cx="8959443" cy="6685067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4C2240AB-B2FA-44D3-A75D-06D2B274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55" y="499702"/>
            <a:ext cx="7753461" cy="793010"/>
          </a:xfrm>
        </p:spPr>
        <p:txBody>
          <a:bodyPr>
            <a:normAutofit fontScale="90000"/>
          </a:bodyPr>
          <a:lstStyle/>
          <a:p>
            <a:r>
              <a:rPr lang="ru-RU" sz="1600" cap="none" dirty="0"/>
              <a:t>Ответственный координатор-держатель банка: </a:t>
            </a:r>
            <a:br>
              <a:rPr lang="ru-RU" sz="1600" cap="none" dirty="0"/>
            </a:br>
            <a:r>
              <a:rPr lang="ru-RU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социального развития, опеки и попечительства Иркутской области</a:t>
            </a:r>
            <a:br>
              <a:rPr lang="ru-RU" sz="1600" cap="none" dirty="0"/>
            </a:br>
            <a:endParaRPr lang="ru-RU" sz="1600" cap="none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2950080-2C97-4822-8A45-19EF1F1C8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247" y="1681108"/>
            <a:ext cx="2741474" cy="4669522"/>
          </a:xfrm>
        </p:spPr>
        <p:txBody>
          <a:bodyPr anchor="ctr">
            <a:noAutofit/>
          </a:bodyPr>
          <a:lstStyle/>
          <a:p>
            <a:pPr marL="171450" indent="-171450">
              <a:buBlip>
                <a:blip r:embed="rId3"/>
              </a:buBlip>
            </a:pPr>
            <a:r>
              <a:rPr lang="ru-RU" sz="1200" dirty="0"/>
              <a:t>Министерство социального развития опеки и попечительства Иркутской области 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dirty="0"/>
              <a:t>Министерство здравоохранения Иркутской области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dirty="0"/>
              <a:t>Министерство труда и занятости Иркутской области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dirty="0"/>
              <a:t>Министерство образования Иркутской области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dirty="0"/>
              <a:t>Министерство спорта Иркутской области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dirty="0"/>
              <a:t>Федеральное казённое учреждение «Главное бюро медико-социальной экспертизы по Иркутской области» Министерства труда и социальной защиты РФ</a:t>
            </a:r>
          </a:p>
          <a:p>
            <a:pPr marL="171450" indent="-171450">
              <a:buBlip>
                <a:blip r:embed="rId3"/>
              </a:buBlip>
            </a:pPr>
            <a:r>
              <a:rPr lang="ru-RU" sz="1200" dirty="0"/>
              <a:t>Отделение Фонда пенсионного и социального страхования РФ по Иркутской области 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D72E0F09-9017-48E4-9507-B648403C60F1}"/>
              </a:ext>
            </a:extLst>
          </p:cNvPr>
          <p:cNvSpPr txBox="1">
            <a:spLocks/>
          </p:cNvSpPr>
          <p:nvPr/>
        </p:nvSpPr>
        <p:spPr>
          <a:xfrm>
            <a:off x="1518555" y="191508"/>
            <a:ext cx="5790437" cy="322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 spc="38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457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/>
              <a:t>МЕЖВЕДОМСТВЕННОЕ КООРДИНИРОВАНИЕ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B380F7-9030-403C-A18B-B67BBEFFB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87" y="1947449"/>
            <a:ext cx="3044334" cy="46695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E067D1E-2327-49FE-A055-CE46BF62CB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"/>
          <a:stretch/>
        </p:blipFill>
        <p:spPr>
          <a:xfrm>
            <a:off x="5863330" y="1947449"/>
            <a:ext cx="3038652" cy="46713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14">
            <a:extLst>
              <a:ext uri="{FF2B5EF4-FFF2-40B4-BE49-F238E27FC236}">
                <a16:creationId xmlns:a16="http://schemas.microsoft.com/office/drawing/2014/main" id="{CD57700F-CA31-4152-A54A-74D041B8C4AE}"/>
              </a:ext>
            </a:extLst>
          </p:cNvPr>
          <p:cNvSpPr txBox="1">
            <a:spLocks/>
          </p:cNvSpPr>
          <p:nvPr/>
        </p:nvSpPr>
        <p:spPr>
          <a:xfrm>
            <a:off x="3198948" y="1519809"/>
            <a:ext cx="5790437" cy="322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 spc="38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457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/>
              <a:t>СОГЛАШЕНИЯ О ВЗАИМОДЕЙСТВИИ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3DAFB1-266A-406A-88F6-77B3921C3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992" y="191508"/>
            <a:ext cx="1705815" cy="1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19BC36-0F3C-497A-B9DC-B9C4F0851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5" y="192824"/>
            <a:ext cx="8618608" cy="6006259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EDC57AA-16C2-43FE-A21B-94BA21C6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441" y="742460"/>
            <a:ext cx="4278385" cy="408201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Сведения модуля  </a:t>
            </a:r>
            <a:br>
              <a:rPr lang="ru-RU" sz="2400" dirty="0"/>
            </a:br>
            <a:r>
              <a:rPr lang="ru-RU" sz="1800" dirty="0"/>
              <a:t>О ГРАЖДАНИНЕ </a:t>
            </a:r>
            <a:endParaRPr lang="ru-RU" sz="24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0B5878D9-3E66-4A86-9E16-90214575C7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1660" y="1895878"/>
            <a:ext cx="5669815" cy="421966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ru-RU" sz="1600" cap="none" dirty="0"/>
              <a:t>ГРУППА ИНВАЛИДНОСТИ </a:t>
            </a:r>
            <a:br>
              <a:rPr lang="ru-RU" sz="1600" cap="none" dirty="0"/>
            </a:br>
            <a:endParaRPr lang="ru-RU" sz="1600" cap="none" dirty="0"/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ru-RU" sz="1600" cap="none" dirty="0"/>
              <a:t>ОГРАНИЧЕНИЯ ЖИЗНЕДЕЯТЕЛЬНОСТИ</a:t>
            </a:r>
            <a:br>
              <a:rPr lang="ru-RU" sz="1600" cap="none" dirty="0"/>
            </a:br>
            <a:endParaRPr lang="ru-RU" sz="1600" cap="none" dirty="0"/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ru-RU" sz="1600" cap="none" dirty="0"/>
              <a:t>НАРУШЕННЫЕ ФУНКЦИИ ОРГАНИЗМА </a:t>
            </a:r>
            <a:br>
              <a:rPr lang="ru-RU" sz="1600" cap="none" dirty="0"/>
            </a:br>
            <a:r>
              <a:rPr lang="ru-RU" sz="1600" cap="none" dirty="0"/>
              <a:t>И СТЕПЕНЬ УТРАТЫ ПРОФЕССИОНАЛЬНОЙ ТРУДОСПОСОБНОСТИ</a:t>
            </a:r>
            <a:br>
              <a:rPr lang="ru-RU" sz="1600" cap="none" dirty="0"/>
            </a:br>
            <a:endParaRPr lang="ru-RU" sz="1600" cap="none" dirty="0"/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ru-RU" sz="1600" cap="none" dirty="0"/>
              <a:t>НАЗНАЧЕННЫЕ И ПРОВОДИМЫЕ РЕАБИЛИТАЦИОННЫЕ МЕРОПРИЯТИЯ, </a:t>
            </a:r>
            <a:br>
              <a:rPr lang="ru-RU" sz="1600" cap="none" dirty="0"/>
            </a:br>
            <a:r>
              <a:rPr lang="ru-RU" sz="1600" cap="none" dirty="0"/>
              <a:t>В ТОМ ЧИСЛЕ ПО ОБЕСПЕЧЕНИЮ ИНВАЛИДОВ </a:t>
            </a:r>
            <a:br>
              <a:rPr lang="ru-RU" sz="1600" cap="none" dirty="0"/>
            </a:br>
            <a:r>
              <a:rPr lang="ru-RU" sz="1600" cap="none" dirty="0"/>
              <a:t>ТСР И ПРЕДОСТАВЛЕНИЮ ИМ УСЛУГ</a:t>
            </a:r>
            <a:br>
              <a:rPr lang="ru-RU" sz="1600" cap="none" dirty="0"/>
            </a:br>
            <a:endParaRPr lang="ru-RU" sz="1600" cap="none" dirty="0"/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ru-RU" sz="1600" cap="none" dirty="0"/>
              <a:t>ПРОИЗВОДИМЫЕ ИНВАЛИДУ ДЕНЕЖНЫЕ ВЫПЛАТЫ</a:t>
            </a:r>
            <a:br>
              <a:rPr lang="ru-RU" sz="1600" cap="none" dirty="0"/>
            </a:br>
            <a:endParaRPr lang="ru-RU" sz="1600" cap="none" dirty="0"/>
          </a:p>
          <a:p>
            <a:pPr marL="285750" indent="-285750">
              <a:lnSpc>
                <a:spcPct val="110000"/>
              </a:lnSpc>
              <a:buBlip>
                <a:blip r:embed="rId3"/>
              </a:buBlip>
            </a:pPr>
            <a:r>
              <a:rPr lang="ru-RU" sz="1600" cap="none" dirty="0"/>
              <a:t>ИНЫЕ МЕРЫ СОЦИАЛЬНОЙ ПОДДЕРЖКИ</a:t>
            </a:r>
          </a:p>
          <a:p>
            <a:pPr marL="285750" indent="-285750">
              <a:buBlip>
                <a:blip r:embed="rId3"/>
              </a:buBlip>
            </a:pPr>
            <a:endParaRPr lang="ru-RU" sz="1400" dirty="0"/>
          </a:p>
        </p:txBody>
      </p:sp>
      <p:sp>
        <p:nvSpPr>
          <p:cNvPr id="5" name="Текст 6">
            <a:extLst>
              <a:ext uri="{FF2B5EF4-FFF2-40B4-BE49-F238E27FC236}">
                <a16:creationId xmlns:a16="http://schemas.microsoft.com/office/drawing/2014/main" id="{D80FD44C-6128-42BC-BAB8-F86B8F6206ED}"/>
              </a:ext>
            </a:extLst>
          </p:cNvPr>
          <p:cNvSpPr txBox="1">
            <a:spLocks/>
          </p:cNvSpPr>
          <p:nvPr/>
        </p:nvSpPr>
        <p:spPr>
          <a:xfrm>
            <a:off x="-139438" y="1720056"/>
            <a:ext cx="3981595" cy="30275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ru-RU" sz="2200" cap="all" spc="113" dirty="0">
                <a:ea typeface="+mj-ea"/>
                <a:cs typeface="+mj-cs"/>
              </a:rPr>
              <a:t>ЦЕЛЕВАЯ Группа:</a:t>
            </a:r>
          </a:p>
          <a:p>
            <a:pPr marL="342891" lvl="1" indent="0">
              <a:buNone/>
            </a:pPr>
            <a:r>
              <a:rPr lang="ru-RU" sz="1500" spc="113" dirty="0">
                <a:ea typeface="+mj-ea"/>
                <a:cs typeface="+mj-cs"/>
              </a:rPr>
              <a:t>УЧАСТНИКИ СПЕЦИАЛЬНОЙ </a:t>
            </a:r>
          </a:p>
          <a:p>
            <a:pPr marL="342891" lvl="1" indent="0">
              <a:buNone/>
            </a:pPr>
            <a:r>
              <a:rPr lang="ru-RU" sz="1500" spc="113" dirty="0">
                <a:ea typeface="+mj-ea"/>
                <a:cs typeface="+mj-cs"/>
              </a:rPr>
              <a:t>ВОЕННОЙ ОПЕРАЦИИ, ИМЕЮЩИЕ </a:t>
            </a:r>
          </a:p>
          <a:p>
            <a:pPr marL="342891" lvl="1" indent="0">
              <a:buNone/>
            </a:pPr>
            <a:r>
              <a:rPr lang="ru-RU" sz="1500" spc="113" dirty="0">
                <a:ea typeface="+mj-ea"/>
                <a:cs typeface="+mj-cs"/>
              </a:rPr>
              <a:t>ИНВАЛИДНОСТЬ</a:t>
            </a:r>
          </a:p>
        </p:txBody>
      </p:sp>
      <p:sp>
        <p:nvSpPr>
          <p:cNvPr id="3" name="Левая круглая скобка 2">
            <a:extLst>
              <a:ext uri="{FF2B5EF4-FFF2-40B4-BE49-F238E27FC236}">
                <a16:creationId xmlns:a16="http://schemas.microsoft.com/office/drawing/2014/main" id="{6EA26D40-342B-4776-99AC-F9C1013B43D8}"/>
              </a:ext>
            </a:extLst>
          </p:cNvPr>
          <p:cNvSpPr/>
          <p:nvPr/>
        </p:nvSpPr>
        <p:spPr>
          <a:xfrm>
            <a:off x="3003259" y="1895878"/>
            <a:ext cx="208230" cy="4035139"/>
          </a:xfrm>
          <a:prstGeom prst="leftBracket">
            <a:avLst/>
          </a:prstGeom>
          <a:ln w="38100">
            <a:solidFill>
              <a:srgbClr val="E4B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C7432"/>
              </a:solidFill>
            </a:endParaRPr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2AB585F7-444E-4C6C-80D4-842BB4405299}"/>
              </a:ext>
            </a:extLst>
          </p:cNvPr>
          <p:cNvCxnSpPr>
            <a:cxnSpLocks/>
          </p:cNvCxnSpPr>
          <p:nvPr/>
        </p:nvCxnSpPr>
        <p:spPr>
          <a:xfrm>
            <a:off x="1459684" y="2575420"/>
            <a:ext cx="1296940" cy="974622"/>
          </a:xfrm>
          <a:prstGeom prst="bentConnector3">
            <a:avLst/>
          </a:prstGeom>
          <a:ln w="9525">
            <a:solidFill>
              <a:srgbClr val="E4B2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2B6419-A047-433E-A27E-974E584BC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82" y="281528"/>
            <a:ext cx="1705815" cy="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5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30">
            <a:extLst>
              <a:ext uri="{FF2B5EF4-FFF2-40B4-BE49-F238E27FC236}">
                <a16:creationId xmlns:a16="http://schemas.microsoft.com/office/drawing/2014/main" id="{808949B5-DBC7-4050-9641-4DDA2AE60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64" y="4278386"/>
            <a:ext cx="3838243" cy="2290194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ru-RU" b="1" dirty="0"/>
              <a:t>ЭЛЕКТРОННЫЙ МОДУЛЬ </a:t>
            </a:r>
            <a:r>
              <a:rPr lang="ru-RU" dirty="0"/>
              <a:t>ПРЕДПОЛАГАЕТ СОЗДАНИЕ МЕХАНИЗМА ДЛЯ ОПЕРАТИВНОГО ИНФОРМАЦИОННОГО ВЗАИМОДЕЙСТВИЯ МЕЖДУ ВЕДОМСТВАМИ В ИРКУТСКОЙ ОБЛАСТИ</a:t>
            </a:r>
          </a:p>
          <a:p>
            <a:endParaRPr lang="ru-RU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5834430-9B7B-4CF6-AA35-F873D2A1D1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0259" b="11365"/>
          <a:stretch/>
        </p:blipFill>
        <p:spPr>
          <a:xfrm>
            <a:off x="4414891" y="442475"/>
            <a:ext cx="4388898" cy="6257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D4CE3854-66E7-4970-AEEA-7A0C07CD7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72" y="2264537"/>
            <a:ext cx="4109649" cy="2350753"/>
          </a:xfrm>
          <a:prstGeom prst="rect">
            <a:avLst/>
          </a:prstGeom>
          <a:effectLst/>
        </p:spPr>
      </p:pic>
      <p:sp>
        <p:nvSpPr>
          <p:cNvPr id="5" name="Текст 14">
            <a:extLst>
              <a:ext uri="{FF2B5EF4-FFF2-40B4-BE49-F238E27FC236}">
                <a16:creationId xmlns:a16="http://schemas.microsoft.com/office/drawing/2014/main" id="{07FE2052-DAFD-4D54-A602-F85BB8FCF098}"/>
              </a:ext>
            </a:extLst>
          </p:cNvPr>
          <p:cNvSpPr txBox="1">
            <a:spLocks/>
          </p:cNvSpPr>
          <p:nvPr/>
        </p:nvSpPr>
        <p:spPr>
          <a:xfrm>
            <a:off x="585003" y="442475"/>
            <a:ext cx="2924928" cy="821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50" kern="1200" spc="38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89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783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675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566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457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ИНФОРМАЦИОННЫЙ</a:t>
            </a:r>
          </a:p>
          <a:p>
            <a:r>
              <a:rPr lang="ru-RU" sz="1800" dirty="0"/>
              <a:t>РАЗДЕЛ </a:t>
            </a:r>
          </a:p>
          <a:p>
            <a:r>
              <a:rPr lang="ru-RU" sz="1800" dirty="0"/>
              <a:t>ВЕДОМСТВ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DCF1DBF-F86E-4883-95B3-17E1A155EA9E}"/>
              </a:ext>
            </a:extLst>
          </p:cNvPr>
          <p:cNvGrpSpPr/>
          <p:nvPr/>
        </p:nvGrpSpPr>
        <p:grpSpPr>
          <a:xfrm>
            <a:off x="316983" y="1555041"/>
            <a:ext cx="4009058" cy="554773"/>
            <a:chOff x="271556" y="1390492"/>
            <a:chExt cx="4009058" cy="5547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Рукописный ввод 2">
                  <a:extLst>
                    <a:ext uri="{FF2B5EF4-FFF2-40B4-BE49-F238E27FC236}">
                      <a16:creationId xmlns:a16="http://schemas.microsoft.com/office/drawing/2014/main" id="{40E5FF3E-7805-4C76-8DD7-861A26792842}"/>
                    </a:ext>
                  </a:extLst>
                </p14:cNvPr>
                <p14:cNvContentPartPr/>
                <p14:nvPr/>
              </p14:nvContentPartPr>
              <p14:xfrm>
                <a:off x="271556" y="1390492"/>
                <a:ext cx="3519487" cy="0"/>
              </p14:xfrm>
            </p:contentPart>
          </mc:Choice>
          <mc:Fallback xmlns="">
            <p:pic>
              <p:nvPicPr>
                <p:cNvPr id="3" name="Рукописный ввод 2">
                  <a:extLst>
                    <a:ext uri="{FF2B5EF4-FFF2-40B4-BE49-F238E27FC236}">
                      <a16:creationId xmlns:a16="http://schemas.microsoft.com/office/drawing/2014/main" id="{40E5FF3E-7805-4C76-8DD7-861A267928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2477" y="1390492"/>
                  <a:ext cx="3557284" cy="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E9AE6565-C2AD-44D6-B75E-E9F69E8F0AEC}"/>
                    </a:ext>
                  </a:extLst>
                </p14:cNvPr>
                <p14:cNvContentPartPr/>
                <p14:nvPr/>
              </p14:nvContentPartPr>
              <p14:xfrm>
                <a:off x="2931920" y="1390492"/>
                <a:ext cx="898525" cy="40005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E9AE6565-C2AD-44D6-B75E-E9F69E8F0AE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12848" y="1371425"/>
                  <a:ext cx="936308" cy="437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3FA2977A-326A-47B1-9FAF-B5448C39E2FA}"/>
                    </a:ext>
                  </a:extLst>
                </p14:cNvPr>
                <p14:cNvContentPartPr/>
                <p14:nvPr/>
              </p14:nvContentPartPr>
              <p14:xfrm>
                <a:off x="2953539" y="1723867"/>
                <a:ext cx="952500" cy="66675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3FA2977A-326A-47B1-9FAF-B5448C39E2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34467" y="1704868"/>
                  <a:ext cx="990283" cy="104314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B80B49B-7B1E-4543-BAA4-477B12654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81969" y="1567280"/>
              <a:ext cx="798645" cy="377985"/>
            </a:xfrm>
            <a:prstGeom prst="rect">
              <a:avLst/>
            </a:prstGeom>
          </p:spPr>
        </p:pic>
      </p:grpSp>
      <p:sp>
        <p:nvSpPr>
          <p:cNvPr id="10" name="Левая круглая скобка 9">
            <a:extLst>
              <a:ext uri="{FF2B5EF4-FFF2-40B4-BE49-F238E27FC236}">
                <a16:creationId xmlns:a16="http://schemas.microsoft.com/office/drawing/2014/main" id="{06C42D03-1067-466A-89A3-B683E4C69731}"/>
              </a:ext>
            </a:extLst>
          </p:cNvPr>
          <p:cNvSpPr/>
          <p:nvPr/>
        </p:nvSpPr>
        <p:spPr>
          <a:xfrm>
            <a:off x="4572000" y="973123"/>
            <a:ext cx="75078" cy="569490"/>
          </a:xfrm>
          <a:prstGeom prst="leftBracket">
            <a:avLst/>
          </a:prstGeom>
          <a:ln w="38100">
            <a:solidFill>
              <a:srgbClr val="CC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круглая скобка 13">
            <a:extLst>
              <a:ext uri="{FF2B5EF4-FFF2-40B4-BE49-F238E27FC236}">
                <a16:creationId xmlns:a16="http://schemas.microsoft.com/office/drawing/2014/main" id="{AAB3B049-9BE4-4E69-9C11-8DBEA16E44FB}"/>
              </a:ext>
            </a:extLst>
          </p:cNvPr>
          <p:cNvSpPr/>
          <p:nvPr/>
        </p:nvSpPr>
        <p:spPr>
          <a:xfrm>
            <a:off x="4572000" y="1729727"/>
            <a:ext cx="75078" cy="569490"/>
          </a:xfrm>
          <a:prstGeom prst="leftBracket">
            <a:avLst/>
          </a:prstGeom>
          <a:ln w="38100">
            <a:solidFill>
              <a:srgbClr val="CC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Левая круглая скобка 14">
            <a:extLst>
              <a:ext uri="{FF2B5EF4-FFF2-40B4-BE49-F238E27FC236}">
                <a16:creationId xmlns:a16="http://schemas.microsoft.com/office/drawing/2014/main" id="{A1D720BD-E33B-4376-AF00-DA8911B0B91D}"/>
              </a:ext>
            </a:extLst>
          </p:cNvPr>
          <p:cNvSpPr/>
          <p:nvPr/>
        </p:nvSpPr>
        <p:spPr>
          <a:xfrm>
            <a:off x="4572000" y="2526458"/>
            <a:ext cx="75078" cy="317410"/>
          </a:xfrm>
          <a:prstGeom prst="leftBracket">
            <a:avLst/>
          </a:prstGeom>
          <a:ln w="38100">
            <a:solidFill>
              <a:srgbClr val="CC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круглая скобка 15">
            <a:extLst>
              <a:ext uri="{FF2B5EF4-FFF2-40B4-BE49-F238E27FC236}">
                <a16:creationId xmlns:a16="http://schemas.microsoft.com/office/drawing/2014/main" id="{8A2019C0-187A-4F66-8892-F56557E347E6}"/>
              </a:ext>
            </a:extLst>
          </p:cNvPr>
          <p:cNvSpPr/>
          <p:nvPr/>
        </p:nvSpPr>
        <p:spPr>
          <a:xfrm>
            <a:off x="4572000" y="3348579"/>
            <a:ext cx="75078" cy="317410"/>
          </a:xfrm>
          <a:prstGeom prst="leftBracket">
            <a:avLst/>
          </a:prstGeom>
          <a:ln w="38100">
            <a:solidFill>
              <a:srgbClr val="CC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Левая круглая скобка 20">
            <a:extLst>
              <a:ext uri="{FF2B5EF4-FFF2-40B4-BE49-F238E27FC236}">
                <a16:creationId xmlns:a16="http://schemas.microsoft.com/office/drawing/2014/main" id="{389605FE-5E9B-4126-8B52-53233D530141}"/>
              </a:ext>
            </a:extLst>
          </p:cNvPr>
          <p:cNvSpPr/>
          <p:nvPr/>
        </p:nvSpPr>
        <p:spPr>
          <a:xfrm>
            <a:off x="4572000" y="3989294"/>
            <a:ext cx="75078" cy="1035712"/>
          </a:xfrm>
          <a:prstGeom prst="leftBracket">
            <a:avLst/>
          </a:prstGeom>
          <a:ln w="38100">
            <a:solidFill>
              <a:srgbClr val="CC7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B8C4B7-68ED-492E-97F3-5CDA22421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6439" y="115353"/>
            <a:ext cx="1705815" cy="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Графический объект 61">
            <a:extLst>
              <a:ext uri="{FF2B5EF4-FFF2-40B4-BE49-F238E27FC236}">
                <a16:creationId xmlns:a16="http://schemas.microsoft.com/office/drawing/2014/main" id="{061AFFC9-EB38-4632-A582-F2876B215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75795"/>
            <a:ext cx="4291563" cy="3441082"/>
          </a:xfrm>
          <a:custGeom>
            <a:avLst/>
            <a:gdLst>
              <a:gd name="connsiteX0" fmla="*/ 625766 w 1590050"/>
              <a:gd name="connsiteY0" fmla="*/ 178826 h 1315433"/>
              <a:gd name="connsiteX1" fmla="*/ 284934 w 1590050"/>
              <a:gd name="connsiteY1" fmla="*/ 458195 h 1315433"/>
              <a:gd name="connsiteX2" fmla="*/ 236288 w 1590050"/>
              <a:gd name="connsiteY2" fmla="*/ 498087 h 1315433"/>
              <a:gd name="connsiteX3" fmla="*/ 70217 w 1590050"/>
              <a:gd name="connsiteY3" fmla="*/ 843983 h 1315433"/>
              <a:gd name="connsiteX4" fmla="*/ 651339 w 1590050"/>
              <a:gd name="connsiteY4" fmla="*/ 1315434 h 1315433"/>
              <a:gd name="connsiteX5" fmla="*/ 1079209 w 1590050"/>
              <a:gd name="connsiteY5" fmla="*/ 1264350 h 1315433"/>
              <a:gd name="connsiteX6" fmla="*/ 1430420 w 1590050"/>
              <a:gd name="connsiteY6" fmla="*/ 957844 h 1315433"/>
              <a:gd name="connsiteX7" fmla="*/ 1590051 w 1590050"/>
              <a:gd name="connsiteY7" fmla="*/ 536415 h 1315433"/>
              <a:gd name="connsiteX8" fmla="*/ 1277105 w 1590050"/>
              <a:gd name="connsiteY8" fmla="*/ 312883 h 1315433"/>
              <a:gd name="connsiteX9" fmla="*/ 913138 w 1590050"/>
              <a:gd name="connsiteY9" fmla="*/ 134119 h 1315433"/>
              <a:gd name="connsiteX10" fmla="*/ 536415 w 1590050"/>
              <a:gd name="connsiteY10" fmla="*/ 83035 h 1315433"/>
              <a:gd name="connsiteX11" fmla="*/ 191581 w 1590050"/>
              <a:gd name="connsiteY11" fmla="*/ 843983 h 1315433"/>
              <a:gd name="connsiteX12" fmla="*/ 146875 w 1590050"/>
              <a:gd name="connsiteY12" fmla="*/ 1149426 h 1315433"/>
              <a:gd name="connsiteX13" fmla="*/ 1245217 w 1590050"/>
              <a:gd name="connsiteY13" fmla="*/ 1289923 h 1315433"/>
              <a:gd name="connsiteX14" fmla="*/ 1519771 w 1590050"/>
              <a:gd name="connsiteY14" fmla="*/ 344834 h 1315433"/>
              <a:gd name="connsiteX15" fmla="*/ 798214 w 1590050"/>
              <a:gd name="connsiteY15" fmla="*/ 223532 h 1315433"/>
              <a:gd name="connsiteX16" fmla="*/ 0 w 1590050"/>
              <a:gd name="connsiteY16" fmla="*/ 699235 h 1315433"/>
              <a:gd name="connsiteX17" fmla="*/ 434247 w 1590050"/>
              <a:gd name="connsiteY17" fmla="*/ 1315434 h 1315433"/>
              <a:gd name="connsiteX18" fmla="*/ 1468686 w 1590050"/>
              <a:gd name="connsiteY18" fmla="*/ 1091964 h 1315433"/>
              <a:gd name="connsiteX19" fmla="*/ 1155804 w 1590050"/>
              <a:gd name="connsiteY19" fmla="*/ 0 h 1315433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146875 w 1590051"/>
              <a:gd name="connsiteY12" fmla="*/ 114942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344995 w 1590051"/>
              <a:gd name="connsiteY12" fmla="*/ 101988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727997 w 1519834"/>
              <a:gd name="connsiteY15" fmla="*/ 22353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428949 w 1519834"/>
              <a:gd name="connsiteY18" fmla="*/ 9395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64030 w 1519834"/>
              <a:gd name="connsiteY17" fmla="*/ 131543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56410 w 1519834"/>
              <a:gd name="connsiteY17" fmla="*/ 124685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95791 h 1262879"/>
              <a:gd name="connsiteX1" fmla="*/ 214717 w 1519834"/>
              <a:gd name="connsiteY1" fmla="*/ 375160 h 1262879"/>
              <a:gd name="connsiteX2" fmla="*/ 166071 w 1519834"/>
              <a:gd name="connsiteY2" fmla="*/ 415052 h 1262879"/>
              <a:gd name="connsiteX3" fmla="*/ 0 w 1519834"/>
              <a:gd name="connsiteY3" fmla="*/ 760948 h 1262879"/>
              <a:gd name="connsiteX4" fmla="*/ 741142 w 1519834"/>
              <a:gd name="connsiteY4" fmla="*/ 1262879 h 1262879"/>
              <a:gd name="connsiteX5" fmla="*/ 1008992 w 1519834"/>
              <a:gd name="connsiteY5" fmla="*/ 1181315 h 1262879"/>
              <a:gd name="connsiteX6" fmla="*/ 1253523 w 1519834"/>
              <a:gd name="connsiteY6" fmla="*/ 829089 h 1262879"/>
              <a:gd name="connsiteX7" fmla="*/ 1519834 w 1519834"/>
              <a:gd name="connsiteY7" fmla="*/ 453380 h 1262879"/>
              <a:gd name="connsiteX8" fmla="*/ 1206888 w 1519834"/>
              <a:gd name="connsiteY8" fmla="*/ 229848 h 1262879"/>
              <a:gd name="connsiteX9" fmla="*/ 842921 w 1519834"/>
              <a:gd name="connsiteY9" fmla="*/ 51084 h 1262879"/>
              <a:gd name="connsiteX10" fmla="*/ 466198 w 1519834"/>
              <a:gd name="connsiteY10" fmla="*/ 0 h 1262879"/>
              <a:gd name="connsiteX11" fmla="*/ 220424 w 1519834"/>
              <a:gd name="connsiteY11" fmla="*/ 578068 h 1262879"/>
              <a:gd name="connsiteX12" fmla="*/ 274778 w 1519834"/>
              <a:gd name="connsiteY12" fmla="*/ 936851 h 1262879"/>
              <a:gd name="connsiteX13" fmla="*/ 1175000 w 1519834"/>
              <a:gd name="connsiteY13" fmla="*/ 1206888 h 1262879"/>
              <a:gd name="connsiteX14" fmla="*/ 1449554 w 1519834"/>
              <a:gd name="connsiteY14" fmla="*/ 261799 h 1262879"/>
              <a:gd name="connsiteX15" fmla="*/ 331757 w 1519834"/>
              <a:gd name="connsiteY15" fmla="*/ 79537 h 1262879"/>
              <a:gd name="connsiteX16" fmla="*/ 105043 w 1519834"/>
              <a:gd name="connsiteY16" fmla="*/ 639060 h 1262879"/>
              <a:gd name="connsiteX17" fmla="*/ 356410 w 1519834"/>
              <a:gd name="connsiteY17" fmla="*/ 1163819 h 1262879"/>
              <a:gd name="connsiteX18" fmla="*/ 1428949 w 1519834"/>
              <a:gd name="connsiteY18" fmla="*/ 856529 h 1262879"/>
              <a:gd name="connsiteX19" fmla="*/ 1055107 w 1519834"/>
              <a:gd name="connsiteY19" fmla="*/ 61745 h 1262879"/>
              <a:gd name="connsiteX20" fmla="*/ 555549 w 1519834"/>
              <a:gd name="connsiteY20" fmla="*/ 95791 h 1262879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428949 w 1519834"/>
              <a:gd name="connsiteY18" fmla="*/ 85652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203699 w 1519834"/>
              <a:gd name="connsiteY19" fmla="*/ 4892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489449 w 1519834"/>
              <a:gd name="connsiteY19" fmla="*/ 6416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9834" h="1268594">
                <a:moveTo>
                  <a:pt x="555549" y="95791"/>
                </a:moveTo>
                <a:lnTo>
                  <a:pt x="214717" y="375160"/>
                </a:lnTo>
                <a:lnTo>
                  <a:pt x="166071" y="415052"/>
                </a:lnTo>
                <a:lnTo>
                  <a:pt x="0" y="760948"/>
                </a:lnTo>
                <a:lnTo>
                  <a:pt x="741142" y="1262879"/>
                </a:lnTo>
                <a:lnTo>
                  <a:pt x="1008992" y="1181315"/>
                </a:lnTo>
                <a:lnTo>
                  <a:pt x="1253523" y="829089"/>
                </a:lnTo>
                <a:lnTo>
                  <a:pt x="1519834" y="453380"/>
                </a:lnTo>
                <a:lnTo>
                  <a:pt x="1206888" y="229848"/>
                </a:lnTo>
                <a:lnTo>
                  <a:pt x="842921" y="51084"/>
                </a:lnTo>
                <a:lnTo>
                  <a:pt x="466198" y="0"/>
                </a:lnTo>
                <a:lnTo>
                  <a:pt x="220424" y="578068"/>
                </a:lnTo>
                <a:lnTo>
                  <a:pt x="274778" y="936851"/>
                </a:lnTo>
                <a:lnTo>
                  <a:pt x="1175000" y="1206888"/>
                </a:lnTo>
                <a:lnTo>
                  <a:pt x="1449554" y="261799"/>
                </a:lnTo>
                <a:lnTo>
                  <a:pt x="331757" y="79537"/>
                </a:lnTo>
                <a:lnTo>
                  <a:pt x="105043" y="639060"/>
                </a:lnTo>
                <a:lnTo>
                  <a:pt x="489760" y="1268594"/>
                </a:lnTo>
                <a:lnTo>
                  <a:pt x="1371799" y="989879"/>
                </a:lnTo>
                <a:lnTo>
                  <a:pt x="1489449" y="641626"/>
                </a:lnTo>
                <a:lnTo>
                  <a:pt x="1055107" y="61745"/>
                </a:lnTo>
                <a:lnTo>
                  <a:pt x="555549" y="95791"/>
                </a:lnTo>
                <a:close/>
              </a:path>
            </a:pathLst>
          </a:custGeom>
          <a:noFill/>
          <a:ln w="3175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>
              <a:latin typeface="Arial" panose="020B0604020202020204" pitchFamily="34" charset="0"/>
            </a:endParaRPr>
          </a:p>
        </p:txBody>
      </p:sp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ED5CE525-A35A-40E5-961A-DF336345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67" y="254618"/>
            <a:ext cx="6316266" cy="357779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Информационный раздел ведомств</a:t>
            </a:r>
          </a:p>
        </p:txBody>
      </p:sp>
      <p:sp>
        <p:nvSpPr>
          <p:cNvPr id="33" name="Заголовок 20">
            <a:extLst>
              <a:ext uri="{FF2B5EF4-FFF2-40B4-BE49-F238E27FC236}">
                <a16:creationId xmlns:a16="http://schemas.microsoft.com/office/drawing/2014/main" id="{7D0CDB83-E26F-45A5-B170-023E6CECCA59}"/>
              </a:ext>
            </a:extLst>
          </p:cNvPr>
          <p:cNvSpPr txBox="1">
            <a:spLocks/>
          </p:cNvSpPr>
          <p:nvPr/>
        </p:nvSpPr>
        <p:spPr>
          <a:xfrm>
            <a:off x="362392" y="1932612"/>
            <a:ext cx="2974811" cy="187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ru-RU" cap="none" dirty="0">
                <a:cs typeface="Arial" panose="020B0604020202020204" pitchFamily="34" charset="0"/>
              </a:rPr>
              <a:t>п</a:t>
            </a: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озволяет отслеживать обращения в ведомства, назначенные МСП, обеспечение ТСР, а также осуществлять контроль </a:t>
            </a:r>
            <a:b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за объемом полученной помощи гражданами</a:t>
            </a:r>
          </a:p>
        </p:txBody>
      </p:sp>
      <p:sp>
        <p:nvSpPr>
          <p:cNvPr id="34" name="Заголовок 20">
            <a:extLst>
              <a:ext uri="{FF2B5EF4-FFF2-40B4-BE49-F238E27FC236}">
                <a16:creationId xmlns:a16="http://schemas.microsoft.com/office/drawing/2014/main" id="{848D5818-C0F5-483D-B75F-1E51CD61339D}"/>
              </a:ext>
            </a:extLst>
          </p:cNvPr>
          <p:cNvSpPr txBox="1">
            <a:spLocks/>
          </p:cNvSpPr>
          <p:nvPr/>
        </p:nvSpPr>
        <p:spPr>
          <a:xfrm>
            <a:off x="1222483" y="1124531"/>
            <a:ext cx="1923389" cy="453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cap="none" dirty="0">
                <a:latin typeface="Arial" panose="020B0604020202020204" pitchFamily="34" charset="0"/>
                <a:cs typeface="Arial" panose="020B0604020202020204" pitchFamily="34" charset="0"/>
              </a:rPr>
              <a:t>Данный раздел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EC69E01-E335-4753-852E-1F975868F5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1"/>
          <a:stretch/>
        </p:blipFill>
        <p:spPr>
          <a:xfrm>
            <a:off x="1562641" y="4352603"/>
            <a:ext cx="7296133" cy="23559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A80D0D7-F425-4202-8C53-E81D51CC95D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2670302"/>
            <a:ext cx="5467874" cy="15500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2715B45-4209-41DA-BD0E-14D18DBB2BC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93978" y="804441"/>
            <a:ext cx="4364796" cy="1734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E2246E07-E64C-4320-A907-636A4CC6A335}"/>
                  </a:ext>
                </a:extLst>
              </p14:cNvPr>
              <p14:cNvContentPartPr/>
              <p14:nvPr/>
            </p14:nvContentPartPr>
            <p14:xfrm>
              <a:off x="771483" y="1627834"/>
              <a:ext cx="3520080" cy="360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E2246E07-E64C-4320-A907-636A4CC6A3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401" y="1608754"/>
                <a:ext cx="3557884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5" name="Рукописный ввод 94">
                <a:extLst>
                  <a:ext uri="{FF2B5EF4-FFF2-40B4-BE49-F238E27FC236}">
                    <a16:creationId xmlns:a16="http://schemas.microsoft.com/office/drawing/2014/main" id="{5C5DE8F9-83E3-4922-888D-371111AED0BF}"/>
                  </a:ext>
                </a:extLst>
              </p14:cNvPr>
              <p14:cNvContentPartPr/>
              <p14:nvPr/>
            </p14:nvContentPartPr>
            <p14:xfrm>
              <a:off x="3394140" y="1635765"/>
              <a:ext cx="898560" cy="400320"/>
            </p14:xfrm>
          </p:contentPart>
        </mc:Choice>
        <mc:Fallback xmlns="">
          <p:pic>
            <p:nvPicPr>
              <p:cNvPr id="95" name="Рукописный ввод 94">
                <a:extLst>
                  <a:ext uri="{FF2B5EF4-FFF2-40B4-BE49-F238E27FC236}">
                    <a16:creationId xmlns:a16="http://schemas.microsoft.com/office/drawing/2014/main" id="{5C5DE8F9-83E3-4922-888D-371111AED0B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068" y="1616685"/>
                <a:ext cx="936345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6" name="Рукописный ввод 95">
                <a:extLst>
                  <a:ext uri="{FF2B5EF4-FFF2-40B4-BE49-F238E27FC236}">
                    <a16:creationId xmlns:a16="http://schemas.microsoft.com/office/drawing/2014/main" id="{C08EE573-4168-4FA5-BD8A-9D95221DD85A}"/>
                  </a:ext>
                </a:extLst>
              </p14:cNvPr>
              <p14:cNvContentPartPr/>
              <p14:nvPr/>
            </p14:nvContentPartPr>
            <p14:xfrm>
              <a:off x="3390900" y="1974165"/>
              <a:ext cx="953280" cy="66960"/>
            </p14:xfrm>
          </p:contentPart>
        </mc:Choice>
        <mc:Fallback xmlns="">
          <p:pic>
            <p:nvPicPr>
              <p:cNvPr id="96" name="Рукописный ввод 95">
                <a:extLst>
                  <a:ext uri="{FF2B5EF4-FFF2-40B4-BE49-F238E27FC236}">
                    <a16:creationId xmlns:a16="http://schemas.microsoft.com/office/drawing/2014/main" id="{C08EE573-4168-4FA5-BD8A-9D95221DD8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1813" y="1955085"/>
                <a:ext cx="991094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7" name="Рукописный ввод 96">
                <a:extLst>
                  <a:ext uri="{FF2B5EF4-FFF2-40B4-BE49-F238E27FC236}">
                    <a16:creationId xmlns:a16="http://schemas.microsoft.com/office/drawing/2014/main" id="{CB459F62-3143-43D1-9265-4331A0C81F9A}"/>
                  </a:ext>
                </a:extLst>
              </p14:cNvPr>
              <p14:cNvContentPartPr/>
              <p14:nvPr/>
            </p14:nvContentPartPr>
            <p14:xfrm>
              <a:off x="3669540" y="1981005"/>
              <a:ext cx="675720" cy="207000"/>
            </p14:xfrm>
          </p:contentPart>
        </mc:Choice>
        <mc:Fallback xmlns="">
          <p:pic>
            <p:nvPicPr>
              <p:cNvPr id="97" name="Рукописный ввод 96">
                <a:extLst>
                  <a:ext uri="{FF2B5EF4-FFF2-40B4-BE49-F238E27FC236}">
                    <a16:creationId xmlns:a16="http://schemas.microsoft.com/office/drawing/2014/main" id="{CB459F62-3143-43D1-9265-4331A0C81F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0460" y="1961925"/>
                <a:ext cx="7135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8" name="Рукописный ввод 97">
                <a:extLst>
                  <a:ext uri="{FF2B5EF4-FFF2-40B4-BE49-F238E27FC236}">
                    <a16:creationId xmlns:a16="http://schemas.microsoft.com/office/drawing/2014/main" id="{F52EA9C2-C75B-493F-82D4-9BD228B4B8BB}"/>
                  </a:ext>
                </a:extLst>
              </p14:cNvPr>
              <p14:cNvContentPartPr/>
              <p14:nvPr/>
            </p14:nvContentPartPr>
            <p14:xfrm>
              <a:off x="3879780" y="1932613"/>
              <a:ext cx="464400" cy="41040"/>
            </p14:xfrm>
          </p:contentPart>
        </mc:Choice>
        <mc:Fallback xmlns="">
          <p:pic>
            <p:nvPicPr>
              <p:cNvPr id="98" name="Рукописный ввод 97">
                <a:extLst>
                  <a:ext uri="{FF2B5EF4-FFF2-40B4-BE49-F238E27FC236}">
                    <a16:creationId xmlns:a16="http://schemas.microsoft.com/office/drawing/2014/main" id="{F52EA9C2-C75B-493F-82D4-9BD228B4B8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60700" y="1913364"/>
                <a:ext cx="502200" cy="79175"/>
              </a:xfrm>
              <a:prstGeom prst="rect">
                <a:avLst/>
              </a:prstGeom>
            </p:spPr>
          </p:pic>
        </mc:Fallback>
      </mc:AlternateContent>
      <p:sp>
        <p:nvSpPr>
          <p:cNvPr id="2" name="Левая круглая скобка 1">
            <a:extLst>
              <a:ext uri="{FF2B5EF4-FFF2-40B4-BE49-F238E27FC236}">
                <a16:creationId xmlns:a16="http://schemas.microsoft.com/office/drawing/2014/main" id="{3C7B4127-558F-44B4-8ED3-9BFF60C6F769}"/>
              </a:ext>
            </a:extLst>
          </p:cNvPr>
          <p:cNvSpPr/>
          <p:nvPr/>
        </p:nvSpPr>
        <p:spPr>
          <a:xfrm>
            <a:off x="4619580" y="1351497"/>
            <a:ext cx="140752" cy="1162231"/>
          </a:xfrm>
          <a:prstGeom prst="leftBracket">
            <a:avLst/>
          </a:prstGeom>
          <a:ln w="28575">
            <a:solidFill>
              <a:srgbClr val="E4B2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4E16D74-0551-44F3-AF21-ACA1B5FA96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67107" y="70273"/>
            <a:ext cx="1705815" cy="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7507" y="131457"/>
            <a:ext cx="2348985" cy="57277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900" dirty="0"/>
              <a:t>Личные дела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BB11BA-BB3A-4FF8-8785-3D2222AF3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51"/>
          <a:stretch/>
        </p:blipFill>
        <p:spPr>
          <a:xfrm>
            <a:off x="303470" y="812893"/>
            <a:ext cx="3510368" cy="11703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5F94C2E-1A63-45F6-89EC-4B90B3433B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2" b="5267"/>
          <a:stretch/>
        </p:blipFill>
        <p:spPr>
          <a:xfrm>
            <a:off x="303471" y="3963448"/>
            <a:ext cx="5316986" cy="26083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3E0A985-B989-4A36-A189-23C7465514C1}"/>
              </a:ext>
            </a:extLst>
          </p:cNvPr>
          <p:cNvSpPr txBox="1">
            <a:spLocks/>
          </p:cNvSpPr>
          <p:nvPr/>
        </p:nvSpPr>
        <p:spPr>
          <a:xfrm>
            <a:off x="5698916" y="1367061"/>
            <a:ext cx="3067179" cy="332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800" cap="none" dirty="0"/>
              <a:t>Данный раздел содержит личные данные участников СВО с возможностью расширенного поиска данных:</a:t>
            </a:r>
          </a:p>
          <a:p>
            <a:pPr marL="285750" indent="-285750">
              <a:buFontTx/>
              <a:buChar char="-"/>
            </a:pPr>
            <a:r>
              <a:rPr lang="ru-RU" sz="1600" cap="none" dirty="0"/>
              <a:t>личные сведения</a:t>
            </a:r>
          </a:p>
          <a:p>
            <a:pPr marL="285750" indent="-285750">
              <a:buFontTx/>
              <a:buChar char="-"/>
            </a:pPr>
            <a:r>
              <a:rPr lang="ru-RU" sz="1600" cap="none" dirty="0"/>
              <a:t>сведения о семье</a:t>
            </a:r>
          </a:p>
          <a:p>
            <a:pPr marL="285750" indent="-285750">
              <a:buFontTx/>
              <a:buChar char="-"/>
            </a:pPr>
            <a:r>
              <a:rPr lang="ru-RU" sz="1600" cap="none" dirty="0"/>
              <a:t>состояние здоровья</a:t>
            </a:r>
          </a:p>
          <a:p>
            <a:pPr marL="285750" indent="-285750">
              <a:buFontTx/>
              <a:buChar char="-"/>
            </a:pPr>
            <a:r>
              <a:rPr lang="ru-RU" sz="1600" cap="none" dirty="0"/>
              <a:t>назначенные ТСР</a:t>
            </a:r>
          </a:p>
          <a:p>
            <a:pPr marL="285750" indent="-285750">
              <a:buFontTx/>
              <a:buChar char="-"/>
            </a:pPr>
            <a:r>
              <a:rPr lang="ru-RU" sz="1600" cap="none" dirty="0"/>
              <a:t>назначенные МСП</a:t>
            </a:r>
          </a:p>
          <a:p>
            <a:pPr marL="285750" indent="-285750">
              <a:buFontTx/>
              <a:buChar char="-"/>
            </a:pPr>
            <a:r>
              <a:rPr lang="ru-RU" sz="1600" cap="none" dirty="0"/>
              <a:t>реабилитационные мероприятия</a:t>
            </a:r>
          </a:p>
          <a:p>
            <a:pPr marL="285750" indent="-285750">
              <a:buFontTx/>
              <a:buChar char="-"/>
            </a:pPr>
            <a:r>
              <a:rPr lang="ru-RU" sz="1600" cap="none" dirty="0"/>
              <a:t>и др.</a:t>
            </a:r>
          </a:p>
          <a:p>
            <a:pPr marL="285750" indent="-285750">
              <a:buFontTx/>
              <a:buChar char="-"/>
            </a:pPr>
            <a:endParaRPr lang="ru-RU" sz="1600" cap="none" dirty="0"/>
          </a:p>
          <a:p>
            <a:pPr marL="285750" indent="-285750">
              <a:buFontTx/>
              <a:buChar char="-"/>
            </a:pPr>
            <a:endParaRPr lang="ru-RU" sz="1800" cap="non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958432AE-E2C7-48C2-964D-483668EF1660}"/>
                  </a:ext>
                </a:extLst>
              </p14:cNvPr>
              <p14:cNvContentPartPr/>
              <p14:nvPr/>
            </p14:nvContentPartPr>
            <p14:xfrm rot="20847445">
              <a:off x="5708554" y="4401490"/>
              <a:ext cx="1767513" cy="990707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958432AE-E2C7-48C2-964D-483668EF16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20847445">
                <a:off x="5689479" y="4382396"/>
                <a:ext cx="1805303" cy="1028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5B23C5A-E208-44D5-99B9-1A202D3D654C}"/>
                  </a:ext>
                </a:extLst>
              </p14:cNvPr>
              <p14:cNvContentPartPr/>
              <p14:nvPr/>
            </p14:nvContentPartPr>
            <p14:xfrm rot="19437745">
              <a:off x="5635650" y="5042572"/>
              <a:ext cx="858923" cy="33104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5B23C5A-E208-44D5-99B9-1A202D3D654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19437745">
                <a:off x="5616571" y="5023480"/>
                <a:ext cx="896721" cy="368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52340039-E7A4-4D41-9DC8-CC56FEB4B7EC}"/>
                  </a:ext>
                </a:extLst>
              </p14:cNvPr>
              <p14:cNvContentPartPr/>
              <p14:nvPr/>
            </p14:nvContentPartPr>
            <p14:xfrm rot="310895" flipV="1">
              <a:off x="5845783" y="5185698"/>
              <a:ext cx="1367196" cy="49429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52340039-E7A4-4D41-9DC8-CC56FEB4B7E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 rot="310895" flipV="1">
                <a:off x="5826694" y="5166293"/>
                <a:ext cx="1405014" cy="532735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Графический объект 61">
            <a:extLst>
              <a:ext uri="{FF2B5EF4-FFF2-40B4-BE49-F238E27FC236}">
                <a16:creationId xmlns:a16="http://schemas.microsoft.com/office/drawing/2014/main" id="{41968DD5-4322-4560-BECE-1D834DF6A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251500">
            <a:off x="4314178" y="287097"/>
            <a:ext cx="4906691" cy="4894305"/>
          </a:xfrm>
          <a:custGeom>
            <a:avLst/>
            <a:gdLst>
              <a:gd name="connsiteX0" fmla="*/ 625766 w 1590050"/>
              <a:gd name="connsiteY0" fmla="*/ 178826 h 1315433"/>
              <a:gd name="connsiteX1" fmla="*/ 284934 w 1590050"/>
              <a:gd name="connsiteY1" fmla="*/ 458195 h 1315433"/>
              <a:gd name="connsiteX2" fmla="*/ 236288 w 1590050"/>
              <a:gd name="connsiteY2" fmla="*/ 498087 h 1315433"/>
              <a:gd name="connsiteX3" fmla="*/ 70217 w 1590050"/>
              <a:gd name="connsiteY3" fmla="*/ 843983 h 1315433"/>
              <a:gd name="connsiteX4" fmla="*/ 651339 w 1590050"/>
              <a:gd name="connsiteY4" fmla="*/ 1315434 h 1315433"/>
              <a:gd name="connsiteX5" fmla="*/ 1079209 w 1590050"/>
              <a:gd name="connsiteY5" fmla="*/ 1264350 h 1315433"/>
              <a:gd name="connsiteX6" fmla="*/ 1430420 w 1590050"/>
              <a:gd name="connsiteY6" fmla="*/ 957844 h 1315433"/>
              <a:gd name="connsiteX7" fmla="*/ 1590051 w 1590050"/>
              <a:gd name="connsiteY7" fmla="*/ 536415 h 1315433"/>
              <a:gd name="connsiteX8" fmla="*/ 1277105 w 1590050"/>
              <a:gd name="connsiteY8" fmla="*/ 312883 h 1315433"/>
              <a:gd name="connsiteX9" fmla="*/ 913138 w 1590050"/>
              <a:gd name="connsiteY9" fmla="*/ 134119 h 1315433"/>
              <a:gd name="connsiteX10" fmla="*/ 536415 w 1590050"/>
              <a:gd name="connsiteY10" fmla="*/ 83035 h 1315433"/>
              <a:gd name="connsiteX11" fmla="*/ 191581 w 1590050"/>
              <a:gd name="connsiteY11" fmla="*/ 843983 h 1315433"/>
              <a:gd name="connsiteX12" fmla="*/ 146875 w 1590050"/>
              <a:gd name="connsiteY12" fmla="*/ 1149426 h 1315433"/>
              <a:gd name="connsiteX13" fmla="*/ 1245217 w 1590050"/>
              <a:gd name="connsiteY13" fmla="*/ 1289923 h 1315433"/>
              <a:gd name="connsiteX14" fmla="*/ 1519771 w 1590050"/>
              <a:gd name="connsiteY14" fmla="*/ 344834 h 1315433"/>
              <a:gd name="connsiteX15" fmla="*/ 798214 w 1590050"/>
              <a:gd name="connsiteY15" fmla="*/ 223532 h 1315433"/>
              <a:gd name="connsiteX16" fmla="*/ 0 w 1590050"/>
              <a:gd name="connsiteY16" fmla="*/ 699235 h 1315433"/>
              <a:gd name="connsiteX17" fmla="*/ 434247 w 1590050"/>
              <a:gd name="connsiteY17" fmla="*/ 1315434 h 1315433"/>
              <a:gd name="connsiteX18" fmla="*/ 1468686 w 1590050"/>
              <a:gd name="connsiteY18" fmla="*/ 1091964 h 1315433"/>
              <a:gd name="connsiteX19" fmla="*/ 1155804 w 1590050"/>
              <a:gd name="connsiteY19" fmla="*/ 0 h 1315433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146875 w 1590051"/>
              <a:gd name="connsiteY12" fmla="*/ 114942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344995 w 1590051"/>
              <a:gd name="connsiteY12" fmla="*/ 101988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727997 w 1519834"/>
              <a:gd name="connsiteY15" fmla="*/ 22353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428949 w 1519834"/>
              <a:gd name="connsiteY18" fmla="*/ 9395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64030 w 1519834"/>
              <a:gd name="connsiteY17" fmla="*/ 131543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56410 w 1519834"/>
              <a:gd name="connsiteY17" fmla="*/ 124685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95791 h 1262879"/>
              <a:gd name="connsiteX1" fmla="*/ 214717 w 1519834"/>
              <a:gd name="connsiteY1" fmla="*/ 375160 h 1262879"/>
              <a:gd name="connsiteX2" fmla="*/ 166071 w 1519834"/>
              <a:gd name="connsiteY2" fmla="*/ 415052 h 1262879"/>
              <a:gd name="connsiteX3" fmla="*/ 0 w 1519834"/>
              <a:gd name="connsiteY3" fmla="*/ 760948 h 1262879"/>
              <a:gd name="connsiteX4" fmla="*/ 741142 w 1519834"/>
              <a:gd name="connsiteY4" fmla="*/ 1262879 h 1262879"/>
              <a:gd name="connsiteX5" fmla="*/ 1008992 w 1519834"/>
              <a:gd name="connsiteY5" fmla="*/ 1181315 h 1262879"/>
              <a:gd name="connsiteX6" fmla="*/ 1253523 w 1519834"/>
              <a:gd name="connsiteY6" fmla="*/ 829089 h 1262879"/>
              <a:gd name="connsiteX7" fmla="*/ 1519834 w 1519834"/>
              <a:gd name="connsiteY7" fmla="*/ 453380 h 1262879"/>
              <a:gd name="connsiteX8" fmla="*/ 1206888 w 1519834"/>
              <a:gd name="connsiteY8" fmla="*/ 229848 h 1262879"/>
              <a:gd name="connsiteX9" fmla="*/ 842921 w 1519834"/>
              <a:gd name="connsiteY9" fmla="*/ 51084 h 1262879"/>
              <a:gd name="connsiteX10" fmla="*/ 466198 w 1519834"/>
              <a:gd name="connsiteY10" fmla="*/ 0 h 1262879"/>
              <a:gd name="connsiteX11" fmla="*/ 220424 w 1519834"/>
              <a:gd name="connsiteY11" fmla="*/ 578068 h 1262879"/>
              <a:gd name="connsiteX12" fmla="*/ 274778 w 1519834"/>
              <a:gd name="connsiteY12" fmla="*/ 936851 h 1262879"/>
              <a:gd name="connsiteX13" fmla="*/ 1175000 w 1519834"/>
              <a:gd name="connsiteY13" fmla="*/ 1206888 h 1262879"/>
              <a:gd name="connsiteX14" fmla="*/ 1449554 w 1519834"/>
              <a:gd name="connsiteY14" fmla="*/ 261799 h 1262879"/>
              <a:gd name="connsiteX15" fmla="*/ 331757 w 1519834"/>
              <a:gd name="connsiteY15" fmla="*/ 79537 h 1262879"/>
              <a:gd name="connsiteX16" fmla="*/ 105043 w 1519834"/>
              <a:gd name="connsiteY16" fmla="*/ 639060 h 1262879"/>
              <a:gd name="connsiteX17" fmla="*/ 356410 w 1519834"/>
              <a:gd name="connsiteY17" fmla="*/ 1163819 h 1262879"/>
              <a:gd name="connsiteX18" fmla="*/ 1428949 w 1519834"/>
              <a:gd name="connsiteY18" fmla="*/ 856529 h 1262879"/>
              <a:gd name="connsiteX19" fmla="*/ 1055107 w 1519834"/>
              <a:gd name="connsiteY19" fmla="*/ 61745 h 1262879"/>
              <a:gd name="connsiteX20" fmla="*/ 555549 w 1519834"/>
              <a:gd name="connsiteY20" fmla="*/ 95791 h 1262879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428949 w 1519834"/>
              <a:gd name="connsiteY18" fmla="*/ 85652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203699 w 1519834"/>
              <a:gd name="connsiteY19" fmla="*/ 4892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489449 w 1519834"/>
              <a:gd name="connsiteY19" fmla="*/ 6416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9834" h="1268594">
                <a:moveTo>
                  <a:pt x="555549" y="95791"/>
                </a:moveTo>
                <a:lnTo>
                  <a:pt x="214717" y="375160"/>
                </a:lnTo>
                <a:lnTo>
                  <a:pt x="166071" y="415052"/>
                </a:lnTo>
                <a:lnTo>
                  <a:pt x="0" y="760948"/>
                </a:lnTo>
                <a:lnTo>
                  <a:pt x="741142" y="1262879"/>
                </a:lnTo>
                <a:lnTo>
                  <a:pt x="1008992" y="1181315"/>
                </a:lnTo>
                <a:lnTo>
                  <a:pt x="1253523" y="829089"/>
                </a:lnTo>
                <a:lnTo>
                  <a:pt x="1519834" y="453380"/>
                </a:lnTo>
                <a:lnTo>
                  <a:pt x="1206888" y="229848"/>
                </a:lnTo>
                <a:lnTo>
                  <a:pt x="842921" y="51084"/>
                </a:lnTo>
                <a:lnTo>
                  <a:pt x="466198" y="0"/>
                </a:lnTo>
                <a:lnTo>
                  <a:pt x="220424" y="578068"/>
                </a:lnTo>
                <a:lnTo>
                  <a:pt x="274778" y="936851"/>
                </a:lnTo>
                <a:lnTo>
                  <a:pt x="1175000" y="1206888"/>
                </a:lnTo>
                <a:lnTo>
                  <a:pt x="1449554" y="261799"/>
                </a:lnTo>
                <a:lnTo>
                  <a:pt x="331757" y="79537"/>
                </a:lnTo>
                <a:lnTo>
                  <a:pt x="105043" y="639060"/>
                </a:lnTo>
                <a:lnTo>
                  <a:pt x="489760" y="1268594"/>
                </a:lnTo>
                <a:lnTo>
                  <a:pt x="1371799" y="989879"/>
                </a:lnTo>
                <a:lnTo>
                  <a:pt x="1489449" y="641626"/>
                </a:lnTo>
                <a:lnTo>
                  <a:pt x="1055107" y="61745"/>
                </a:lnTo>
                <a:lnTo>
                  <a:pt x="555549" y="95791"/>
                </a:lnTo>
                <a:close/>
              </a:path>
            </a:pathLst>
          </a:custGeom>
          <a:noFill/>
          <a:ln w="3175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ru-RU" sz="1350">
              <a:latin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0DFB2FE-F51F-494D-B0C1-A1ACCB941EE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7" r="19145"/>
          <a:stretch/>
        </p:blipFill>
        <p:spPr>
          <a:xfrm>
            <a:off x="303470" y="2142892"/>
            <a:ext cx="4637411" cy="16609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5E55C2-7AD6-4993-A385-FB216270A4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66439" y="115353"/>
            <a:ext cx="1705815" cy="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BF1B756-1236-4240-9790-E7BE1520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05" y="570329"/>
            <a:ext cx="8618608" cy="6006259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ACC10A5-5E2C-4B40-B14A-7B11012295EE}"/>
              </a:ext>
            </a:extLst>
          </p:cNvPr>
          <p:cNvSpPr txBox="1">
            <a:spLocks/>
          </p:cNvSpPr>
          <p:nvPr/>
        </p:nvSpPr>
        <p:spPr>
          <a:xfrm>
            <a:off x="2737963" y="132973"/>
            <a:ext cx="3456868" cy="43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900" dirty="0"/>
              <a:t>Контроль личных дел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94CE68-B4F2-4BD6-8688-8516E72556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8" y="786627"/>
            <a:ext cx="4178897" cy="1417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1AD8A3A-65F1-4464-8ED5-BD9419EAF21E}"/>
              </a:ext>
            </a:extLst>
          </p:cNvPr>
          <p:cNvSpPr txBox="1">
            <a:spLocks/>
          </p:cNvSpPr>
          <p:nvPr/>
        </p:nvSpPr>
        <p:spPr>
          <a:xfrm>
            <a:off x="-4781" y="3720104"/>
            <a:ext cx="9148781" cy="35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Назначенные МСП, информация о здоровье участника СВО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A0F06AF6-3770-4A21-964D-A527672C0F9F}"/>
              </a:ext>
            </a:extLst>
          </p:cNvPr>
          <p:cNvSpPr txBox="1">
            <a:spLocks/>
          </p:cNvSpPr>
          <p:nvPr/>
        </p:nvSpPr>
        <p:spPr>
          <a:xfrm>
            <a:off x="1637214" y="2372844"/>
            <a:ext cx="5658369" cy="385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Личные данные участников СВО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BED6852-E009-47B1-BBDD-C7AF35E870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9" r="47103" b="71224"/>
          <a:stretch/>
        </p:blipFill>
        <p:spPr>
          <a:xfrm>
            <a:off x="650278" y="2842074"/>
            <a:ext cx="7843443" cy="7942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C468AC5-D444-420A-BEAE-A09F50D916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1" t="9033" r="830" b="74069"/>
          <a:stretch/>
        </p:blipFill>
        <p:spPr>
          <a:xfrm>
            <a:off x="650278" y="4162061"/>
            <a:ext cx="7843443" cy="8052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Заголовок 1">
            <a:extLst>
              <a:ext uri="{FF2B5EF4-FFF2-40B4-BE49-F238E27FC236}">
                <a16:creationId xmlns:a16="http://schemas.microsoft.com/office/drawing/2014/main" id="{B8166686-BD25-484F-A37B-C2619F192C85}"/>
              </a:ext>
            </a:extLst>
          </p:cNvPr>
          <p:cNvSpPr txBox="1">
            <a:spLocks/>
          </p:cNvSpPr>
          <p:nvPr/>
        </p:nvSpPr>
        <p:spPr>
          <a:xfrm>
            <a:off x="996796" y="5051090"/>
            <a:ext cx="7150408" cy="349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/>
              <a:t>Даты актуализации в программе АИС ЭСРН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14B593-6F85-47D3-B299-8BD4B17DBC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5" t="8373" r="1" b="71619"/>
          <a:stretch/>
        </p:blipFill>
        <p:spPr>
          <a:xfrm>
            <a:off x="650278" y="5484352"/>
            <a:ext cx="7843443" cy="7947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DA3AFC31-1B8A-4761-8831-C65515642AC5}"/>
              </a:ext>
            </a:extLst>
          </p:cNvPr>
          <p:cNvSpPr txBox="1">
            <a:spLocks/>
          </p:cNvSpPr>
          <p:nvPr/>
        </p:nvSpPr>
        <p:spPr>
          <a:xfrm>
            <a:off x="5078730" y="786627"/>
            <a:ext cx="3776639" cy="141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kern="1200" cap="all" spc="113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1400" cap="none" dirty="0"/>
              <a:t>Выгрузка данных происходит </a:t>
            </a:r>
            <a:br>
              <a:rPr lang="ru-RU" sz="1400" cap="none" dirty="0"/>
            </a:br>
            <a:r>
              <a:rPr lang="ru-RU" sz="1400" cap="none" dirty="0"/>
              <a:t>в формате </a:t>
            </a:r>
            <a:r>
              <a:rPr lang="en-US" sz="1400" cap="none" dirty="0"/>
              <a:t>E</a:t>
            </a:r>
            <a:r>
              <a:rPr lang="ru-RU" sz="1400" cap="none" dirty="0"/>
              <a:t>X</a:t>
            </a:r>
            <a:r>
              <a:rPr lang="en-US" sz="1400" cap="none" dirty="0"/>
              <a:t>CE</a:t>
            </a:r>
            <a:r>
              <a:rPr lang="ru-RU" sz="1400" cap="none" dirty="0"/>
              <a:t>L с возможностью фильтрации данных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5A0F340D-A610-42AB-88B7-0AFF0EE65F3D}"/>
                  </a:ext>
                </a:extLst>
              </p14:cNvPr>
              <p14:cNvContentPartPr/>
              <p14:nvPr/>
            </p14:nvContentPartPr>
            <p14:xfrm rot="377576">
              <a:off x="7265567" y="1828190"/>
              <a:ext cx="1144986" cy="510106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5A0F340D-A610-42AB-88B7-0AFF0EE65F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377576">
                <a:off x="7259090" y="1821710"/>
                <a:ext cx="1157220" cy="522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2AC45DA7-C9C9-4A26-9999-A7E050BBE488}"/>
                  </a:ext>
                </a:extLst>
              </p14:cNvPr>
              <p14:cNvContentPartPr/>
              <p14:nvPr/>
            </p14:nvContentPartPr>
            <p14:xfrm rot="697592">
              <a:off x="7262045" y="2069729"/>
              <a:ext cx="1018317" cy="311951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:a16="http://schemas.microsoft.com/office/drawing/2014/main" id="{2AC45DA7-C9C9-4A26-9999-A7E050BBE4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697592">
                <a:off x="7242961" y="2050637"/>
                <a:ext cx="1056126" cy="349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E1407229-FC3B-4237-B174-E5E26BAA5D05}"/>
                  </a:ext>
                </a:extLst>
              </p14:cNvPr>
              <p14:cNvContentPartPr/>
              <p14:nvPr/>
            </p14:nvContentPartPr>
            <p14:xfrm rot="20663735" flipV="1">
              <a:off x="7217347" y="2078998"/>
              <a:ext cx="464400" cy="133451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E1407229-FC3B-4237-B174-E5E26BAA5D0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 rot="20663735" flipV="1">
                <a:off x="7198267" y="2059620"/>
                <a:ext cx="502200" cy="171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FC8330AB-E7CF-4496-BD35-4DE4E6F34BD2}"/>
                  </a:ext>
                </a:extLst>
              </p14:cNvPr>
              <p14:cNvContentPartPr/>
              <p14:nvPr/>
            </p14:nvContentPartPr>
            <p14:xfrm rot="1431166">
              <a:off x="5121599" y="1191802"/>
              <a:ext cx="3163589" cy="1409419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:a16="http://schemas.microsoft.com/office/drawing/2014/main" id="{FC8330AB-E7CF-4496-BD35-4DE4E6F34BD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431166">
                <a:off x="5102522" y="1172712"/>
                <a:ext cx="3201384" cy="1447239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975D8F-7965-44EB-A5F8-997F9C3E9D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6439" y="115353"/>
            <a:ext cx="1705815" cy="1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31327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1050</TotalTime>
  <Words>645</Words>
  <Application>Microsoft Office PowerPoint</Application>
  <PresentationFormat>Экран (4:3)</PresentationFormat>
  <Paragraphs>89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Tenorite</vt:lpstr>
      <vt:lpstr>Wingdings</vt:lpstr>
      <vt:lpstr>Одиночная линия</vt:lpstr>
      <vt:lpstr>Презентация PowerPoint</vt:lpstr>
      <vt:lpstr>Презентация PowerPoint</vt:lpstr>
      <vt:lpstr>Нормативно-правовые акты:</vt:lpstr>
      <vt:lpstr>Ответственный координатор-держатель банка:  Министерство социального развития, опеки и попечительства Иркутской области </vt:lpstr>
      <vt:lpstr>Сведения модуля   О ГРАЖДАНИНЕ </vt:lpstr>
      <vt:lpstr>Презентация PowerPoint</vt:lpstr>
      <vt:lpstr>Информационный раздел ведомств</vt:lpstr>
      <vt:lpstr>Личные дела</vt:lpstr>
      <vt:lpstr>Презентация PowerPoint</vt:lpstr>
      <vt:lpstr>СПЕЦИАЛИЗИРОВАННАЯ СЛУЖБА сопровождения участников СВО  с инвалидностью</vt:lpstr>
      <vt:lpstr>Контроль заполнения данных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модуль  межведомственного информационного взаимодействия в работе с участниками  специальной военной операции на территории Иркутской области</dc:title>
  <dc:creator>Пользователь</dc:creator>
  <cp:lastModifiedBy>Пользователь</cp:lastModifiedBy>
  <cp:revision>26</cp:revision>
  <dcterms:created xsi:type="dcterms:W3CDTF">2024-08-19T01:11:07Z</dcterms:created>
  <dcterms:modified xsi:type="dcterms:W3CDTF">2024-08-26T06:33:16Z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