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FFFFFF"/>
    <a:srgbClr val="FFE3D5"/>
    <a:srgbClr val="F3A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1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2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7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8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4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8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2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9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4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462B6-686A-487F-8473-9AB9D13175DC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3B44-C264-40F5-BA18-E58F6B52F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1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16116" y="2690609"/>
            <a:ext cx="3299541" cy="4048386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716" y="-48341"/>
            <a:ext cx="5636198" cy="180100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Бюджетное учреждение </a:t>
            </a:r>
            <a:b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Ханты-Мансийского </a:t>
            </a:r>
            <a:b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автономного округа – Югры </a:t>
            </a:r>
            <a:b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«Ханты-Мансийский комплексный центр</a:t>
            </a:r>
            <a:b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социального обслуживания населения»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15" y="2475682"/>
            <a:ext cx="4837913" cy="37682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Century Gothic" panose="020B0502020202020204" pitchFamily="34" charset="0"/>
                <a:cs typeface="Arial" panose="020B0604020202020204" pitchFamily="34" charset="0"/>
              </a:rPr>
              <a:t>Программа межведомственного  взаимодействия  с учреждениями культуры и коммерческими организациями города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Century Gothic" panose="020B0502020202020204" pitchFamily="34" charset="0"/>
                <a:cs typeface="Arial" panose="020B0604020202020204" pitchFamily="34" charset="0"/>
              </a:rPr>
              <a:t>«</a:t>
            </a:r>
            <a:r>
              <a:rPr lang="ru-RU" sz="2800">
                <a:latin typeface="Century Gothic" panose="020B0502020202020204" pitchFamily="34" charset="0"/>
                <a:cs typeface="Arial" panose="020B0604020202020204" pitchFamily="34" charset="0"/>
              </a:rPr>
              <a:t>Соц-движ</a:t>
            </a:r>
            <a:r>
              <a:rPr lang="ru-RU" sz="2800" dirty="0">
                <a:latin typeface="Century Gothic" panose="020B0502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96A15-E0F2-49E1-A56B-3F8CF83086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9" y="339979"/>
            <a:ext cx="1412683" cy="1412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60" y="2424833"/>
            <a:ext cx="3401142" cy="38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6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5491" y="4773084"/>
            <a:ext cx="3716937" cy="1325563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5490" y="2779203"/>
            <a:ext cx="3716938" cy="1325563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71" y="302722"/>
            <a:ext cx="8495329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Формы взаимодействия. </a:t>
            </a:r>
            <a:b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Бюджетное учреждение Ханты-Мансийского автономного округа – Югры «Государственный художественный музей»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EACF04-DD82-460F-AE3A-833C46A8C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953" y="2256290"/>
            <a:ext cx="3143737" cy="20757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2C9552-EBD0-4B82-B3BB-09C2826DE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66" y="4469588"/>
            <a:ext cx="3129780" cy="2045511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AE4274-9C67-4773-AD99-E30D27587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418" y="2247259"/>
            <a:ext cx="3219058" cy="2060176"/>
          </a:xfrm>
          <a:prstGeom prst="rect">
            <a:avLst/>
          </a:prstGeom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F9B116-C486-40BE-B52D-AE3C37F5F4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657" y="4453352"/>
            <a:ext cx="3260529" cy="20455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4671" y="2779203"/>
            <a:ext cx="3647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Проведение мастер-классов по декоративному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творчеству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4091" y="4773083"/>
            <a:ext cx="3405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Организация экскурсий в музеи </a:t>
            </a:r>
            <a:endParaRPr 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г. Ханты-Мансийска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sun9-5.userapi.com/impf/1Vfe6Vc5Qvl7z7MIQeXBzqVaEj7sb7854P8WIA/hDyzf9v7xxQ.jpg?size=2560x1783&amp;quality=96&amp;sign=e5944d98a60884ec4855937b57aa1b13&amp;type=albu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702" y="132934"/>
            <a:ext cx="2390774" cy="16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1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7560" y="6039998"/>
            <a:ext cx="3416080" cy="675197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EB91106-2F6A-4A40-B7D1-0080FE8B6529}"/>
              </a:ext>
            </a:extLst>
          </p:cNvPr>
          <p:cNvSpPr txBox="1">
            <a:spLocks/>
          </p:cNvSpPr>
          <p:nvPr/>
        </p:nvSpPr>
        <p:spPr>
          <a:xfrm>
            <a:off x="577611" y="247063"/>
            <a:ext cx="5480289" cy="997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Формы взаимодействия.</a:t>
            </a:r>
            <a:b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ООО </a:t>
            </a:r>
            <a:r>
              <a:rPr lang="ru-RU" sz="24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Конгрессно</a:t>
            </a:r>
            <a: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– выставочный центр «Югра-Экспо»</a:t>
            </a:r>
          </a:p>
        </p:txBody>
      </p:sp>
      <p:pic>
        <p:nvPicPr>
          <p:cNvPr id="5" name="Объект 8">
            <a:extLst>
              <a:ext uri="{FF2B5EF4-FFF2-40B4-BE49-F238E27FC236}">
                <a16:creationId xmlns:a16="http://schemas.microsoft.com/office/drawing/2014/main" id="{F1D081AA-6E75-4916-B483-AF667286A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00"/>
          <a:stretch/>
        </p:blipFill>
        <p:spPr>
          <a:xfrm>
            <a:off x="343142" y="1699025"/>
            <a:ext cx="3267563" cy="2151212"/>
          </a:xfrm>
          <a:prstGeom prst="rect">
            <a:avLst/>
          </a:prstGeom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733380-6D15-40BE-97E1-706830A2FF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67"/>
          <a:stretch/>
        </p:blipFill>
        <p:spPr>
          <a:xfrm>
            <a:off x="307560" y="4049905"/>
            <a:ext cx="3274882" cy="1866378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30E036-D866-4344-B82E-0EE4BD5EE9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574"/>
          <a:stretch/>
        </p:blipFill>
        <p:spPr>
          <a:xfrm>
            <a:off x="4000258" y="2744220"/>
            <a:ext cx="3818886" cy="2291453"/>
          </a:xfrm>
          <a:prstGeom prst="rect">
            <a:avLst/>
          </a:prstGeom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D604CC-63E5-4A30-877D-C8F3BF335D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52"/>
          <a:stretch/>
        </p:blipFill>
        <p:spPr>
          <a:xfrm>
            <a:off x="8277553" y="3564339"/>
            <a:ext cx="3358054" cy="2222818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4531D5-4F3D-4109-9EC4-FDEF9E0F7E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264"/>
          <a:stretch/>
        </p:blipFill>
        <p:spPr>
          <a:xfrm>
            <a:off x="8271537" y="1765300"/>
            <a:ext cx="3349426" cy="1631071"/>
          </a:xfrm>
          <a:prstGeom prst="rect">
            <a:avLst/>
          </a:prstGeom>
          <a:effectLst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EB91106-2F6A-4A40-B7D1-0080FE8B6529}"/>
              </a:ext>
            </a:extLst>
          </p:cNvPr>
          <p:cNvSpPr txBox="1">
            <a:spLocks/>
          </p:cNvSpPr>
          <p:nvPr/>
        </p:nvSpPr>
        <p:spPr>
          <a:xfrm>
            <a:off x="488532" y="5860207"/>
            <a:ext cx="3135348" cy="997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Ярмарка-распродажа «</a:t>
            </a:r>
            <a:r>
              <a:rPr lang="ru-RU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ЮграТур</a:t>
            </a: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» 2022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82160" y="5916283"/>
            <a:ext cx="3576898" cy="675197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EB91106-2F6A-4A40-B7D1-0080FE8B6529}"/>
              </a:ext>
            </a:extLst>
          </p:cNvPr>
          <p:cNvSpPr txBox="1">
            <a:spLocks/>
          </p:cNvSpPr>
          <p:nvPr/>
        </p:nvSpPr>
        <p:spPr>
          <a:xfrm>
            <a:off x="8452192" y="5787157"/>
            <a:ext cx="3351877" cy="997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Ярмарка «Товары земли Югорской» 2022 год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3" b="12550"/>
          <a:stretch/>
        </p:blipFill>
        <p:spPr bwMode="auto">
          <a:xfrm>
            <a:off x="9896940" y="118918"/>
            <a:ext cx="1598433" cy="12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4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83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Описание результатов </a:t>
            </a:r>
            <a:b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внедрения практики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4300" y="2054225"/>
            <a:ext cx="728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В завершении программы получены следующие результаты:</a:t>
            </a:r>
          </a:p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диагностическими мероприятиями охвачены 100% получателей социальных услуг;</a:t>
            </a:r>
          </a:p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прошли обучение по программе «Серебряные бусы»  110 человек;</a:t>
            </a:r>
          </a:p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заключены соглашения с социальными партнерами учреждения в количестве 7 соглашений;</a:t>
            </a:r>
          </a:p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60 % участников получали дополнительный доход к пенсии;</a:t>
            </a:r>
          </a:p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100% целевой аудитории изъявили желание и дальше принимать участие в программных мероприятиях.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43125"/>
            <a:ext cx="2493279" cy="25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0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438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Информация о публикациях о практике в средствах массовой информации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5525"/>
            <a:ext cx="89154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Информационно-аналитический </a:t>
            </a:r>
            <a:r>
              <a:rPr lang="ru-RU">
                <a:latin typeface="Century Gothic" panose="020B0502020202020204" pitchFamily="34" charset="0"/>
                <a:cs typeface="Arial" panose="020B0604020202020204" pitchFamily="34" charset="0"/>
              </a:rPr>
              <a:t>журнал «Социальная защита»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в России №3 2022 год;</a:t>
            </a:r>
          </a:p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Информационно-аналитический журнал «Социальная защита в России № 2, 2023 год</a:t>
            </a:r>
          </a:p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Статья «Собираемся во дворе» автор заместитель директора БУ «Ханты-Мансийский комплексный центр социального обслуживания населения» </a:t>
            </a:r>
            <a:r>
              <a:rPr lang="ru-RU" dirty="0" err="1">
                <a:latin typeface="Century Gothic" panose="020B0502020202020204" pitchFamily="34" charset="0"/>
                <a:cs typeface="Arial" panose="020B0604020202020204" pitchFamily="34" charset="0"/>
              </a:rPr>
              <a:t>Зеленева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 Н.А. Федеральный информационно-аналитический журнал «Социальная защита в России» под ред. Е.В. </a:t>
            </a:r>
            <a:r>
              <a:rPr lang="ru-RU" dirty="0" err="1">
                <a:latin typeface="Century Gothic" panose="020B0502020202020204" pitchFamily="34" charset="0"/>
                <a:cs typeface="Arial" panose="020B0604020202020204" pitchFamily="34" charset="0"/>
              </a:rPr>
              <a:t>Бакеева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, -  Ростов -на- Дону, 2023. </a:t>
            </a:r>
          </a:p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Практика опубликована в сборнике лучших практик активного долголетия в номинации образование и занятость;</a:t>
            </a:r>
          </a:p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Газета «Аргументы и факты» №20, 2023 г. «Для тех, кому за…»</a:t>
            </a:r>
          </a:p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В Ханты-Мансийском Музее природы и человека открыли «Полку добра» с сувенирами от пенсионеров 06.03.2024 года. Сюжет новостей </a:t>
            </a:r>
            <a:r>
              <a:rPr lang="ru-RU" dirty="0" err="1">
                <a:latin typeface="Century Gothic" panose="020B0502020202020204" pitchFamily="34" charset="0"/>
                <a:cs typeface="Arial" panose="020B0604020202020204" pitchFamily="34" charset="0"/>
              </a:rPr>
              <a:t>Медиахолдинг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 Югра от 06.03 2024 года.</a:t>
            </a:r>
          </a:p>
        </p:txBody>
      </p:sp>
    </p:spTree>
    <p:extLst>
      <p:ext uri="{BB962C8B-B14F-4D97-AF65-F5344CB8AC3E}">
        <p14:creationId xmlns:p14="http://schemas.microsoft.com/office/powerpoint/2010/main" val="16224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410" y="3617317"/>
            <a:ext cx="5957790" cy="317500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16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Ханты-Мансийский комплексный центр</a:t>
            </a:r>
            <a:br>
              <a:rPr 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социального обслуживания населения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13">
            <a:extLst>
              <a:ext uri="{FF2B5EF4-FFF2-40B4-BE49-F238E27FC236}">
                <a16:creationId xmlns:a16="http://schemas.microsoft.com/office/drawing/2014/main" id="{8BFDF6F9-468A-4F0B-82C7-EB383B543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968" y="2002536"/>
            <a:ext cx="5277098" cy="4425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716" y="18826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Количество инвалидов и граждан пожилого возраста, получивших услуги в БУ «Ханты-Мансийский комплексный центр социального обслуживания населения»  за  2023 год - 2379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1" y="3274985"/>
            <a:ext cx="5818616" cy="3272971"/>
          </a:xfrm>
          <a:prstGeom prst="flowChartAlternateProcess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5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86900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Социальная реабилитация и </a:t>
            </a:r>
            <a:r>
              <a:rPr lang="ru-RU" sz="28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абилитация</a:t>
            </a:r>
            <a:r>
              <a:rPr lang="ru-RU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 инвалидов и граждан пожилого возраста по направлению трудотерапия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89200"/>
            <a:ext cx="5649686" cy="344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Целевая аудитория программы: </a:t>
            </a:r>
          </a:p>
          <a:p>
            <a:pPr marL="0" indent="0"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-граждане пожилого возраста женщины 55 лет и старше, мужчины 60 лет и старше, - 80 человек;</a:t>
            </a:r>
          </a:p>
          <a:p>
            <a:pPr marL="0" indent="0"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-люди с ограниченными возможностями здоровья 45 лет и старше, - 30 человек. </a:t>
            </a:r>
          </a:p>
          <a:p>
            <a:pPr marL="0" indent="0"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Фактическое количество получателей социальных услуг, обучившихся по программе «Серебряные бусы» за 2023 год-110 человек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3E0CCB37-27B7-4BE7-8474-B439A01A1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489200"/>
            <a:ext cx="4148314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8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32093" y="2920469"/>
            <a:ext cx="4321707" cy="3060699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Проблема (актуальность)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327" y="2044699"/>
            <a:ext cx="5823857" cy="420151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Находясь дома, пожилые люди и инвалиды  зачастую: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- чувствуют себя одинокими;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- не умеют самостоятельно заполнить появившееся свободное время;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- испытывают чувство утраты прежних ценностей;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- ощущают свою невостребованность.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Появление психологических и социальных проблем негативно сказываются на здоровье, жизненном тонусе и общем психологическом состоянии граждан старшего поколения и инвалидов.</a:t>
            </a:r>
            <a:endParaRPr lang="ru-RU" sz="2000" dirty="0">
              <a:latin typeface="Century Gothic" panose="020B0502020202020204" pitchFamily="34" charset="0"/>
            </a:endParaRPr>
          </a:p>
          <a:p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DB1417D6-2EEF-4EBC-828F-7E1FD8345C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77033" y="2793999"/>
            <a:ext cx="4422675" cy="2948449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167038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350000" y="1629172"/>
            <a:ext cx="5308599" cy="4682727"/>
          </a:xfrm>
          <a:prstGeom prst="roundRect">
            <a:avLst/>
          </a:prstGeom>
          <a:solidFill>
            <a:srgbClr val="F8CBAD">
              <a:alpha val="61176"/>
            </a:srgb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205580"/>
            <a:ext cx="10515600" cy="1325563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Решение проблемы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1629172"/>
            <a:ext cx="5762624" cy="49180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Специалисты учреждения разработали и внедрили  программу, которая позволяет гражданам пожилого возраста и инвалидам,  занять активную жизненную позицию, реализовать свой творческий потенциал посредством вовлечения  их в занятия   декоративно-прикладного творчества.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Программа «Серебряные бусы» направлена на  освоение гражданами пожилого возраста и инвалидами курса по созданию элегантного образа, обучению самостоятельному изготовлению модных аксессуаров и умению выгодно демонстрировать их.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Временные рамки программы 6 месяцев.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В связи с  положительной динамикой реализации, программа   пролонгирована на  следующий период. При работе с инвалидами используется адресный подход к трудовой занятости с учетом их реабилитационного потенциала и реабилитационного прогноза.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9AD0E8-2F95-4EAF-BB5F-84987E8FDE0C}"/>
              </a:ext>
            </a:extLst>
          </p:cNvPr>
          <p:cNvSpPr txBox="1">
            <a:spLocks/>
          </p:cNvSpPr>
          <p:nvPr/>
        </p:nvSpPr>
        <p:spPr>
          <a:xfrm>
            <a:off x="6515099" y="1943101"/>
            <a:ext cx="5026025" cy="472201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5500" b="1" dirty="0">
                <a:latin typeface="Century Gothic" panose="020B0502020202020204" pitchFamily="34" charset="0"/>
                <a:cs typeface="Arial" panose="020B0604020202020204" pitchFamily="34" charset="0"/>
              </a:rPr>
              <a:t>Привлечение социальных партнеров  программы, (далее - участники программы)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dirty="0">
                <a:latin typeface="Century Gothic" panose="020B0502020202020204" pitchFamily="34" charset="0"/>
                <a:cs typeface="Arial" panose="020B0604020202020204" pitchFamily="34" charset="0"/>
              </a:rPr>
              <a:t>- Бюджетное учреждение Ханты-Мансийского автономного округа – Югры «Музей Природы и Человека» (Соглашение о сотрудничестве №38/с от 17.02.2020 г.);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dirty="0">
                <a:latin typeface="Century Gothic" panose="020B0502020202020204" pitchFamily="34" charset="0"/>
                <a:cs typeface="Arial" panose="020B0604020202020204" pitchFamily="34" charset="0"/>
              </a:rPr>
              <a:t>-Бюджетное учреждение Ханты-Мансийского автономного округа – Югры «Государственный художественный музей» (Соглашение о некоммерческом сотрудничестве № НС/7/23 от 20.02.2023 г.);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500" dirty="0">
                <a:latin typeface="Century Gothic" panose="020B0502020202020204" pitchFamily="34" charset="0"/>
                <a:cs typeface="Arial" panose="020B0604020202020204" pitchFamily="34" charset="0"/>
              </a:rPr>
              <a:t> -Общество с ограниченной ответственностью «</a:t>
            </a:r>
            <a:r>
              <a:rPr lang="ru-RU" sz="5500" dirty="0" err="1">
                <a:latin typeface="Century Gothic" panose="020B0502020202020204" pitchFamily="34" charset="0"/>
                <a:cs typeface="Arial" panose="020B0604020202020204" pitchFamily="34" charset="0"/>
              </a:rPr>
              <a:t>Конгрессно</a:t>
            </a:r>
            <a:r>
              <a:rPr lang="ru-RU" sz="5500" dirty="0">
                <a:latin typeface="Century Gothic" panose="020B0502020202020204" pitchFamily="34" charset="0"/>
                <a:cs typeface="Arial" panose="020B0604020202020204" pitchFamily="34" charset="0"/>
              </a:rPr>
              <a:t> - выставочный центр Югра-Экспо» (далее - </a:t>
            </a:r>
            <a:r>
              <a:rPr lang="ru-RU" sz="5500" dirty="0" err="1">
                <a:latin typeface="Century Gothic" panose="020B0502020202020204" pitchFamily="34" charset="0"/>
                <a:cs typeface="Arial" panose="020B0604020202020204" pitchFamily="34" charset="0"/>
              </a:rPr>
              <a:t>Конгрессно</a:t>
            </a:r>
            <a:r>
              <a:rPr lang="ru-RU" sz="5500" dirty="0">
                <a:latin typeface="Century Gothic" panose="020B0502020202020204" pitchFamily="34" charset="0"/>
                <a:cs typeface="Arial" panose="020B0604020202020204" pitchFamily="34" charset="0"/>
              </a:rPr>
              <a:t> – выставочный центр Югра-Экспо).</a:t>
            </a:r>
          </a:p>
        </p:txBody>
      </p:sp>
    </p:spTree>
    <p:extLst>
      <p:ext uri="{BB962C8B-B14F-4D97-AF65-F5344CB8AC3E}">
        <p14:creationId xmlns:p14="http://schemas.microsoft.com/office/powerpoint/2010/main" val="51078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0A02-B48A-4E67-AD17-19DFDF33A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3" y="950976"/>
            <a:ext cx="11030419" cy="471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8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1735" y="4381500"/>
            <a:ext cx="1932066" cy="238760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latin typeface="Century Gothic" panose="020B0502020202020204" pitchFamily="34" charset="0"/>
              </a:rPr>
            </a:b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Цели и задачи программы</a:t>
            </a:r>
            <a:br>
              <a:rPr lang="ru-RU" b="1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1B2AE134-692E-42C9-A5CA-19863A643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0688"/>
            <a:ext cx="5715000" cy="44577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граждан пожилого возраста и инвалидов, путем проведения мероприятий декоративно-прикладного творчества.</a:t>
            </a:r>
          </a:p>
          <a:p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 Содействие в  получении дополнительного дохода на приобретение расходных материалов и оборудования путем участия в ивентах, организованных учреждениями культуры и коммерческими организациями города.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5B9AD0E8-2F95-4EAF-BB5F-84987E8FDE0C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930900" cy="4978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информировать граждан пожилого возраста и инвалидов о мероприятиях программы;</a:t>
            </a:r>
          </a:p>
          <a:p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провести диагностические мероприятия с целью выявления сформированности уровня практических навыков и умений ручного труда; </a:t>
            </a:r>
          </a:p>
          <a:p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обучить   участников целевой аудитории техникам декоративно-прикладного творчества;</a:t>
            </a:r>
          </a:p>
          <a:p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развивать сетевое партнёрство с учреждениями культуры, </a:t>
            </a:r>
            <a:r>
              <a:rPr lang="ru-RU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Конгрессно</a:t>
            </a: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 – выставочным центром «Югра-Экспо»; </a:t>
            </a:r>
          </a:p>
          <a:p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 способствовать  получению дополнительного дохода, посредством презентации и реализации изделий предметов декоративного творчества на окружных  ярмарках, городских ивент-площадках.</a:t>
            </a: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40" y="4099528"/>
            <a:ext cx="1948048" cy="2466372"/>
          </a:xfrm>
          <a:prstGeom prst="round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905393" y="4381500"/>
            <a:ext cx="1932066" cy="238760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3D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28" y="4099528"/>
            <a:ext cx="2017415" cy="24663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9748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8">
            <a:extLst>
              <a:ext uri="{FF2B5EF4-FFF2-40B4-BE49-F238E27FC236}">
                <a16:creationId xmlns:a16="http://schemas.microsoft.com/office/drawing/2014/main" id="{A596DE85-D8F7-4D9B-AAAA-FE9C676274B8}"/>
              </a:ext>
            </a:extLst>
          </p:cNvPr>
          <p:cNvSpPr txBox="1">
            <a:spLocks/>
          </p:cNvSpPr>
          <p:nvPr/>
        </p:nvSpPr>
        <p:spPr>
          <a:xfrm>
            <a:off x="225963" y="111153"/>
            <a:ext cx="6199507" cy="4048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Этапы реализации программы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EEC98E-EDC1-43B1-9A48-1F23B831D5B9}"/>
              </a:ext>
            </a:extLst>
          </p:cNvPr>
          <p:cNvSpPr/>
          <p:nvPr/>
        </p:nvSpPr>
        <p:spPr>
          <a:xfrm>
            <a:off x="2698746" y="667341"/>
            <a:ext cx="9340850" cy="20842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-изучение нормативно-правовой базы в области социальной реабилитации и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абилитации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людей с ограниченными возможностями (индивидуальная программа реабилитации и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абилитации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инвалидв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-формирование основного содержания и структурных компонентов программы;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-изучение доступных функциональных  технологий декоративно-прикладного творчества;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-определение стратегии и тактики деятельности;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-назначение координатора программы.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-обеспечение условий реализации программы;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-создание и подготовка необходимой материальной базы;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-заключение соглашений с учреждениями культуры,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Конгрессно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-выставочным центром Югра-Экспо;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ED8BC7-7726-4769-B7DE-44E2ED431501}"/>
              </a:ext>
            </a:extLst>
          </p:cNvPr>
          <p:cNvSpPr/>
          <p:nvPr/>
        </p:nvSpPr>
        <p:spPr>
          <a:xfrm>
            <a:off x="441867" y="1255798"/>
            <a:ext cx="2247896" cy="856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Организационный этап – 1 месяц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8DEA2-3C9B-4842-A888-33C156F3C046}"/>
              </a:ext>
            </a:extLst>
          </p:cNvPr>
          <p:cNvSpPr txBox="1"/>
          <p:nvPr/>
        </p:nvSpPr>
        <p:spPr>
          <a:xfrm>
            <a:off x="441867" y="3149729"/>
            <a:ext cx="22478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Диагностический этап – 2 недели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916F2B-82ED-440A-8DF6-AAAF6F8F34D6}"/>
              </a:ext>
            </a:extLst>
          </p:cNvPr>
          <p:cNvSpPr/>
          <p:nvPr/>
        </p:nvSpPr>
        <p:spPr>
          <a:xfrm>
            <a:off x="2689763" y="2878582"/>
            <a:ext cx="9322889" cy="960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-в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ыявление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интересов и потребностей граждан пожилого возраста и инвалидов в технологиях ручного труда;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-о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пределение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уровня сформированных </a:t>
            </a:r>
            <a:r>
              <a:rPr lang="ru-RU" sz="13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практических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навыков и умений, направленных на выполнение практических действий ручного труда, которые впоследствии будут использованы в повседневной жизни. -проведение мониторинга.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2D5FEC-F415-4D75-B909-15F91FDA41F4}"/>
              </a:ext>
            </a:extLst>
          </p:cNvPr>
          <p:cNvSpPr/>
          <p:nvPr/>
        </p:nvSpPr>
        <p:spPr>
          <a:xfrm>
            <a:off x="441867" y="4206119"/>
            <a:ext cx="22478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Практический этап – 6 месяцев</a:t>
            </a:r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37F3A1-CF59-454A-AFCB-74FC71A9EAA5}"/>
              </a:ext>
            </a:extLst>
          </p:cNvPr>
          <p:cNvSpPr/>
          <p:nvPr/>
        </p:nvSpPr>
        <p:spPr>
          <a:xfrm>
            <a:off x="2698746" y="3980899"/>
            <a:ext cx="9322889" cy="9372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-р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еализация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плана мероприятий в условиях отделения социальной реабилитации и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абилитации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для граждан пожилого возраста и инвалидов;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проведение городских выставок и ярмарок-продаж изделий ручного труда, экскурсий, мастер-классов в творческой мастерской учреждения и посещение мастер-классов в учреждениях культуры.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71B7EE8-8BB1-4A41-A8B2-F37CDE5DB8E3}"/>
              </a:ext>
            </a:extLst>
          </p:cNvPr>
          <p:cNvSpPr/>
          <p:nvPr/>
        </p:nvSpPr>
        <p:spPr>
          <a:xfrm>
            <a:off x="454567" y="5667252"/>
            <a:ext cx="2247896" cy="6798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Итоговый этап – 1 месяц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1E6BB5-838F-451E-BE53-B2EDC4DF7384}"/>
              </a:ext>
            </a:extLst>
          </p:cNvPr>
          <p:cNvSpPr/>
          <p:nvPr/>
        </p:nvSpPr>
        <p:spPr>
          <a:xfrm>
            <a:off x="2702463" y="5047458"/>
            <a:ext cx="9349833" cy="17345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ru-RU" sz="13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оотношение результатов реализации программы с поставленной целью и задачами:</a:t>
            </a:r>
          </a:p>
          <a:p>
            <a:pPr algn="just"/>
            <a:r>
              <a:rPr lang="ru-RU" sz="13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- анализ проведённой деятельности по программе, результаты;</a:t>
            </a:r>
          </a:p>
          <a:p>
            <a:pPr algn="just"/>
            <a:r>
              <a:rPr lang="ru-RU" sz="13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- подготовка отчётной документации (отчёты, аналитическая справка)</a:t>
            </a:r>
          </a:p>
          <a:p>
            <a:pPr marL="171450" indent="-171450" algn="just">
              <a:buFontTx/>
              <a:buChar char="-"/>
            </a:pPr>
            <a:r>
              <a:rPr lang="ru-RU" sz="13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обобщение опыта работы;</a:t>
            </a:r>
          </a:p>
          <a:p>
            <a:pPr algn="just"/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</a:t>
            </a:r>
            <a:r>
              <a:rPr lang="ru-RU" sz="13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пределение перспектив и путей дальнейшего развития художественно-творческой деятельности факультета;</a:t>
            </a:r>
          </a:p>
          <a:p>
            <a:pPr algn="just"/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</a:t>
            </a:r>
            <a:r>
              <a:rPr lang="ru-RU" sz="13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ыявление проблемных зон в реализации программы;</a:t>
            </a:r>
          </a:p>
          <a:p>
            <a:pPr algn="just"/>
            <a:r>
              <a:rPr 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</a:t>
            </a:r>
            <a:r>
              <a:rPr lang="ru-RU" sz="13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аспространение положительного опыта работы в СМИ;</a:t>
            </a:r>
          </a:p>
        </p:txBody>
      </p:sp>
    </p:spTree>
    <p:extLst>
      <p:ext uri="{BB962C8B-B14F-4D97-AF65-F5344CB8AC3E}">
        <p14:creationId xmlns:p14="http://schemas.microsoft.com/office/powerpoint/2010/main" val="14103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406" y="346327"/>
            <a:ext cx="9385301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Формы взаимодействия.</a:t>
            </a:r>
            <a:b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Бюджетное учреждение Ханты-Мансийского автономного округа – Югры «Музей Природы и Человека»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5" name="Выноска: стрелка вниз 10">
            <a:extLst>
              <a:ext uri="{FF2B5EF4-FFF2-40B4-BE49-F238E27FC236}">
                <a16:creationId xmlns:a16="http://schemas.microsoft.com/office/drawing/2014/main" id="{D26D29D8-0A85-40BB-B709-9A1A94FA9EB9}"/>
              </a:ext>
            </a:extLst>
          </p:cNvPr>
          <p:cNvSpPr/>
          <p:nvPr/>
        </p:nvSpPr>
        <p:spPr>
          <a:xfrm>
            <a:off x="698406" y="1984248"/>
            <a:ext cx="3445078" cy="215473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Реализация совместного проекта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  «Мы вместе, мы рядом»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F2A8F-1DB9-4921-830C-3FF71F1D9F3C}"/>
              </a:ext>
            </a:extLst>
          </p:cNvPr>
          <p:cNvSpPr txBox="1"/>
          <p:nvPr/>
        </p:nvSpPr>
        <p:spPr>
          <a:xfrm>
            <a:off x="4461189" y="1850969"/>
            <a:ext cx="63234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Полка Добра, это витрина для реализации продукции, изготовленной в творческой мастерской учреждения это  специально подготовленное мероприятие, с привлечением СМИ (Телеканал Югра).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4EF4A6-B244-4200-8BF5-9BBE223A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06" y="4318061"/>
            <a:ext cx="3445078" cy="2252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5" t="2828" r="8727" b="15967"/>
          <a:stretch/>
        </p:blipFill>
        <p:spPr>
          <a:xfrm>
            <a:off x="4461189" y="3882619"/>
            <a:ext cx="3703063" cy="26884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972" y="3882619"/>
            <a:ext cx="3524163" cy="2653487"/>
          </a:xfrm>
          <a:prstGeom prst="rect">
            <a:avLst/>
          </a:prstGeom>
        </p:spPr>
      </p:pic>
      <p:pic>
        <p:nvPicPr>
          <p:cNvPr id="1026" name="Picture 2" descr="https://sun9-58.userapi.com/impg/1I5QRHps7i2P3_wcgzE-M-DM9K6hDBYgVitLSw/dEtCvlwz36w.jpg?size=1891x1891&amp;quality=96&amp;sign=f79c9bcb7346ae61783e12ddf7560e87&amp;type=albu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3046" y="346327"/>
            <a:ext cx="1213429" cy="12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73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1050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Тема Office</vt:lpstr>
      <vt:lpstr>Бюджетное учреждение  Ханты-Мансийского  автономного округа – Югры  «Ханты-Мансийский комплексный центр социального обслуживания населения»</vt:lpstr>
      <vt:lpstr>Ханты-Мансийский комплексный центр социального обслуживания населения</vt:lpstr>
      <vt:lpstr>Социальная реабилитация и абилитация инвалидов и граждан пожилого возраста по направлению трудотерапия</vt:lpstr>
      <vt:lpstr>Проблема (актуальность)</vt:lpstr>
      <vt:lpstr>Решение проблемы</vt:lpstr>
      <vt:lpstr>Презентация PowerPoint</vt:lpstr>
      <vt:lpstr> Цели и задачи программы </vt:lpstr>
      <vt:lpstr>Презентация PowerPoint</vt:lpstr>
      <vt:lpstr>Формы взаимодействия. Бюджетное учреждение Ханты-Мансийского автономного округа – Югры «Музей Природы и Человека» </vt:lpstr>
      <vt:lpstr>Формы взаимодействия.  Бюджетное учреждение Ханты-Мансийского автономного округа – Югры «Государственный художественный музей»</vt:lpstr>
      <vt:lpstr>Презентация PowerPoint</vt:lpstr>
      <vt:lpstr>Описание результатов  внедрения практики</vt:lpstr>
      <vt:lpstr>Информация о публикациях о практике в средствах массовой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 Ханты-Мансийского автономного округа – Югры  «Ханты-Мансийский комплексный центр социального обслуживания населения»</dc:title>
  <dc:creator>Нехорошкова Елена Сергеевна</dc:creator>
  <cp:lastModifiedBy>Бушуева Надежда Константиновна</cp:lastModifiedBy>
  <cp:revision>30</cp:revision>
  <dcterms:created xsi:type="dcterms:W3CDTF">2024-05-17T10:37:37Z</dcterms:created>
  <dcterms:modified xsi:type="dcterms:W3CDTF">2024-08-02T07:05:04Z</dcterms:modified>
</cp:coreProperties>
</file>