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5" r:id="rId5"/>
    <p:sldId id="261" r:id="rId6"/>
    <p:sldId id="259" r:id="rId7"/>
    <p:sldId id="263" r:id="rId8"/>
    <p:sldId id="266" r:id="rId9"/>
    <p:sldId id="267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70E40-A3D7-4F1E-BD06-733A0A839F5D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B1685-3644-467F-AAB9-42D8D4E5F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47465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B1685-3644-467F-AAB9-42D8D4E5F0D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280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5A685-ED68-4E5F-AA2C-A607304C604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49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B1685-3644-467F-AAB9-42D8D4E5F0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1940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B1685-3644-467F-AAB9-42D8D4E5F0D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72452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B1685-3644-467F-AAB9-42D8D4E5F0D5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5578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AB1685-3644-467F-AAB9-42D8D4E5F0D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280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775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373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1139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9447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1427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04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789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952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3059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03952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150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0B060-3FCB-4B2B-85F6-75C975A27783}" type="datetimeFigureOut">
              <a:rPr lang="ru-RU" smtClean="0"/>
              <a:pPr/>
              <a:t>17.07.2024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AE0DF-04A1-465C-86E3-2BCC7DE44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165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7.jpe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74EEA4-8BEC-9D63-68E3-C7A3402430C8}"/>
              </a:ext>
            </a:extLst>
          </p:cNvPr>
          <p:cNvSpPr txBox="1"/>
          <p:nvPr/>
        </p:nvSpPr>
        <p:spPr>
          <a:xfrm>
            <a:off x="299174" y="2153748"/>
            <a:ext cx="73688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БЕСЕДКА</a:t>
            </a:r>
            <a:r>
              <a:rPr lang="ru-RU" sz="4000" b="1" dirty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dirty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психологической помощи подросткам</a:t>
            </a:r>
            <a:endParaRPr lang="ru-RU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Кольцо 7"/>
          <p:cNvSpPr/>
          <p:nvPr/>
        </p:nvSpPr>
        <p:spPr>
          <a:xfrm rot="3627287">
            <a:off x="5358906" y="-36209"/>
            <a:ext cx="7064159" cy="6863835"/>
          </a:xfrm>
          <a:prstGeom prst="donut">
            <a:avLst>
              <a:gd name="adj" fmla="val 13717"/>
            </a:avLst>
          </a:prstGeom>
          <a:gradFill>
            <a:gsLst>
              <a:gs pos="0">
                <a:srgbClr val="0070C0">
                  <a:alpha val="5000"/>
                </a:srgbClr>
              </a:gs>
              <a:gs pos="100000">
                <a:srgbClr val="00B0F0">
                  <a:alpha val="16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2838" y="1561516"/>
            <a:ext cx="764947" cy="6752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6421" y="132613"/>
            <a:ext cx="566248" cy="701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06" y="303605"/>
            <a:ext cx="1000858" cy="4153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6011C38-42E6-ECDE-EB13-E8660F7EC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70" y="168813"/>
            <a:ext cx="738654" cy="604912"/>
          </a:xfrm>
          <a:prstGeom prst="rect">
            <a:avLst/>
          </a:prstGeom>
        </p:spPr>
      </p:pic>
      <p:sp>
        <p:nvSpPr>
          <p:cNvPr id="20" name="Кольцо 19"/>
          <p:cNvSpPr/>
          <p:nvPr/>
        </p:nvSpPr>
        <p:spPr>
          <a:xfrm>
            <a:off x="954762" y="763101"/>
            <a:ext cx="6057675" cy="6058164"/>
          </a:xfrm>
          <a:prstGeom prst="donut">
            <a:avLst>
              <a:gd name="adj" fmla="val 21004"/>
            </a:avLst>
          </a:prstGeom>
          <a:gradFill>
            <a:gsLst>
              <a:gs pos="0">
                <a:srgbClr val="F2B0B5">
                  <a:alpha val="26000"/>
                </a:srgbClr>
              </a:gs>
              <a:gs pos="99000">
                <a:srgbClr val="7030A0">
                  <a:alpha val="2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2500" r="12500"/>
          <a:stretch/>
        </p:blipFill>
        <p:spPr>
          <a:xfrm>
            <a:off x="7671657" y="1441393"/>
            <a:ext cx="4206372" cy="4206372"/>
          </a:xfrm>
          <a:prstGeom prst="flowChartConnector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88EE057-C9B0-4310-AFC8-D67EF1F5D2D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52953" y="168814"/>
            <a:ext cx="606669" cy="6471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660B853-97A5-4063-8E09-3542EB8DF9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8206" y="190858"/>
            <a:ext cx="716197" cy="611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654C88A-568F-474E-A32D-7D25A1B592C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386237" y="215484"/>
            <a:ext cx="574606" cy="572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4176158"/>
            <a:ext cx="1711171" cy="17111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158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Вектор реалистичные ракеты PNG фото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" y="1448972"/>
            <a:ext cx="1135389" cy="51487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Кольцо 21"/>
          <p:cNvSpPr/>
          <p:nvPr/>
        </p:nvSpPr>
        <p:spPr>
          <a:xfrm>
            <a:off x="6134325" y="968648"/>
            <a:ext cx="6057675" cy="6058164"/>
          </a:xfrm>
          <a:prstGeom prst="donut">
            <a:avLst>
              <a:gd name="adj" fmla="val 21004"/>
            </a:avLst>
          </a:prstGeom>
          <a:gradFill>
            <a:gsLst>
              <a:gs pos="0">
                <a:srgbClr val="F2B0B5">
                  <a:alpha val="26000"/>
                </a:srgbClr>
              </a:gs>
              <a:gs pos="99000">
                <a:srgbClr val="7030A0">
                  <a:alpha val="2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Кольцо 20"/>
          <p:cNvSpPr/>
          <p:nvPr/>
        </p:nvSpPr>
        <p:spPr>
          <a:xfrm rot="3627287">
            <a:off x="6372778" y="1965312"/>
            <a:ext cx="5457382" cy="5111201"/>
          </a:xfrm>
          <a:prstGeom prst="donut">
            <a:avLst>
              <a:gd name="adj" fmla="val 13717"/>
            </a:avLst>
          </a:prstGeom>
          <a:gradFill>
            <a:gsLst>
              <a:gs pos="0">
                <a:srgbClr val="0070C0">
                  <a:alpha val="5000"/>
                </a:srgbClr>
              </a:gs>
              <a:gs pos="100000">
                <a:srgbClr val="00B0F0">
                  <a:alpha val="16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-1" y="239693"/>
            <a:ext cx="11143285" cy="1004359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0B12F8-D113-6F35-FC11-8A97E4217603}"/>
              </a:ext>
            </a:extLst>
          </p:cNvPr>
          <p:cNvSpPr txBox="1"/>
          <p:nvPr/>
        </p:nvSpPr>
        <p:spPr>
          <a:xfrm>
            <a:off x="513256" y="444356"/>
            <a:ext cx="1060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БЕСЕДКА: </a:t>
            </a:r>
            <a:r>
              <a:rPr lang="ru-RU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ИДЕИ К РЕАЛИЗАЦИИ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26072" t="17237" r="39504" b="21565"/>
          <a:stretch/>
        </p:blipFill>
        <p:spPr>
          <a:xfrm>
            <a:off x="7636807" y="2575981"/>
            <a:ext cx="2905126" cy="2905126"/>
          </a:xfrm>
          <a:prstGeom prst="flowChartConnector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474EEA4-8BEC-9D63-68E3-C7A3402430C8}"/>
              </a:ext>
            </a:extLst>
          </p:cNvPr>
          <p:cNvSpPr txBox="1"/>
          <p:nvPr/>
        </p:nvSpPr>
        <p:spPr>
          <a:xfrm>
            <a:off x="1041010" y="5718086"/>
            <a:ext cx="2847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 smtClean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23 500</a:t>
            </a:r>
            <a:endParaRPr lang="ru-RU" sz="3600" dirty="0">
              <a:gradFill flip="none" rotWithShape="1">
                <a:gsLst>
                  <a:gs pos="0">
                    <a:schemeClr val="accent5">
                      <a:lumMod val="89000"/>
                    </a:schemeClr>
                  </a:gs>
                  <a:gs pos="23000">
                    <a:schemeClr val="accent5">
                      <a:lumMod val="89000"/>
                    </a:schemeClr>
                  </a:gs>
                  <a:gs pos="69000">
                    <a:schemeClr val="accent5">
                      <a:lumMod val="75000"/>
                    </a:schemeClr>
                  </a:gs>
                  <a:gs pos="97000">
                    <a:schemeClr val="accent5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955183" y="6009787"/>
            <a:ext cx="4448175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идей подано на </a:t>
            </a:r>
            <a:r>
              <a:rPr lang="ru-RU" sz="1400" dirty="0" err="1">
                <a:latin typeface="Century Gothic" panose="020B0502020202020204" pitchFamily="34" charset="0"/>
                <a:ea typeface="Roboto Medium" panose="02000000000000000000" pitchFamily="2" charset="0"/>
              </a:rPr>
              <a:t>краудплатформу</a:t>
            </a:r>
            <a:r>
              <a:rPr lang="en-US" sz="1400" b="1" dirty="0">
                <a:solidFill>
                  <a:srgbClr val="2BB6EA"/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 </a:t>
            </a: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8184275" y="5797322"/>
            <a:ext cx="2410308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29</a:t>
            </a: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 июня 2023 года</a:t>
            </a: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474EEA4-8BEC-9D63-68E3-C7A3402430C8}"/>
              </a:ext>
            </a:extLst>
          </p:cNvPr>
          <p:cNvSpPr txBox="1"/>
          <p:nvPr/>
        </p:nvSpPr>
        <p:spPr>
          <a:xfrm>
            <a:off x="1163774" y="4750935"/>
            <a:ext cx="3380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</a:t>
            </a:r>
            <a:r>
              <a:rPr lang="ru-RU" sz="5400" b="1" dirty="0">
                <a:gradFill flip="none" rotWithShape="1">
                  <a:gsLst>
                    <a:gs pos="0">
                      <a:schemeClr val="accent4">
                        <a:lumMod val="67000"/>
                      </a:schemeClr>
                    </a:gs>
                    <a:gs pos="48000">
                      <a:schemeClr val="accent4">
                        <a:lumMod val="97000"/>
                        <a:lumOff val="3000"/>
                      </a:schemeClr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1000</a:t>
            </a:r>
            <a:endParaRPr lang="ru-RU" sz="3600" dirty="0">
              <a:gradFill flip="none" rotWithShape="1">
                <a:gsLst>
                  <a:gs pos="0">
                    <a:schemeClr val="accent4">
                      <a:lumMod val="67000"/>
                    </a:schemeClr>
                  </a:gs>
                  <a:gs pos="48000">
                    <a:schemeClr val="accent4">
                      <a:lumMod val="97000"/>
                      <a:lumOff val="3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F474EEA4-8BEC-9D63-68E3-C7A3402430C8}"/>
              </a:ext>
            </a:extLst>
          </p:cNvPr>
          <p:cNvSpPr txBox="1"/>
          <p:nvPr/>
        </p:nvSpPr>
        <p:spPr>
          <a:xfrm>
            <a:off x="1148377" y="3975511"/>
            <a:ext cx="3380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ТОП</a:t>
            </a:r>
            <a:r>
              <a:rPr lang="ru-RU" sz="5400" b="1" dirty="0"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100</a:t>
            </a:r>
            <a:endParaRPr lang="ru-RU" sz="3600" dirty="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678595" y="2912215"/>
            <a:ext cx="5787410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Перечень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поручений</a:t>
            </a: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 по итогам пленарного заседания Форума «Сильные идеи для нового времени» утвержден Президентом РФ 25.08.2023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№</a:t>
            </a:r>
            <a:r>
              <a:rPr lang="ru-RU" sz="14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Пр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 – 1676 </a:t>
            </a: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(п.7)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ea typeface="Roboto Medium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Пленарная сессия с участием </a:t>
            </a: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      Президента</a:t>
            </a: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 РФ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ea typeface="Roboto Medium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Презентация Максиму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Орешкину</a:t>
            </a: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, советнику Президента РФ, профильным экспертам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400" dirty="0">
              <a:latin typeface="Century Gothic" panose="020B0502020202020204" pitchFamily="34" charset="0"/>
              <a:ea typeface="Roboto Medium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Презентация Георгию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Белозерову</a:t>
            </a: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, </a:t>
            </a:r>
            <a:r>
              <a:rPr lang="ru-RU" sz="1400" dirty="0">
                <a:latin typeface="Century Gothic" panose="020B0502020202020204" pitchFamily="34" charset="0"/>
                <a:ea typeface="Roboto Medium" panose="02000000000000000000" pitchFamily="2" charset="0"/>
              </a:rPr>
              <a:t>операционному директору АСИ</a:t>
            </a: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Medium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3723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/>
        </p:nvSpPr>
        <p:spPr>
          <a:xfrm>
            <a:off x="56055" y="1499925"/>
            <a:ext cx="3115769" cy="471750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ятиугольник 3"/>
          <p:cNvSpPr/>
          <p:nvPr/>
        </p:nvSpPr>
        <p:spPr>
          <a:xfrm>
            <a:off x="-1" y="239693"/>
            <a:ext cx="11143285" cy="1004359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0B12F8-D113-6F35-FC11-8A97E4217603}"/>
              </a:ext>
            </a:extLst>
          </p:cNvPr>
          <p:cNvSpPr txBox="1"/>
          <p:nvPr/>
        </p:nvSpPr>
        <p:spPr>
          <a:xfrm>
            <a:off x="513256" y="444356"/>
            <a:ext cx="1060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БЕСЕДКА: </a:t>
            </a:r>
            <a:r>
              <a:rPr lang="ru-RU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поручения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194388" y="4455982"/>
            <a:ext cx="5787410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В соответствии с Распоряжением №869-р Правительства Липецкой области «О принятии решения о внесении изменения в сводную бюджетную роспись областного бюджета на 2023 год и на плановый период 2024 и 2025 годов» от 04.09.2023 года ГОАОУ «Центр образования, реабилитации и оздоровления» выделена целевая субсидия в размере 9,8 млн. руб. </a:t>
            </a:r>
          </a:p>
          <a:p>
            <a:pPr>
              <a:lnSpc>
                <a:spcPct val="100000"/>
              </a:lnSpc>
            </a:pPr>
            <a:endParaRPr lang="ru-RU" dirty="0"/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208456" y="1318723"/>
            <a:ext cx="6335219" cy="81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Куратор</a:t>
            </a:r>
            <a:r>
              <a:rPr lang="ru-RU" sz="1600" dirty="0">
                <a:latin typeface="Century Gothic" panose="020B0502020202020204" pitchFamily="34" charset="0"/>
                <a:ea typeface="Roboto Medium" panose="02000000000000000000" pitchFamily="2" charset="0"/>
              </a:rPr>
              <a:t> исполнения поручения в Липецкой области – 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 Medium" panose="02000000000000000000" pitchFamily="2" charset="0"/>
              </a:rPr>
              <a:t>Управление образования и науки Липецкой области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8456" y="22602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" marR="36195" algn="just">
              <a:spcAft>
                <a:spcPts val="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п.2.14 «Организует предоставление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психолого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 – педагогической помощи обучающимся, испытывающим трудности в освоении основных общеобразовательных программ, своем развитии и социальной адаптации» Положения об управлении образования и науки Липецкой области, утв. Распоряжением от 30 сентября 2022 года №356-р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</a:rPr>
              <a:t>и.о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</a:rPr>
              <a:t>. Губернатора Липецкой области А.Н. Рябченко.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96075" y="1270268"/>
            <a:ext cx="3976468" cy="2649944"/>
          </a:xfrm>
          <a:prstGeom prst="rect">
            <a:avLst/>
          </a:prstGeom>
        </p:spPr>
      </p:pic>
      <p:sp>
        <p:nvSpPr>
          <p:cNvPr id="15" name="Пятиугольник 14"/>
          <p:cNvSpPr/>
          <p:nvPr/>
        </p:nvSpPr>
        <p:spPr>
          <a:xfrm>
            <a:off x="225093" y="3787097"/>
            <a:ext cx="4994021" cy="471750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0000"/>
              </a:lnSpc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Завершены ремонтные работы по адресу</a:t>
            </a:r>
          </a:p>
          <a:p>
            <a:pPr>
              <a:lnSpc>
                <a:spcPct val="100000"/>
              </a:lnSpc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 г. Липецк, ул. Неделина, 40</a:t>
            </a:r>
          </a:p>
          <a:p>
            <a:pPr algn="ctr"/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6075" y="3946428"/>
            <a:ext cx="3976468" cy="2649943"/>
          </a:xfrm>
          <a:prstGeom prst="rect">
            <a:avLst/>
          </a:prstGeom>
        </p:spPr>
      </p:pic>
      <p:sp>
        <p:nvSpPr>
          <p:cNvPr id="16" name="Подзаголовок 2"/>
          <p:cNvSpPr txBox="1">
            <a:spLocks/>
          </p:cNvSpPr>
          <p:nvPr/>
        </p:nvSpPr>
        <p:spPr>
          <a:xfrm>
            <a:off x="265474" y="5554204"/>
            <a:ext cx="1691694" cy="442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 smtClean="0"/>
              <a:t>14,8</a:t>
            </a:r>
            <a:r>
              <a:rPr lang="ru-RU" dirty="0" smtClean="0"/>
              <a:t> </a:t>
            </a:r>
            <a:r>
              <a:rPr lang="ru-RU" sz="1500" dirty="0" smtClean="0"/>
              <a:t>млн. руб.</a:t>
            </a:r>
            <a:endParaRPr lang="ru-RU" sz="1500" dirty="0"/>
          </a:p>
        </p:txBody>
      </p:sp>
      <p:sp>
        <p:nvSpPr>
          <p:cNvPr id="17" name="Подзаголовок 2"/>
          <p:cNvSpPr txBox="1">
            <a:spLocks/>
          </p:cNvSpPr>
          <p:nvPr/>
        </p:nvSpPr>
        <p:spPr>
          <a:xfrm>
            <a:off x="1829989" y="5596362"/>
            <a:ext cx="2702264" cy="24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/>
              <a:t>стоимость нулевого этапа проекта</a:t>
            </a:r>
            <a:endParaRPr lang="ru-RU" sz="1200" b="1" dirty="0"/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31120" y="6134571"/>
            <a:ext cx="5751178" cy="242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b="1" dirty="0" smtClean="0"/>
              <a:t>5 млн. руб. – грант АСИ, 9,8 млн. руб. – субсидия Правительства Липецкой области)</a:t>
            </a:r>
            <a:endParaRPr lang="ru-RU" sz="1200" b="1" dirty="0"/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7374071" y="319446"/>
            <a:ext cx="3584661" cy="721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FF0000"/>
                </a:solidFill>
              </a:rPr>
              <a:t>Открытие «Беседки» в ноябре 2023 года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36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Пятиугольник 3">
            <a:extLst>
              <a:ext uri="{FF2B5EF4-FFF2-40B4-BE49-F238E27FC236}">
                <a16:creationId xmlns:a16="http://schemas.microsoft.com/office/drawing/2014/main" xmlns="" id="{8C43B239-F55B-4A46-8150-16AF059D58F6}"/>
              </a:ext>
            </a:extLst>
          </p:cNvPr>
          <p:cNvSpPr/>
          <p:nvPr/>
        </p:nvSpPr>
        <p:spPr>
          <a:xfrm>
            <a:off x="272646" y="4300471"/>
            <a:ext cx="3666308" cy="379700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470" y="930805"/>
            <a:ext cx="2168768" cy="38087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БЕСЕДКА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28507" y="337624"/>
            <a:ext cx="675710" cy="596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4554" y="70340"/>
            <a:ext cx="566248" cy="7010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68" y="180614"/>
            <a:ext cx="1544565" cy="640942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509953" y="1177772"/>
            <a:ext cx="5421923" cy="509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solidFill>
                  <a:srgbClr val="0070C0"/>
                </a:solidFill>
              </a:rPr>
              <a:t>центр помощи подросткам</a:t>
            </a: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530470" y="1472987"/>
            <a:ext cx="5577254" cy="335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/>
              <a:t>Проект – победитель форума </a:t>
            </a:r>
            <a:r>
              <a:rPr lang="ru-RU" sz="1400" b="1" dirty="0"/>
              <a:t>«Сильные идеи для нового времени», </a:t>
            </a:r>
            <a:r>
              <a:rPr lang="ru-RU" sz="1400" dirty="0"/>
              <a:t>поддержан Президентом России В.В. Путиным</a:t>
            </a: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6125262" y="1999176"/>
            <a:ext cx="2886807" cy="3765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Уникальность</a:t>
            </a:r>
          </a:p>
        </p:txBody>
      </p:sp>
      <p:sp>
        <p:nvSpPr>
          <p:cNvPr id="16" name="Подзаголовок 2"/>
          <p:cNvSpPr txBox="1">
            <a:spLocks/>
          </p:cNvSpPr>
          <p:nvPr/>
        </p:nvSpPr>
        <p:spPr>
          <a:xfrm>
            <a:off x="4937430" y="2379661"/>
            <a:ext cx="3871546" cy="857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профилактическая цифровая система психодиагностики и выявления кризисного состояния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информационный канал с обратной связью и анонимный чат-бот с круглосуточной поддержкой психолога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/>
              <a:t>пространство с возможностью пребывания подростка, получения психологической помощи, а также совместной работы с его окружением (педагоги, родители, одноклассники, друзья)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sp>
        <p:nvSpPr>
          <p:cNvPr id="29" name="Подзаголовок 2"/>
          <p:cNvSpPr txBox="1">
            <a:spLocks/>
          </p:cNvSpPr>
          <p:nvPr/>
        </p:nvSpPr>
        <p:spPr>
          <a:xfrm>
            <a:off x="710621" y="4344208"/>
            <a:ext cx="3467484" cy="37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 smtClean="0">
                <a:solidFill>
                  <a:schemeClr val="accent5">
                    <a:lumMod val="75000"/>
                  </a:schemeClr>
                </a:solidFill>
              </a:rPr>
              <a:t>Мероприятия 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15883" y="4735761"/>
            <a:ext cx="1170294" cy="452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/>
              <a:t>1500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5AAA1F-C718-44E6-8450-085BE7F55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906" y="28136"/>
            <a:ext cx="798645" cy="835224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1E75470A-185D-40EA-A4D5-230FFA529F66}"/>
              </a:ext>
            </a:extLst>
          </p:cNvPr>
          <p:cNvSpPr/>
          <p:nvPr/>
        </p:nvSpPr>
        <p:spPr>
          <a:xfrm>
            <a:off x="55338" y="2620890"/>
            <a:ext cx="5087444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0070C0"/>
                </a:solidFill>
              </a:rPr>
              <a:t>Цель деятельности</a:t>
            </a:r>
            <a:r>
              <a:rPr lang="ru-RU" sz="1200" dirty="0"/>
              <a:t>: оказание очной психолого-педагогической помощи подросткам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BDF3C209-C8E3-4078-9F51-A32129D88B0A}"/>
              </a:ext>
            </a:extLst>
          </p:cNvPr>
          <p:cNvSpPr/>
          <p:nvPr/>
        </p:nvSpPr>
        <p:spPr>
          <a:xfrm>
            <a:off x="37229" y="3191639"/>
            <a:ext cx="5087444" cy="1000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70C0"/>
                </a:solidFill>
              </a:rPr>
              <a:t>Целевая аудитория: </a:t>
            </a:r>
            <a:r>
              <a:rPr lang="ru-RU" sz="1200" dirty="0"/>
              <a:t>подростки, самостоятельно обратившиеся за психолого-педагогической помощью, окружение подростков (родители, педагоги)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AC3F4A-9B2F-41B9-8695-C2AD8BAF36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454" y="1321633"/>
            <a:ext cx="2597121" cy="19447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44B2900-23C8-4410-9E55-1025FF287C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4598" y="3562160"/>
            <a:ext cx="2578832" cy="1932599"/>
          </a:xfrm>
          <a:prstGeom prst="rect">
            <a:avLst/>
          </a:prstGeom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92499709-F72F-484A-899A-53B31A49238E}"/>
              </a:ext>
            </a:extLst>
          </p:cNvPr>
          <p:cNvSpPr/>
          <p:nvPr/>
        </p:nvSpPr>
        <p:spPr>
          <a:xfrm>
            <a:off x="59469" y="1990185"/>
            <a:ext cx="5087444" cy="1000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0070C0"/>
                </a:solidFill>
              </a:rPr>
              <a:t>Миссия Беседки: </a:t>
            </a:r>
            <a:r>
              <a:rPr lang="ru-RU" sz="1200" dirty="0"/>
              <a:t>формирование психологической устойчивости личности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/>
              <a:t> и оказание помощи несовершеннолетним детям в возрасте от 10 до 18 лет в преодолении кризисных ситуаций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A9EACD53-5F8D-403F-9F8F-CE250CD751F0}"/>
              </a:ext>
            </a:extLst>
          </p:cNvPr>
          <p:cNvSpPr/>
          <p:nvPr/>
        </p:nvSpPr>
        <p:spPr>
          <a:xfrm>
            <a:off x="741370" y="4726836"/>
            <a:ext cx="63914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консультации для подростков 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966F90B-8C57-451A-9F63-709A7F836C6C}"/>
              </a:ext>
            </a:extLst>
          </p:cNvPr>
          <p:cNvSpPr/>
          <p:nvPr/>
        </p:nvSpPr>
        <p:spPr>
          <a:xfrm>
            <a:off x="794689" y="5335427"/>
            <a:ext cx="4083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itchFamily="34" charset="0"/>
                <a:cs typeface="Arial" pitchFamily="34" charset="0"/>
              </a:rPr>
              <a:t>для родителей (законных представителей)  </a:t>
            </a:r>
          </a:p>
        </p:txBody>
      </p:sp>
      <p:sp>
        <p:nvSpPr>
          <p:cNvPr id="43" name="Подзаголовок 2">
            <a:extLst>
              <a:ext uri="{FF2B5EF4-FFF2-40B4-BE49-F238E27FC236}">
                <a16:creationId xmlns:a16="http://schemas.microsoft.com/office/drawing/2014/main" xmlns="" id="{BAD5E0A0-A495-41CC-9615-95BC3DE6D98D}"/>
              </a:ext>
            </a:extLst>
          </p:cNvPr>
          <p:cNvSpPr txBox="1">
            <a:spLocks/>
          </p:cNvSpPr>
          <p:nvPr/>
        </p:nvSpPr>
        <p:spPr>
          <a:xfrm>
            <a:off x="25423" y="5268389"/>
            <a:ext cx="1170294" cy="452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/>
              <a:t>1000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0455CA1-F363-4C18-9C3D-34F9E154192D}"/>
              </a:ext>
            </a:extLst>
          </p:cNvPr>
          <p:cNvSpPr txBox="1"/>
          <p:nvPr/>
        </p:nvSpPr>
        <p:spPr>
          <a:xfrm>
            <a:off x="-19805" y="5895523"/>
            <a:ext cx="13760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Не менее </a:t>
            </a:r>
          </a:p>
          <a:p>
            <a:r>
              <a:rPr lang="ru-RU" b="1" dirty="0"/>
              <a:t>500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C7225E2-E994-4B31-A4D2-B2DAF3EE45E2}"/>
              </a:ext>
            </a:extLst>
          </p:cNvPr>
          <p:cNvSpPr txBox="1"/>
          <p:nvPr/>
        </p:nvSpPr>
        <p:spPr>
          <a:xfrm>
            <a:off x="1071900" y="6035524"/>
            <a:ext cx="36113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/>
              <a:t>педагогов (классных руководителей) и психологов, </a:t>
            </a:r>
          </a:p>
          <a:p>
            <a:r>
              <a:rPr lang="ru-RU" sz="1200" dirty="0"/>
              <a:t>принимают участие в мероприятиях ( тренингах, семинарах, мастер-классах)</a:t>
            </a: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CF2CD21C-30A3-466F-9AFF-0D2041624581}"/>
              </a:ext>
            </a:extLst>
          </p:cNvPr>
          <p:cNvCxnSpPr>
            <a:cxnSpLocks/>
          </p:cNvCxnSpPr>
          <p:nvPr/>
        </p:nvCxnSpPr>
        <p:spPr>
          <a:xfrm flipH="1" flipV="1">
            <a:off x="200041" y="2123490"/>
            <a:ext cx="4678392" cy="24877"/>
          </a:xfrm>
          <a:prstGeom prst="line">
            <a:avLst/>
          </a:prstGeom>
          <a:ln w="53975" cap="rnd">
            <a:solidFill>
              <a:schemeClr val="accent1">
                <a:lumMod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6F7A402-4712-4FBC-9152-2AF7AE589E4F}"/>
              </a:ext>
            </a:extLst>
          </p:cNvPr>
          <p:cNvSpPr txBox="1"/>
          <p:nvPr/>
        </p:nvSpPr>
        <p:spPr>
          <a:xfrm>
            <a:off x="4083442" y="359809"/>
            <a:ext cx="4610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Структурное подразделение Центра психолого- педагогической, медицинской и социальной помощи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AEDE797-FDD4-4B2C-AC71-B3BD5EC56A9E}"/>
              </a:ext>
            </a:extLst>
          </p:cNvPr>
          <p:cNvSpPr txBox="1"/>
          <p:nvPr/>
        </p:nvSpPr>
        <p:spPr>
          <a:xfrm>
            <a:off x="4937430" y="3408717"/>
            <a:ext cx="63620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учет результатов социально-психологического тестирования 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289305B2-C300-48DD-A1EA-196314712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4835181" y="4633156"/>
            <a:ext cx="4074639" cy="73417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5DCD08C-76BD-483C-864F-957D1601CBBD}"/>
              </a:ext>
            </a:extLst>
          </p:cNvPr>
          <p:cNvSpPr txBox="1"/>
          <p:nvPr/>
        </p:nvSpPr>
        <p:spPr>
          <a:xfrm>
            <a:off x="4736151" y="5392281"/>
            <a:ext cx="4127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Всероссийский конкурс программ социализации подростков  «Социализация через общение, творчество и поддержку»</a:t>
            </a:r>
          </a:p>
        </p:txBody>
      </p:sp>
      <p:sp>
        <p:nvSpPr>
          <p:cNvPr id="57" name="Подзаголовок 2">
            <a:extLst>
              <a:ext uri="{FF2B5EF4-FFF2-40B4-BE49-F238E27FC236}">
                <a16:creationId xmlns:a16="http://schemas.microsoft.com/office/drawing/2014/main" xmlns="" id="{F9EE035F-67D0-48F7-A888-87E1CB5C90B3}"/>
              </a:ext>
            </a:extLst>
          </p:cNvPr>
          <p:cNvSpPr txBox="1">
            <a:spLocks/>
          </p:cNvSpPr>
          <p:nvPr/>
        </p:nvSpPr>
        <p:spPr>
          <a:xfrm>
            <a:off x="5791369" y="4735136"/>
            <a:ext cx="2510293" cy="37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b="1" dirty="0">
                <a:solidFill>
                  <a:schemeClr val="accent5">
                    <a:lumMod val="75000"/>
                  </a:schemeClr>
                </a:solidFill>
              </a:rPr>
              <a:t>Победы -2023</a:t>
            </a: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B904E82-B7A6-4F74-9388-12129122A4ED}"/>
              </a:ext>
            </a:extLst>
          </p:cNvPr>
          <p:cNvSpPr txBox="1"/>
          <p:nvPr/>
        </p:nvSpPr>
        <p:spPr>
          <a:xfrm>
            <a:off x="4736151" y="5034956"/>
            <a:ext cx="6134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Проект «Современная школа» национальный проект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«Образование»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F00DA99E-BD83-4CD2-9658-726E3BF9FAF3}"/>
              </a:ext>
            </a:extLst>
          </p:cNvPr>
          <p:cNvSpPr txBox="1"/>
          <p:nvPr/>
        </p:nvSpPr>
        <p:spPr>
          <a:xfrm>
            <a:off x="4733192" y="5918202"/>
            <a:ext cx="4278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Всероссийский конкурс лучших психолого-педагогических программ и технологий в образовательной среде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6480E431-876B-47D5-9A3B-44CB4806B334}"/>
              </a:ext>
            </a:extLst>
          </p:cNvPr>
          <p:cNvSpPr txBox="1"/>
          <p:nvPr/>
        </p:nvSpPr>
        <p:spPr>
          <a:xfrm>
            <a:off x="4712714" y="6317766"/>
            <a:ext cx="61344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Всероссийский конкурс лучших практик консультирования</a:t>
            </a:r>
          </a:p>
          <a:p>
            <a:r>
              <a:rPr lang="ru-RU" sz="1200" dirty="0"/>
              <a:t>      родительского сообщества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88EE057-C9B0-4310-AFC8-D67EF1F5D2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6496" y="271739"/>
            <a:ext cx="767161" cy="8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2463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-1" y="239693"/>
            <a:ext cx="11143285" cy="1004359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0B12F8-D113-6F35-FC11-8A97E4217603}"/>
              </a:ext>
            </a:extLst>
          </p:cNvPr>
          <p:cNvSpPr txBox="1"/>
          <p:nvPr/>
        </p:nvSpPr>
        <p:spPr>
          <a:xfrm>
            <a:off x="513256" y="444356"/>
            <a:ext cx="1060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БЕСЕДКА: </a:t>
            </a:r>
            <a:r>
              <a:rPr lang="ru-RU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выполнение поручения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256081" y="1441146"/>
            <a:ext cx="5096969" cy="81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  <a:ea typeface="Roboto Black" panose="02000000000000000000" pitchFamily="2" charset="0"/>
              </a:rPr>
              <a:t>Г (О) БУ Центр </a:t>
            </a:r>
            <a:r>
              <a:rPr lang="ru-RU" sz="1600" dirty="0" err="1">
                <a:latin typeface="Century Gothic" panose="020B0502020202020204" pitchFamily="34" charset="0"/>
                <a:ea typeface="Roboto Black" panose="02000000000000000000" pitchFamily="2" charset="0"/>
              </a:rPr>
              <a:t>психолого</a:t>
            </a:r>
            <a:r>
              <a:rPr lang="ru-RU" sz="1600" dirty="0">
                <a:latin typeface="Century Gothic" panose="020B0502020202020204" pitchFamily="34" charset="0"/>
                <a:ea typeface="Roboto Black" panose="02000000000000000000" pitchFamily="2" charset="0"/>
              </a:rPr>
              <a:t> – педагогической, медицинской и социальной помощи определен как </a:t>
            </a: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оператор</a:t>
            </a:r>
            <a:r>
              <a:rPr lang="ru-RU" sz="1600" dirty="0">
                <a:latin typeface="Century Gothic" panose="020B0502020202020204" pitchFamily="34" charset="0"/>
                <a:ea typeface="Roboto Black" panose="02000000000000000000" pitchFamily="2" charset="0"/>
              </a:rPr>
              <a:t> реализации проекта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9702" t="8588" r="25598" b="3386"/>
          <a:stretch/>
        </p:blipFill>
        <p:spPr>
          <a:xfrm>
            <a:off x="256081" y="2381250"/>
            <a:ext cx="2222857" cy="3171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40124" t="7488" r="28658" b="13882"/>
          <a:stretch/>
        </p:blipFill>
        <p:spPr>
          <a:xfrm>
            <a:off x="2676524" y="2327779"/>
            <a:ext cx="2324101" cy="3292772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5334631" y="2035290"/>
            <a:ext cx="6443943" cy="81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ЦППМСП:</a:t>
            </a:r>
          </a:p>
          <a:p>
            <a:pPr>
              <a:lnSpc>
                <a:spcPct val="100000"/>
              </a:lnSpc>
            </a:pPr>
            <a:endParaRPr lang="ru-RU" sz="16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Региональный оператор по проведению социально – психологического тестирования в Липецкой области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Получатель гранта на сумму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5</a:t>
            </a: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 млн. </a:t>
            </a:r>
            <a:r>
              <a:rPr lang="ru-RU" sz="18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720</a:t>
            </a: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 тыс. рублей на оказание </a:t>
            </a: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20 000  </a:t>
            </a: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психологических консультаций родителям в 2024 году (проект «Современная школа» </a:t>
            </a:r>
            <a:r>
              <a:rPr lang="ru-RU" sz="1400" dirty="0" err="1">
                <a:latin typeface="Century Gothic" panose="020B0502020202020204" pitchFamily="34" charset="0"/>
                <a:ea typeface="Roboto Black" panose="02000000000000000000" pitchFamily="2" charset="0"/>
              </a:rPr>
              <a:t>нац</a:t>
            </a: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 проект «Образование»)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Разработчик программы социализации подростков «Беседка»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32281" y="5832171"/>
            <a:ext cx="5096969" cy="811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dirty="0">
                <a:latin typeface="Century Gothic" panose="020B0502020202020204" pitchFamily="34" charset="0"/>
                <a:ea typeface="Roboto Black" panose="02000000000000000000" pitchFamily="2" charset="0"/>
              </a:rPr>
              <a:t>Лицензии на право ведения образовательной и медицинской деятельности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3050" y="3842021"/>
            <a:ext cx="2044603" cy="28119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5038" y="3841880"/>
            <a:ext cx="1974377" cy="27153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/>
          <a:srcRect b="50634"/>
          <a:stretch/>
        </p:blipFill>
        <p:spPr>
          <a:xfrm rot="5400000">
            <a:off x="9276136" y="4233023"/>
            <a:ext cx="2980995" cy="20238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4381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/>
          <p:cNvSpPr/>
          <p:nvPr/>
        </p:nvSpPr>
        <p:spPr>
          <a:xfrm>
            <a:off x="-1" y="239693"/>
            <a:ext cx="11143285" cy="1004359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0B12F8-D113-6F35-FC11-8A97E4217603}"/>
              </a:ext>
            </a:extLst>
          </p:cNvPr>
          <p:cNvSpPr txBox="1"/>
          <p:nvPr/>
        </p:nvSpPr>
        <p:spPr>
          <a:xfrm>
            <a:off x="513256" y="444356"/>
            <a:ext cx="1060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БЕСЕДКА: </a:t>
            </a:r>
            <a:r>
              <a:rPr lang="ru-RU" sz="2800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исполнение поручения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89431" y="2607839"/>
            <a:ext cx="4954094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На базе ЦППМСП создано структурное подразделение «Беседка»</a:t>
            </a: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1200" dirty="0">
                <a:latin typeface="Century Gothic" panose="020B0502020202020204" pitchFamily="34" charset="0"/>
              </a:rPr>
              <a:t>Цель и содержание деятельности структурного подразделения «Беседка» соответствует и будет осуществляться в соответствии  с 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Федеральным законом от 29.12.2012 N 273-ФЗ</a:t>
            </a:r>
            <a:r>
              <a:rPr lang="ru-RU" sz="1200" dirty="0">
                <a:latin typeface="Century Gothic" panose="020B0502020202020204" pitchFamily="34" charset="0"/>
              </a:rPr>
              <a:t> «Об образовании в Российской Федерации»,  ст. 42. П. 1 в рамках которого </a:t>
            </a:r>
            <a:r>
              <a:rPr lang="ru-RU" sz="12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психолого-педагогическая помощь</a:t>
            </a:r>
            <a:r>
              <a:rPr lang="ru-RU" sz="1200" dirty="0">
                <a:latin typeface="Century Gothic" panose="020B0502020202020204" pitchFamily="34" charset="0"/>
              </a:rPr>
              <a:t> оказывается детям, испытывающим трудности в освоении основных общеобразовательных программ, развитии и социальной адаптации, в том числе несовершеннолетним обучающимся в центрах психолого-педагогической помощи, создаваемых органами государственной власти субъектов Российской Федерации, а также психологами, педагогами-психологами организаций, осуществляющих образовательную деятельность, в которых такие дети обучаются. </a:t>
            </a: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2BB6EA"/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50" y="1635726"/>
            <a:ext cx="2018333" cy="4485185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8019083" y="1711926"/>
            <a:ext cx="4096844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Работает анонимный чат – бот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Развивается сообщество </a:t>
            </a:r>
            <a:r>
              <a:rPr lang="ru-RU" sz="1400" b="1" dirty="0" err="1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Вконтакте</a:t>
            </a:r>
            <a:endParaRPr lang="ru-RU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400" b="1" dirty="0">
              <a:solidFill>
                <a:schemeClr val="accent5">
                  <a:lumMod val="75000"/>
                </a:schemeClr>
              </a:solidFill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Roboto Black" panose="02000000000000000000" pitchFamily="2" charset="0"/>
              </a:rPr>
              <a:t>Проводится активная информационная кампания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0" y="2281756"/>
            <a:ext cx="5467350" cy="2871269"/>
          </a:xfrm>
          <a:prstGeom prst="roundRect">
            <a:avLst/>
          </a:prstGeom>
          <a:gradFill>
            <a:gsLst>
              <a:gs pos="0">
                <a:srgbClr val="92D050">
                  <a:alpha val="23000"/>
                </a:srgbClr>
              </a:gs>
              <a:gs pos="100000">
                <a:srgbClr val="00B0F0">
                  <a:alpha val="16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8391" t="20125" r="47746" b="22905"/>
          <a:stretch/>
        </p:blipFill>
        <p:spPr>
          <a:xfrm>
            <a:off x="8074475" y="3444386"/>
            <a:ext cx="1993030" cy="26765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16585" t="20035" r="33659" b="24305"/>
          <a:stretch/>
        </p:blipFill>
        <p:spPr>
          <a:xfrm>
            <a:off x="9315577" y="4782648"/>
            <a:ext cx="2800350" cy="176212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26105" y="5529110"/>
            <a:ext cx="49540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 marR="36195" algn="just">
              <a:spcAft>
                <a:spcPts val="0"/>
              </a:spcAft>
            </a:pPr>
            <a:r>
              <a:rPr lang="ru-RU" sz="1400" b="1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Цель деятельности </a:t>
            </a:r>
            <a:r>
              <a:rPr lang="ru-RU" sz="1400" dirty="0">
                <a:latin typeface="Century Gothic" panose="020B0502020202020204" pitchFamily="34" charset="0"/>
                <a:ea typeface="Calibri" panose="020F0502020204030204" pitchFamily="34" charset="0"/>
              </a:rPr>
              <a:t>- оказание очной психолого-педагогической помощи несовершеннолетним в возрасте от 10 до 18 лет.</a:t>
            </a:r>
          </a:p>
          <a:p>
            <a:pPr marL="36195" marR="3619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490164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extLst>
              <a:ext uri="{FF2B5EF4-FFF2-40B4-BE49-F238E27FC236}">
                <a16:creationId xmlns="" xmlns:a16="http://schemas.microsoft.com/office/drawing/2014/main" id="{64925CAF-F157-93D9-EA7B-2642D9DEDE41}"/>
              </a:ext>
            </a:extLst>
          </p:cNvPr>
          <p:cNvSpPr/>
          <p:nvPr/>
        </p:nvSpPr>
        <p:spPr>
          <a:xfrm>
            <a:off x="-1" y="239693"/>
            <a:ext cx="8342143" cy="1004359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0B12F8-D113-6F35-FC11-8A97E4217603}"/>
              </a:ext>
            </a:extLst>
          </p:cNvPr>
          <p:cNvSpPr txBox="1"/>
          <p:nvPr/>
        </p:nvSpPr>
        <p:spPr>
          <a:xfrm>
            <a:off x="513256" y="444356"/>
            <a:ext cx="1060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рисками</a:t>
            </a:r>
            <a:endParaRPr lang="ru-RU" sz="3200" dirty="0">
              <a:solidFill>
                <a:schemeClr val="bg1"/>
              </a:solidFill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227632" y="1227253"/>
            <a:ext cx="4592016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Особенности подросткового возраста ребенка требуют специальной квалификации психолога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5017160" y="1324370"/>
            <a:ext cx="6327114" cy="870184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В штате «Беседки» </a:t>
            </a:r>
            <a:r>
              <a:rPr lang="ru-RU" sz="20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4</a:t>
            </a:r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 психолога, прошедших обучение по направлениям «Возрастная психология» и «Психология личности»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227632" y="2463906"/>
            <a:ext cx="4592017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Для оказания качественной психологической помощи может потребоваться помощь узких специалистов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5050497" y="2439393"/>
            <a:ext cx="6260440" cy="870184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Для консультаций могут быть привлечены штатные сотрудники ЦППМСП: врач-невролог, врач-психиатр, клинический психолог, а также дефектологи, логопеды, социальные педагоги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41933" y="4141609"/>
            <a:ext cx="4096844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227631" y="3700559"/>
            <a:ext cx="4592017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4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Работа с подростками может потребовать координации с другими ведомствами</a:t>
            </a:r>
          </a:p>
        </p:txBody>
      </p:sp>
      <p:sp>
        <p:nvSpPr>
          <p:cNvPr id="12" name="Пятиугольник 11"/>
          <p:cNvSpPr/>
          <p:nvPr/>
        </p:nvSpPr>
        <p:spPr>
          <a:xfrm>
            <a:off x="5017160" y="3604816"/>
            <a:ext cx="6260440" cy="1020627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Century Gothic" panose="020B0502020202020204" pitchFamily="34" charset="0"/>
              </a:rPr>
              <a:t>Сотрудники (педагоги-психологи) Центра ППМСП в соответствии с планом работы принимают участие в заседаниях территориальных Комиссий по делам несовершеннолетних и защите их прав </a:t>
            </a:r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согласно Постановлению администрации   </a:t>
            </a:r>
            <a:r>
              <a:rPr lang="ru-RU" sz="11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г</a:t>
            </a:r>
            <a:r>
              <a:rPr lang="ru-RU" sz="1100" dirty="0">
                <a:solidFill>
                  <a:schemeClr val="tx1"/>
                </a:solidFill>
                <a:latin typeface="Century Gothic" panose="020B0502020202020204" pitchFamily="34" charset="0"/>
              </a:rPr>
              <a:t>. Липецка о комиссии по делам несовершеннолетних и защите их прав от 01.02.2021г. №101</a:t>
            </a:r>
            <a:endParaRPr lang="ru-RU" sz="1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227632" y="5180140"/>
            <a:ext cx="4592017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400" dirty="0">
                <a:latin typeface="Century Gothic" panose="020B0502020202020204" pitchFamily="34" charset="0"/>
                <a:ea typeface="Roboto Black" panose="02000000000000000000" pitchFamily="2" charset="0"/>
              </a:rPr>
              <a:t>Работа с несовершеннолетними находится в особых правовых рамках 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5024170" y="4711439"/>
            <a:ext cx="6524628" cy="1975111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17160" y="483543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kern="150" dirty="0">
                <a:latin typeface="Century Gothic" panose="020B0502020202020204" pitchFamily="34" charset="0"/>
                <a:ea typeface="DejaVu Sans"/>
                <a:cs typeface="Mangal"/>
              </a:rPr>
              <a:t>При обращении несовершеннолетних в структурное подразделение «Беседка» предусмотрен алгоритм действий сотрудников структурного подразделения «Беседка», соответствующий:</a:t>
            </a:r>
          </a:p>
          <a:p>
            <a:pPr algn="just">
              <a:spcAft>
                <a:spcPts val="0"/>
              </a:spcAft>
            </a:pPr>
            <a:r>
              <a:rPr lang="ru-RU" sz="1200" kern="150" dirty="0">
                <a:latin typeface="Century Gothic" panose="020B0502020202020204" pitchFamily="34" charset="0"/>
                <a:ea typeface="DejaVu Sans"/>
                <a:cs typeface="Mangal"/>
              </a:rPr>
              <a:t>- Федеральному закону от 24 июня 1999 г. N 120-ФЗ «Об основах системы профилактики безнадзорности и правонарушений несовершеннолетних»; </a:t>
            </a:r>
          </a:p>
          <a:p>
            <a:pPr algn="just">
              <a:spcAft>
                <a:spcPts val="0"/>
              </a:spcAft>
            </a:pPr>
            <a:r>
              <a:rPr lang="ru-RU" sz="1200" kern="150" dirty="0">
                <a:latin typeface="Century Gothic" panose="020B0502020202020204" pitchFamily="34" charset="0"/>
                <a:ea typeface="DejaVu Sans"/>
                <a:cs typeface="Mangal"/>
              </a:rPr>
              <a:t>- Порядку межведомственного взаимодействия органов и учреждений системы профилактики безнадзорности и правонарушений несовершеннолетних Липецкой области, при выявлении и устройстве несовершеннолетних, нуждающихся в помощи государства</a:t>
            </a:r>
          </a:p>
        </p:txBody>
      </p:sp>
    </p:spTree>
    <p:extLst>
      <p:ext uri="{BB962C8B-B14F-4D97-AF65-F5344CB8AC3E}">
        <p14:creationId xmlns="" xmlns:p14="http://schemas.microsoft.com/office/powerpoint/2010/main" val="12762135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extLst>
              <a:ext uri="{FF2B5EF4-FFF2-40B4-BE49-F238E27FC236}">
                <a16:creationId xmlns="" xmlns:a16="http://schemas.microsoft.com/office/drawing/2014/main" id="{64925CAF-F157-93D9-EA7B-2642D9DEDE41}"/>
              </a:ext>
            </a:extLst>
          </p:cNvPr>
          <p:cNvSpPr/>
          <p:nvPr/>
        </p:nvSpPr>
        <p:spPr>
          <a:xfrm>
            <a:off x="-2" y="239693"/>
            <a:ext cx="10668002" cy="1004359"/>
          </a:xfrm>
          <a:prstGeom prst="homePlate">
            <a:avLst>
              <a:gd name="adj" fmla="val 20858"/>
            </a:avLst>
          </a:prstGeom>
          <a:gradFill>
            <a:gsLst>
              <a:gs pos="0">
                <a:srgbClr val="00B0F0"/>
              </a:gs>
              <a:gs pos="100000">
                <a:srgbClr val="33CCCC">
                  <a:alpha val="91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70B12F8-D113-6F35-FC11-8A97E4217603}"/>
              </a:ext>
            </a:extLst>
          </p:cNvPr>
          <p:cNvSpPr txBox="1"/>
          <p:nvPr/>
        </p:nvSpPr>
        <p:spPr>
          <a:xfrm>
            <a:off x="513256" y="444356"/>
            <a:ext cx="106080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 РАБОТЫ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590925" y="1381972"/>
            <a:ext cx="1739899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Century Gothic" panose="020B0502020202020204" pitchFamily="34" charset="0"/>
                <a:ea typeface="Roboto Black" panose="02000000000000000000" pitchFamily="2" charset="0"/>
              </a:rPr>
              <a:t>Беседка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960767" y="1411518"/>
            <a:ext cx="3765924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Century Gothic" panose="020B0502020202020204" pitchFamily="34" charset="0"/>
                <a:ea typeface="Roboto Black" panose="02000000000000000000" pitchFamily="2" charset="0"/>
              </a:rPr>
              <a:t>Образовательные организации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7638790" y="1432016"/>
            <a:ext cx="2349500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>
              <a:lnSpc>
                <a:spcPct val="100000"/>
              </a:lnSpc>
            </a:pPr>
            <a:r>
              <a:rPr lang="ru-RU" sz="2000" dirty="0">
                <a:latin typeface="Century Gothic" panose="020B0502020202020204" pitchFamily="34" charset="0"/>
                <a:ea typeface="Roboto Black" panose="02000000000000000000" pitchFamily="2" charset="0"/>
              </a:rPr>
              <a:t>Экспертные организации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24145" y="1696433"/>
            <a:ext cx="2519743" cy="255369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3974397" y="1538016"/>
            <a:ext cx="2519743" cy="617263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7638790" y="1538016"/>
            <a:ext cx="2241923" cy="617263"/>
          </a:xfrm>
          <a:prstGeom prst="homePlate">
            <a:avLst>
              <a:gd name="adj" fmla="val 20858"/>
            </a:avLst>
          </a:prstGeom>
          <a:solidFill>
            <a:srgbClr val="00B050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20843" y="4092786"/>
            <a:ext cx="3371849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Индивидуальные консультации для подростков, родителей, законных представителей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b="1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Групповая и подгрупповая работа 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b="1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Тренинги, направленные на решение психологических проблем, развитие личности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400" b="1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Администрирование чат – бота «Беседка», сообщества </a:t>
            </a:r>
            <a:r>
              <a:rPr lang="ru-RU" sz="1200" dirty="0" err="1">
                <a:latin typeface="Century Gothic" panose="020B0502020202020204" pitchFamily="34" charset="0"/>
                <a:ea typeface="Roboto Black" panose="02000000000000000000" pitchFamily="2" charset="0"/>
              </a:rPr>
              <a:t>Вконтакте</a:t>
            </a: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Проведение индивидуальной коррекционной работы в соответствии с программой психологической стабилизации(</a:t>
            </a:r>
            <a:r>
              <a:rPr lang="ru-RU" sz="1200" dirty="0" err="1">
                <a:latin typeface="Century Gothic" panose="020B0502020202020204" pitchFamily="34" charset="0"/>
                <a:ea typeface="Roboto Black" panose="02000000000000000000" pitchFamily="2" charset="0"/>
              </a:rPr>
              <a:t>постсопровождение</a:t>
            </a: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 по результатам обращений, проведенной диагностики) 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Мониторинг эффективности проведенной психолого-педагогической работы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3826324" y="4100710"/>
            <a:ext cx="3371849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Проведение и анализ результатов социально – психологического тестирования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b="1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Обучение педагогов (классных руководителей) алгоритму работы с чек-листом, порядку взаимодействия со школьным психологом, учреждением здравоохранения, Центрами психолого-педагогической помощи 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Проведение тренингов, индивидуальных консультаций с психологами и педагогами по выявленным запросам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Продвижение информации о работе «Беседки»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Участие в родительских собраниях, педагогических советах, заседаниях региональных учебно-методических объединений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8113575" y="3807871"/>
            <a:ext cx="3371849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8A23299D-E5EB-DE54-826F-77D64A5383E7}"/>
              </a:ext>
            </a:extLst>
          </p:cNvPr>
          <p:cNvSpPr txBox="1">
            <a:spLocks/>
          </p:cNvSpPr>
          <p:nvPr/>
        </p:nvSpPr>
        <p:spPr>
          <a:xfrm>
            <a:off x="7547755" y="4100710"/>
            <a:ext cx="4287251" cy="5698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20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Взаимодействие с АНО «Агентство стратегических инициатив по продвижению новых проектов» (направлено предложения для организации совместной секции на ПМЭФ – 2024)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Получение консультационной и экспертной помощи по вопросам нормативно-правового обеспечения функционирования «Беседки»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b="1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Экспертиза алгоритмов оказания психологической помощи подросткам в разрезе ситуаций (Федеральный координационный центр по обеспечению психологической службы в системе образования)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Обучение оказанию психологической помощи в экстренных ситуациях (Центр экстренной психологической помощи МЧС России)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ru-RU" sz="1200" dirty="0">
                <a:latin typeface="Century Gothic" panose="020B0502020202020204" pitchFamily="34" charset="0"/>
                <a:ea typeface="Roboto Black" panose="02000000000000000000" pitchFamily="2" charset="0"/>
              </a:rPr>
              <a:t>Участие в конференциях, тренингах, программах обучения</a:t>
            </a: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  <a:p>
            <a:pPr marL="171450" indent="-171450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ru-RU" sz="1200" dirty="0">
              <a:latin typeface="Century Gothic" panose="020B0502020202020204" pitchFamily="34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242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474EEA4-8BEC-9D63-68E3-C7A3402430C8}"/>
              </a:ext>
            </a:extLst>
          </p:cNvPr>
          <p:cNvSpPr txBox="1"/>
          <p:nvPr/>
        </p:nvSpPr>
        <p:spPr>
          <a:xfrm>
            <a:off x="299174" y="2153748"/>
            <a:ext cx="736884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БЕСЕДКА</a:t>
            </a:r>
            <a:r>
              <a:rPr lang="ru-RU" sz="4000" b="1" dirty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dirty="0">
                <a:gradFill flip="none" rotWithShape="1">
                  <a:gsLst>
                    <a:gs pos="0">
                      <a:schemeClr val="accent5">
                        <a:lumMod val="89000"/>
                      </a:schemeClr>
                    </a:gs>
                    <a:gs pos="23000">
                      <a:schemeClr val="accent5">
                        <a:lumMod val="89000"/>
                      </a:schemeClr>
                    </a:gs>
                    <a:gs pos="69000">
                      <a:schemeClr val="accent5">
                        <a:lumMod val="75000"/>
                      </a:schemeClr>
                    </a:gs>
                    <a:gs pos="97000">
                      <a:schemeClr val="accent5">
                        <a:lumMod val="7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</a:p>
          <a:p>
            <a:r>
              <a:rPr lang="ru-RU" sz="2800" dirty="0">
                <a:solidFill>
                  <a:srgbClr val="002060"/>
                </a:solidFill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Центр психологической помощи подросткам</a:t>
            </a:r>
            <a:endParaRPr lang="ru-RU" sz="2800" dirty="0">
              <a:solidFill>
                <a:srgbClr val="002060"/>
              </a:solidFill>
              <a:effectLst/>
              <a:latin typeface="Century Gothic" panose="020B0502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Кольцо 7"/>
          <p:cNvSpPr/>
          <p:nvPr/>
        </p:nvSpPr>
        <p:spPr>
          <a:xfrm rot="3627287">
            <a:off x="5358906" y="-36209"/>
            <a:ext cx="7064159" cy="6863835"/>
          </a:xfrm>
          <a:prstGeom prst="donut">
            <a:avLst>
              <a:gd name="adj" fmla="val 13717"/>
            </a:avLst>
          </a:prstGeom>
          <a:gradFill>
            <a:gsLst>
              <a:gs pos="0">
                <a:srgbClr val="0070C0">
                  <a:alpha val="5000"/>
                </a:srgbClr>
              </a:gs>
              <a:gs pos="100000">
                <a:srgbClr val="00B0F0">
                  <a:alpha val="16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2838" y="1561516"/>
            <a:ext cx="764947" cy="6752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6421" y="132613"/>
            <a:ext cx="566248" cy="7010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06" y="303605"/>
            <a:ext cx="1000858" cy="4153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E6011C38-42E6-ECDE-EB13-E8660F7EC8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370" y="168813"/>
            <a:ext cx="738654" cy="604912"/>
          </a:xfrm>
          <a:prstGeom prst="rect">
            <a:avLst/>
          </a:prstGeom>
        </p:spPr>
      </p:pic>
      <p:sp>
        <p:nvSpPr>
          <p:cNvPr id="20" name="Кольцо 19"/>
          <p:cNvSpPr/>
          <p:nvPr/>
        </p:nvSpPr>
        <p:spPr>
          <a:xfrm>
            <a:off x="954762" y="763101"/>
            <a:ext cx="6057675" cy="6058164"/>
          </a:xfrm>
          <a:prstGeom prst="donut">
            <a:avLst>
              <a:gd name="adj" fmla="val 21004"/>
            </a:avLst>
          </a:prstGeom>
          <a:gradFill>
            <a:gsLst>
              <a:gs pos="0">
                <a:srgbClr val="F2B0B5">
                  <a:alpha val="26000"/>
                </a:srgbClr>
              </a:gs>
              <a:gs pos="99000">
                <a:srgbClr val="7030A0">
                  <a:alpha val="2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88EE057-C9B0-4310-AFC8-D67EF1F5D2D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52953" y="168814"/>
            <a:ext cx="606669" cy="6471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660B853-97A5-4063-8E09-3542EB8DF9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8206" y="190858"/>
            <a:ext cx="716197" cy="611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654C88A-568F-474E-A32D-7D25A1B592CD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6237" y="215484"/>
            <a:ext cx="574606" cy="5723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318" y="4176158"/>
            <a:ext cx="1711171" cy="171117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/>
          <a:srcRect l="16680" r="16680"/>
          <a:stretch/>
        </p:blipFill>
        <p:spPr>
          <a:xfrm>
            <a:off x="6623225" y="953430"/>
            <a:ext cx="4391777" cy="4391777"/>
          </a:xfrm>
          <a:prstGeom prst="ellipse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81589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1062</Words>
  <Application>Microsoft Office PowerPoint</Application>
  <PresentationFormat>Произвольный</PresentationFormat>
  <Paragraphs>163</Paragraphs>
  <Slides>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KOrnev</dc:creator>
  <cp:lastModifiedBy>ege</cp:lastModifiedBy>
  <cp:revision>28</cp:revision>
  <dcterms:created xsi:type="dcterms:W3CDTF">2024-01-09T10:42:11Z</dcterms:created>
  <dcterms:modified xsi:type="dcterms:W3CDTF">2024-07-17T12:32:48Z</dcterms:modified>
</cp:coreProperties>
</file>