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layout4.xml" ContentType="application/vnd.openxmlformats-officedocument.drawingml.diagramLayout+xml"/>
  <Override PartName="/ppt/slides/slide3.xml" ContentType="application/vnd.openxmlformats-officedocument.presentationml.slide+xml"/>
  <Override PartName="/ppt/diagrams/data4.xml" ContentType="application/vnd.openxmlformats-officedocument.drawingml.diagramData+xml"/>
  <Override PartName="/ppt/charts/chart1.xml" ContentType="application/vnd.openxmlformats-officedocument.drawingml.chart+xml"/>
  <Override PartName="/ppt/diagrams/quickStyle3.xml" ContentType="application/vnd.openxmlformats-officedocument.drawingml.diagramQuickStyle+xml"/>
  <Override PartName="/ppt/diagrams/colors4.xml" ContentType="application/vnd.openxmlformats-officedocument.drawingml.diagramColors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4.xml" ContentType="application/vnd.openxmlformats-officedocument.drawingml.diagramQuickStyl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drawing4.xml" ContentType="application/vnd.openxmlformats-officedocument.drawingml.diagramDrawing+xml"/>
  <Override PartName="/ppt/diagrams/colors3.xml" ContentType="application/vnd.openxmlformats-officedocument.drawingml.diagramColors+xml"/>
  <Override PartName="/ppt/slides/slide19.xml" ContentType="application/vnd.openxmlformats-officedocument.presentationml.slide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ED083AE6-46FA-4A59-8FB0-9F97EB10719F}">
  <a:tblStyle styleId="{ED083AE6-46FA-4A59-8FB0-9F97EB10719F}" styleName="Светлый стиль 3 — акцент 4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  <a:miter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Style>
        <a:tcBdr/>
        <a:fill>
          <a:solidFill>
            <a:schemeClr val="accent4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4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4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47"/>
        <p:guide pos="7310"/>
        <p:guide pos="824"/>
        <p:guide pos="2842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Югра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00CC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Pos val="ctr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 xml:space="preserve">Я не определился</c:v>
                </c:pt>
                <c:pt idx="1">
                  <c:v xml:space="preserve">Я определился</c:v>
                </c:pt>
                <c:pt idx="2">
                  <c:v xml:space="preserve">Я определился только с образованием</c:v>
                </c:pt>
                <c:pt idx="3">
                  <c:v xml:space="preserve">Я уже выбрал профессию и образование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0.30530000000000007</c:v>
                </c:pt>
                <c:pt idx="1">
                  <c:v>0.2011</c:v>
                </c:pt>
                <c:pt idx="2">
                  <c:v>0.21930000000000002</c:v>
                </c:pt>
                <c:pt idx="3">
                  <c:v>0.27430000000000004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1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 bwMode="auto">
    <a:xfrm>
      <a:off x="315912" y="1211580"/>
      <a:ext cx="5045075" cy="3063240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Open Sans"/>
          <a:ea typeface="Open Sans"/>
          <a:cs typeface="Open San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25A62C1-3E1A-4472-8444-88F569E5CB6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 bwMode="auto"/>
    </dgm:pt>
    <dgm:pt modelId="{EDD44B33-4E9D-4F79-9081-D34BB28A02F8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Обучение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AA17A505-D8FD-4BC2-852A-21A2AB5B9256}" type="parTrans" cxnId="{27932597-3253-40E8-A760-922A8C447D3E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E44944B6-F722-42B7-BB45-34E51C92C85F}" type="sibTrans" cxnId="{27932597-3253-40E8-A760-922A8C447D3E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50C2C668-EDBC-4DF1-9D27-ABDBDACD000D}">
      <dgm:prSet phldrT="[Текст]" custT="1"/>
      <dgm:spPr bwMode="auto"/>
      <dgm:t>
        <a:bodyPr/>
        <a:lstStyle/>
        <a:p>
          <a:pPr>
            <a:defRPr/>
          </a:pPr>
          <a:r>
            <a:rPr lang="ru-RU" sz="155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Тестирование</a:t>
          </a:r>
          <a:endParaRPr lang="ru-RU" sz="155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8455FF4E-FDEF-4BF2-A6FC-A0538969E180}" type="parTrans" cxnId="{5BDC5F60-BCC7-4864-9B40-CBA2752A5D9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8C186586-C668-4A7D-81FD-108FD2A43D14}" type="sibTrans" cxnId="{5BDC5F60-BCC7-4864-9B40-CBA2752A5D9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342827E0-B274-450B-B585-D3BD58B0434F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Тренинг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A976C8C7-7CD6-4213-86F1-BCCD7D322161}" type="parTrans" cxnId="{1000AF5E-6A29-446B-98FA-25B6EF41638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A02E011B-1018-41B1-B5AD-49A506C39917}" type="sibTrans" cxnId="{1000AF5E-6A29-446B-98FA-25B6EF41638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B3F94DF4-920E-44F2-BF99-836164ABC0CD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Конкурс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4094445F-51BF-4900-A54F-5D1AFD0C9C8A}" type="parTrans" cxnId="{4165168F-8440-4FC1-9223-7896466BDB7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37E02BD2-05F2-4ECD-96E6-73906527C178}" type="sibTrans" cxnId="{4165168F-8440-4FC1-9223-7896466BDB7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622E4F6C-8FFC-4DAE-B2C3-DCA16EB8A921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latin typeface="Open Sans"/>
              <a:ea typeface="Open Sans"/>
              <a:cs typeface="Open Sans"/>
            </a:rPr>
            <a:t>Подведение итогов</a:t>
          </a:r>
          <a:endParaRPr lang="ru-RU" sz="1600" b="1">
            <a:latin typeface="Open Sans"/>
            <a:ea typeface="Open Sans"/>
            <a:cs typeface="Open Sans"/>
          </a:endParaRPr>
        </a:p>
      </dgm:t>
    </dgm:pt>
    <dgm:pt modelId="{52AED206-F501-412A-A5F7-CA23AA0DE9C5}" type="parTrans" cxnId="{D8C081E7-7235-4827-B51B-D6E2125A474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D63353D8-AA9C-4024-8496-25C90B5695A1}" type="sibTrans" cxnId="{D8C081E7-7235-4827-B51B-D6E2125A474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B7792919-09F7-4546-9FBA-09480726FE6A}" type="pres">
      <dgm:prSet presAssocID="{D25A62C1-3E1A-4472-8444-88F569E5CB6B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48298577-B62C-4761-B4C0-F8F3CFEAE53D}" type="pres">
      <dgm:prSet presAssocID="{EDD44B33-4E9D-4F79-9081-D34BB28A02F8}" presName="parTxOnly" presStyleLbl="node1" presStyleIdx="0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7952497-10C1-4060-A3A2-DD69A48F66DD}" type="pres">
      <dgm:prSet presAssocID="{E44944B6-F722-42B7-BB45-34E51C92C85F}" presName="parTxOnlySpace" presStyleCnt="0"/>
      <dgm:spPr bwMode="auto"/>
    </dgm:pt>
    <dgm:pt modelId="{B1F50271-6CA8-4BA5-BE8C-76E658AF44BF}" type="pres">
      <dgm:prSet presAssocID="{50C2C668-EDBC-4DF1-9D27-ABDBDACD000D}" presName="parTxOnly" presStyleLbl="node1" presStyleIdx="1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0DA61C7-6084-4E70-BEA3-D2E494105CA8}" type="pres">
      <dgm:prSet presAssocID="{8C186586-C668-4A7D-81FD-108FD2A43D14}" presName="parTxOnlySpace" presStyleCnt="0"/>
      <dgm:spPr bwMode="auto"/>
    </dgm:pt>
    <dgm:pt modelId="{56332DC5-72CB-4F17-BD91-F92FDD5B0851}" type="pres">
      <dgm:prSet presAssocID="{342827E0-B274-450B-B585-D3BD58B0434F}" presName="parTxOnly" presStyleLbl="node1" presStyleIdx="2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FF3F373-B43F-4283-9EA2-05E47DB740F8}" type="pres">
      <dgm:prSet presAssocID="{A02E011B-1018-41B1-B5AD-49A506C39917}" presName="parTxOnlySpace" presStyleCnt="0"/>
      <dgm:spPr bwMode="auto"/>
    </dgm:pt>
    <dgm:pt modelId="{E46BD5B0-726D-4E50-A22B-E2A97DF226D1}" type="pres">
      <dgm:prSet presAssocID="{B3F94DF4-920E-44F2-BF99-836164ABC0CD}" presName="parTxOnly" presStyleLbl="node1" presStyleIdx="3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871F6CB-6622-464C-8E95-0B63107CD22C}" type="pres">
      <dgm:prSet presAssocID="{37E02BD2-05F2-4ECD-96E6-73906527C178}" presName="parTxOnlySpace" presStyleCnt="0"/>
      <dgm:spPr bwMode="auto"/>
    </dgm:pt>
    <dgm:pt modelId="{92196E5B-10BC-4DC9-8CB6-A2E93F0D2AF0}" type="pres">
      <dgm:prSet presAssocID="{622E4F6C-8FFC-4DAE-B2C3-DCA16EB8A921}" presName="parTxOnly" presStyleLbl="node1" presStyleIdx="4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A5854848-3A13-459D-B494-8A5C717623A6}" type="presOf" srcId="{EDD44B33-4E9D-4F79-9081-D34BB28A02F8}" destId="{48298577-B62C-4761-B4C0-F8F3CFEAE53D}" srcOrd="0" destOrd="0" presId="urn:microsoft.com/office/officeart/2005/8/layout/chevron1"/>
    <dgm:cxn modelId="{D8C081E7-7235-4827-B51B-D6E2125A474B}" srcId="{D25A62C1-3E1A-4472-8444-88F569E5CB6B}" destId="{622E4F6C-8FFC-4DAE-B2C3-DCA16EB8A921}" srcOrd="4" destOrd="0" parTransId="{52AED206-F501-412A-A5F7-CA23AA0DE9C5}" sibTransId="{D63353D8-AA9C-4024-8496-25C90B5695A1}"/>
    <dgm:cxn modelId="{1000AF5E-6A29-446B-98FA-25B6EF41638B}" srcId="{D25A62C1-3E1A-4472-8444-88F569E5CB6B}" destId="{342827E0-B274-450B-B585-D3BD58B0434F}" srcOrd="2" destOrd="0" parTransId="{A976C8C7-7CD6-4213-86F1-BCCD7D322161}" sibTransId="{A02E011B-1018-41B1-B5AD-49A506C39917}"/>
    <dgm:cxn modelId="{7DC243E9-A6D2-4A5F-B625-1FC579A8506C}" type="presOf" srcId="{342827E0-B274-450B-B585-D3BD58B0434F}" destId="{56332DC5-72CB-4F17-BD91-F92FDD5B0851}" srcOrd="0" destOrd="0" presId="urn:microsoft.com/office/officeart/2005/8/layout/chevron1"/>
    <dgm:cxn modelId="{91B70461-5E54-47CD-AE13-21785BCF9295}" type="presOf" srcId="{D25A62C1-3E1A-4472-8444-88F569E5CB6B}" destId="{B7792919-09F7-4546-9FBA-09480726FE6A}" srcOrd="0" destOrd="0" presId="urn:microsoft.com/office/officeart/2005/8/layout/chevron1"/>
    <dgm:cxn modelId="{27932597-3253-40E8-A760-922A8C447D3E}" srcId="{D25A62C1-3E1A-4472-8444-88F569E5CB6B}" destId="{EDD44B33-4E9D-4F79-9081-D34BB28A02F8}" srcOrd="0" destOrd="0" parTransId="{AA17A505-D8FD-4BC2-852A-21A2AB5B9256}" sibTransId="{E44944B6-F722-42B7-BB45-34E51C92C85F}"/>
    <dgm:cxn modelId="{5BDC5F60-BCC7-4864-9B40-CBA2752A5D94}" srcId="{D25A62C1-3E1A-4472-8444-88F569E5CB6B}" destId="{50C2C668-EDBC-4DF1-9D27-ABDBDACD000D}" srcOrd="1" destOrd="0" parTransId="{8455FF4E-FDEF-4BF2-A6FC-A0538969E180}" sibTransId="{8C186586-C668-4A7D-81FD-108FD2A43D14}"/>
    <dgm:cxn modelId="{68A6F54E-56CF-439F-8388-E3C8C371A040}" type="presOf" srcId="{622E4F6C-8FFC-4DAE-B2C3-DCA16EB8A921}" destId="{92196E5B-10BC-4DC9-8CB6-A2E93F0D2AF0}" srcOrd="0" destOrd="0" presId="urn:microsoft.com/office/officeart/2005/8/layout/chevron1"/>
    <dgm:cxn modelId="{4165168F-8440-4FC1-9223-7896466BDB74}" srcId="{D25A62C1-3E1A-4472-8444-88F569E5CB6B}" destId="{B3F94DF4-920E-44F2-BF99-836164ABC0CD}" srcOrd="3" destOrd="0" parTransId="{4094445F-51BF-4900-A54F-5D1AFD0C9C8A}" sibTransId="{37E02BD2-05F2-4ECD-96E6-73906527C178}"/>
    <dgm:cxn modelId="{9D299ABE-04E2-4206-8E3D-CB4EFC20DE4B}" type="presOf" srcId="{50C2C668-EDBC-4DF1-9D27-ABDBDACD000D}" destId="{B1F50271-6CA8-4BA5-BE8C-76E658AF44BF}" srcOrd="0" destOrd="0" presId="urn:microsoft.com/office/officeart/2005/8/layout/chevron1"/>
    <dgm:cxn modelId="{6E9F546B-988F-4366-BD18-8B6982AB464A}" type="presOf" srcId="{B3F94DF4-920E-44F2-BF99-836164ABC0CD}" destId="{E46BD5B0-726D-4E50-A22B-E2A97DF226D1}" srcOrd="0" destOrd="0" presId="urn:microsoft.com/office/officeart/2005/8/layout/chevron1"/>
    <dgm:cxn modelId="{F398A4F3-6F12-48F6-A700-D87326AAF852}" type="presParOf" srcId="{B7792919-09F7-4546-9FBA-09480726FE6A}" destId="{48298577-B62C-4761-B4C0-F8F3CFEAE53D}" srcOrd="0" destOrd="0" presId="urn:microsoft.com/office/officeart/2005/8/layout/chevron1"/>
    <dgm:cxn modelId="{E8F6AC6D-7263-45F8-82F6-109E27CDE10C}" type="presParOf" srcId="{B7792919-09F7-4546-9FBA-09480726FE6A}" destId="{A7952497-10C1-4060-A3A2-DD69A48F66DD}" srcOrd="1" destOrd="0" presId="urn:microsoft.com/office/officeart/2005/8/layout/chevron1"/>
    <dgm:cxn modelId="{0718C9EC-2C14-4764-9BE0-6FBB6958D0D2}" type="presParOf" srcId="{B7792919-09F7-4546-9FBA-09480726FE6A}" destId="{B1F50271-6CA8-4BA5-BE8C-76E658AF44BF}" srcOrd="2" destOrd="0" presId="urn:microsoft.com/office/officeart/2005/8/layout/chevron1"/>
    <dgm:cxn modelId="{6B74DDAD-405B-4DCB-AC4D-31056F55C033}" type="presParOf" srcId="{B7792919-09F7-4546-9FBA-09480726FE6A}" destId="{30DA61C7-6084-4E70-BEA3-D2E494105CA8}" srcOrd="3" destOrd="0" presId="urn:microsoft.com/office/officeart/2005/8/layout/chevron1"/>
    <dgm:cxn modelId="{AE156A5D-88B5-47BD-8511-CBC691F72D05}" type="presParOf" srcId="{B7792919-09F7-4546-9FBA-09480726FE6A}" destId="{56332DC5-72CB-4F17-BD91-F92FDD5B0851}" srcOrd="4" destOrd="0" presId="urn:microsoft.com/office/officeart/2005/8/layout/chevron1"/>
    <dgm:cxn modelId="{E845CDA2-D043-455E-9FBB-0D70E3269D9B}" type="presParOf" srcId="{B7792919-09F7-4546-9FBA-09480726FE6A}" destId="{4FF3F373-B43F-4283-9EA2-05E47DB740F8}" srcOrd="5" destOrd="0" presId="urn:microsoft.com/office/officeart/2005/8/layout/chevron1"/>
    <dgm:cxn modelId="{6942E1E1-D973-4B16-AADA-576A2AA05544}" type="presParOf" srcId="{B7792919-09F7-4546-9FBA-09480726FE6A}" destId="{E46BD5B0-726D-4E50-A22B-E2A97DF226D1}" srcOrd="6" destOrd="0" presId="urn:microsoft.com/office/officeart/2005/8/layout/chevron1"/>
    <dgm:cxn modelId="{BE57B7EA-E077-49D0-AB59-AF67DDB1F2F9}" type="presParOf" srcId="{B7792919-09F7-4546-9FBA-09480726FE6A}" destId="{9871F6CB-6622-464C-8E95-0B63107CD22C}" srcOrd="7" destOrd="0" presId="urn:microsoft.com/office/officeart/2005/8/layout/chevron1"/>
    <dgm:cxn modelId="{3B874E66-ACDB-48AC-8E21-AA504E89F512}" type="presParOf" srcId="{B7792919-09F7-4546-9FBA-09480726FE6A}" destId="{92196E5B-10BC-4DC9-8CB6-A2E93F0D2AF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1F762B2-D396-4B22-A1B3-917D5468FC06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F44B9484-7FD1-4690-A459-6740E97422DA}">
      <dgm:prSet phldrT="[Текст]" custT="1"/>
      <dgm:spPr bwMode="auto"/>
      <dgm:t>
        <a:bodyPr/>
        <a:lstStyle/>
        <a:p>
          <a:pPr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gm:t>
    </dgm:pt>
    <dgm:pt modelId="{2F085DC1-4105-44BE-AD70-624604465AC7}" type="parTrans" cxnId="{E6C1C333-C8AB-4A95-A8E7-67A112541877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8D7AF3AF-86F4-4BA6-9F68-B7C069DF0D40}" type="sibTrans" cxnId="{E6C1C333-C8AB-4A95-A8E7-67A112541877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C4D08E8D-8923-4433-8369-112BF232CDF7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latin typeface="Arial"/>
              <a:cs typeface="Arial"/>
            </a:rPr>
            <a:t>более 150</a:t>
          </a:r>
          <a:r>
            <a:rPr lang="ru-RU" sz="1600">
              <a:latin typeface="Arial"/>
              <a:cs typeface="Arial"/>
            </a:rPr>
            <a:t> идеальных профилей наиболее распространенных профессий на современном рынке труда и образования</a:t>
          </a:r>
          <a:endParaRPr lang="ru-RU" sz="1600">
            <a:latin typeface="Arial"/>
            <a:cs typeface="Arial"/>
          </a:endParaRPr>
        </a:p>
      </dgm:t>
    </dgm:pt>
    <dgm:pt modelId="{0F649657-763C-4624-9EF3-6F930B9248BB}" type="parTrans" cxnId="{EAB8C33F-8629-49CA-BC86-FD3D37DE5920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A277F5B2-74E7-43C9-85D5-C370FAC42D1D}" type="sibTrans" cxnId="{EAB8C33F-8629-49CA-BC86-FD3D37DE5920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FDE672CF-C14A-4E57-AB0B-CE32A0C08F96}">
      <dgm:prSet phldrT="[Текст]" custT="1"/>
      <dgm:spPr bwMode="auto"/>
      <dgm:t>
        <a:bodyPr/>
        <a:lstStyle/>
        <a:p>
          <a:pPr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gm:t>
    </dgm:pt>
    <dgm:pt modelId="{72D2EC61-4B01-443F-8C4F-7C2CEB5AE6C6}" type="parTrans" cxnId="{3CC41CC6-2A4A-4F5A-82EC-3046CD58B3C2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CE6D3C5A-38AB-4725-B576-E2E276B70D60}" type="sibTrans" cxnId="{3CC41CC6-2A4A-4F5A-82EC-3046CD58B3C2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6A98EAA2-9C25-4BE4-BD02-E3C17FA63FBD}">
      <dgm:prSet phldrT="[Текст]" custT="1"/>
      <dgm:spPr bwMode="auto"/>
      <dgm:t>
        <a:bodyPr/>
        <a:lstStyle/>
        <a:p>
          <a:pPr>
            <a:defRPr/>
          </a:pPr>
          <a:r>
            <a:rPr lang="ru-RU" sz="1600">
              <a:latin typeface="Arial"/>
              <a:cs typeface="Arial"/>
            </a:rPr>
            <a:t>Для каждой профессии указан список названий </a:t>
          </a:r>
          <a:r>
            <a:rPr lang="ru-RU" sz="1600" b="1">
              <a:latin typeface="Arial"/>
              <a:cs typeface="Arial"/>
            </a:rPr>
            <a:t>экзаменов</a:t>
          </a:r>
          <a:r>
            <a:rPr lang="ru-RU" sz="1600">
              <a:latin typeface="Arial"/>
              <a:cs typeface="Arial"/>
            </a:rPr>
            <a:t>, требующихся для ее получения (в форме ЕГЭ, курсов и т.п.)</a:t>
          </a:r>
          <a:endParaRPr lang="ru-RU" sz="1600">
            <a:latin typeface="Arial"/>
            <a:cs typeface="Arial"/>
          </a:endParaRPr>
        </a:p>
      </dgm:t>
    </dgm:pt>
    <dgm:pt modelId="{99A629A1-A125-40C8-A0D6-0A5BFAF9936A}" type="parTrans" cxnId="{2CECF011-CDB3-491D-A92D-82322882CB67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A20DFE70-1DFE-4ECB-B775-EB526B7EB902}" type="sibTrans" cxnId="{2CECF011-CDB3-491D-A92D-82322882CB67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C888885E-857D-4C19-A4EE-E0AD69868A94}">
      <dgm:prSet phldrT="[Текст]" custT="1"/>
      <dgm:spPr bwMode="auto"/>
      <dgm:t>
        <a:bodyPr/>
        <a:lstStyle/>
        <a:p>
          <a:pPr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gm:t>
    </dgm:pt>
    <dgm:pt modelId="{E6375B06-E747-4491-BD26-C699C3577466}" type="parTrans" cxnId="{74BB1394-30B8-4F92-9899-3E1854A491D2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7739EA52-1AF8-4801-BAF7-4B9E83C4781E}" type="sibTrans" cxnId="{74BB1394-30B8-4F92-9899-3E1854A491D2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D3F74678-B354-4DD5-A264-641DB27B6C68}">
      <dgm:prSet phldrT="[Текст]" custT="1"/>
      <dgm:spPr bwMode="auto"/>
      <dgm:t>
        <a:bodyPr/>
        <a:lstStyle/>
        <a:p>
          <a:pPr>
            <a:defRPr/>
          </a:pPr>
          <a:r>
            <a:rPr lang="ru-RU" sz="1600">
              <a:latin typeface="Arial"/>
              <a:cs typeface="Arial"/>
            </a:rPr>
            <a:t>список содержит </a:t>
          </a:r>
          <a:r>
            <a:rPr lang="ru-RU" sz="1600" b="1">
              <a:latin typeface="Arial"/>
              <a:cs typeface="Arial"/>
            </a:rPr>
            <a:t>по 12 наиболее близких</a:t>
          </a:r>
          <a:r>
            <a:rPr lang="ru-RU" sz="1600">
              <a:latin typeface="Arial"/>
              <a:cs typeface="Arial"/>
            </a:rPr>
            <a:t> респонденту профессий, которые расположены в порядке убывания коэффициента сходства</a:t>
          </a:r>
          <a:endParaRPr lang="ru-RU" sz="1600">
            <a:latin typeface="Arial"/>
            <a:cs typeface="Arial"/>
          </a:endParaRPr>
        </a:p>
      </dgm:t>
    </dgm:pt>
    <dgm:pt modelId="{808E01A2-610B-4C5E-8876-5F026AD618C4}" type="parTrans" cxnId="{0B81EFA3-8AA9-4301-83B7-4B9083AAB9ED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DD4F138D-3931-48A7-A29B-119F5008D965}" type="sibTrans" cxnId="{0B81EFA3-8AA9-4301-83B7-4B9083AAB9ED}">
      <dgm:prSet/>
      <dgm:spPr bwMode="auto"/>
      <dgm:t>
        <a:bodyPr/>
        <a:lstStyle/>
        <a:p>
          <a:pPr>
            <a:defRPr/>
          </a:pPr>
          <a:endParaRPr lang="ru-RU" sz="1600">
            <a:latin typeface="Arial"/>
            <a:cs typeface="Arial"/>
          </a:endParaRPr>
        </a:p>
      </dgm:t>
    </dgm:pt>
    <dgm:pt modelId="{60E2685D-48A6-46CD-B1DD-71AAB4A9CED4}" type="pres">
      <dgm:prSet presAssocID="{71F762B2-D396-4B22-A1B3-917D5468FC06}" presName="linearFlow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E8CE005-185A-4F24-ACFD-72CDD429238D}" type="pres">
      <dgm:prSet presAssocID="{F44B9484-7FD1-4690-A459-6740E97422DA}" presName="composite" presStyleCnt="0"/>
      <dgm:spPr bwMode="auto"/>
    </dgm:pt>
    <dgm:pt modelId="{A38920E3-E9E5-4265-BF78-790EE6E69B95}" type="pres">
      <dgm:prSet presAssocID="{F44B9484-7FD1-4690-A459-6740E97422DA}" presName="parentText" presStyleLbl="alignNode1" presStyleIdx="0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9DC407A-7334-473A-8D86-B741635AA2B4}" type="pres">
      <dgm:prSet presAssocID="{F44B9484-7FD1-4690-A459-6740E97422DA}" presName="descendantText" presStyleLbl="alignAcc1" presStyleIdx="0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D3A0CC4-1539-448A-AEB9-90E0F920EA74}" type="pres">
      <dgm:prSet presAssocID="{8D7AF3AF-86F4-4BA6-9F68-B7C069DF0D40}" presName="sp" presStyleCnt="0"/>
      <dgm:spPr bwMode="auto"/>
    </dgm:pt>
    <dgm:pt modelId="{B7CE6EBE-5E75-4F71-8501-EBA205247E5B}" type="pres">
      <dgm:prSet presAssocID="{FDE672CF-C14A-4E57-AB0B-CE32A0C08F96}" presName="composite" presStyleCnt="0"/>
      <dgm:spPr bwMode="auto"/>
    </dgm:pt>
    <dgm:pt modelId="{9DBB0192-1D6D-4280-B97E-DD25ECDFDC24}" type="pres">
      <dgm:prSet presAssocID="{FDE672CF-C14A-4E57-AB0B-CE32A0C08F96}" presName="parentText" presStyleLbl="alignNode1" presStyleIdx="1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E82EC9A-2D50-4F51-8CCF-01AE19DB7790}" type="pres">
      <dgm:prSet presAssocID="{FDE672CF-C14A-4E57-AB0B-CE32A0C08F96}" presName="descendantText" presStyleLbl="alignAcc1" presStyleIdx="1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FDC1131-9593-42DB-AF45-BDC5071F0C0B}" type="pres">
      <dgm:prSet presAssocID="{CE6D3C5A-38AB-4725-B576-E2E276B70D60}" presName="sp" presStyleCnt="0"/>
      <dgm:spPr bwMode="auto"/>
    </dgm:pt>
    <dgm:pt modelId="{FE334CB6-805E-49EF-BAE7-63F6549D2F6B}" type="pres">
      <dgm:prSet presAssocID="{C888885E-857D-4C19-A4EE-E0AD69868A94}" presName="composite" presStyleCnt="0"/>
      <dgm:spPr bwMode="auto"/>
    </dgm:pt>
    <dgm:pt modelId="{9CAD18D2-6466-4A40-A143-4E1DBF238C1D}" type="pres">
      <dgm:prSet presAssocID="{C888885E-857D-4C19-A4EE-E0AD69868A94}" presName="parentText" presStyleLbl="alignNode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85141D4-B3F9-48C0-AD63-8740656005A1}" type="pres">
      <dgm:prSet presAssocID="{C888885E-857D-4C19-A4EE-E0AD69868A94}" presName="descendantText" presStyleLbl="alignAcc1" presStyleIdx="2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2CECF011-CDB3-491D-A92D-82322882CB67}" srcId="{FDE672CF-C14A-4E57-AB0B-CE32A0C08F96}" destId="{6A98EAA2-9C25-4BE4-BD02-E3C17FA63FBD}" srcOrd="0" destOrd="0" parTransId="{99A629A1-A125-40C8-A0D6-0A5BFAF9936A}" sibTransId="{A20DFE70-1DFE-4ECB-B775-EB526B7EB902}"/>
    <dgm:cxn modelId="{E6C1C333-C8AB-4A95-A8E7-67A112541877}" srcId="{71F762B2-D396-4B22-A1B3-917D5468FC06}" destId="{F44B9484-7FD1-4690-A459-6740E97422DA}" srcOrd="0" destOrd="0" parTransId="{2F085DC1-4105-44BE-AD70-624604465AC7}" sibTransId="{8D7AF3AF-86F4-4BA6-9F68-B7C069DF0D40}"/>
    <dgm:cxn modelId="{B5BF6C36-BB5F-4A8C-806B-42EBF5B95B8A}" type="presOf" srcId="{71F762B2-D396-4B22-A1B3-917D5468FC06}" destId="{60E2685D-48A6-46CD-B1DD-71AAB4A9CED4}" srcOrd="0" destOrd="0" presId="urn:microsoft.com/office/officeart/2005/8/layout/chevron2"/>
    <dgm:cxn modelId="{74BB1394-30B8-4F92-9899-3E1854A491D2}" srcId="{71F762B2-D396-4B22-A1B3-917D5468FC06}" destId="{C888885E-857D-4C19-A4EE-E0AD69868A94}" srcOrd="2" destOrd="0" parTransId="{E6375B06-E747-4491-BD26-C699C3577466}" sibTransId="{7739EA52-1AF8-4801-BAF7-4B9E83C4781E}"/>
    <dgm:cxn modelId="{96B1A8C7-30A1-44DF-B4F7-CBBC86398FB5}" type="presOf" srcId="{D3F74678-B354-4DD5-A264-641DB27B6C68}" destId="{F85141D4-B3F9-48C0-AD63-8740656005A1}" srcOrd="0" destOrd="0" presId="urn:microsoft.com/office/officeart/2005/8/layout/chevron2"/>
    <dgm:cxn modelId="{3CC41CC6-2A4A-4F5A-82EC-3046CD58B3C2}" srcId="{71F762B2-D396-4B22-A1B3-917D5468FC06}" destId="{FDE672CF-C14A-4E57-AB0B-CE32A0C08F96}" srcOrd="1" destOrd="0" parTransId="{72D2EC61-4B01-443F-8C4F-7C2CEB5AE6C6}" sibTransId="{CE6D3C5A-38AB-4725-B576-E2E276B70D60}"/>
    <dgm:cxn modelId="{3992BA89-4BC9-4568-A666-37D18B7C54CE}" type="presOf" srcId="{C888885E-857D-4C19-A4EE-E0AD69868A94}" destId="{9CAD18D2-6466-4A40-A143-4E1DBF238C1D}" srcOrd="0" destOrd="0" presId="urn:microsoft.com/office/officeart/2005/8/layout/chevron2"/>
    <dgm:cxn modelId="{2DE200A8-8A36-48D0-84E6-BD1A7AD2A0A0}" type="presOf" srcId="{C4D08E8D-8923-4433-8369-112BF232CDF7}" destId="{C9DC407A-7334-473A-8D86-B741635AA2B4}" srcOrd="0" destOrd="0" presId="urn:microsoft.com/office/officeart/2005/8/layout/chevron2"/>
    <dgm:cxn modelId="{0B81EFA3-8AA9-4301-83B7-4B9083AAB9ED}" srcId="{C888885E-857D-4C19-A4EE-E0AD69868A94}" destId="{D3F74678-B354-4DD5-A264-641DB27B6C68}" srcOrd="0" destOrd="0" parTransId="{808E01A2-610B-4C5E-8876-5F026AD618C4}" sibTransId="{DD4F138D-3931-48A7-A29B-119F5008D965}"/>
    <dgm:cxn modelId="{37E023F7-E9F1-4BA1-B625-BECC4A0BDB2A}" type="presOf" srcId="{6A98EAA2-9C25-4BE4-BD02-E3C17FA63FBD}" destId="{BE82EC9A-2D50-4F51-8CCF-01AE19DB7790}" srcOrd="0" destOrd="0" presId="urn:microsoft.com/office/officeart/2005/8/layout/chevron2"/>
    <dgm:cxn modelId="{009662EC-045B-4A88-AD57-FDE356F1A094}" type="presOf" srcId="{F44B9484-7FD1-4690-A459-6740E97422DA}" destId="{A38920E3-E9E5-4265-BF78-790EE6E69B95}" srcOrd="0" destOrd="0" presId="urn:microsoft.com/office/officeart/2005/8/layout/chevron2"/>
    <dgm:cxn modelId="{2C81D122-AAF0-4BFE-B4EF-A613AFEC21A8}" type="presOf" srcId="{FDE672CF-C14A-4E57-AB0B-CE32A0C08F96}" destId="{9DBB0192-1D6D-4280-B97E-DD25ECDFDC24}" srcOrd="0" destOrd="0" presId="urn:microsoft.com/office/officeart/2005/8/layout/chevron2"/>
    <dgm:cxn modelId="{EAB8C33F-8629-49CA-BC86-FD3D37DE5920}" srcId="{F44B9484-7FD1-4690-A459-6740E97422DA}" destId="{C4D08E8D-8923-4433-8369-112BF232CDF7}" srcOrd="0" destOrd="0" parTransId="{0F649657-763C-4624-9EF3-6F930B9248BB}" sibTransId="{A277F5B2-74E7-43C9-85D5-C370FAC42D1D}"/>
    <dgm:cxn modelId="{D4443828-CFCF-4B7A-8739-62F3DDABD55B}" type="presParOf" srcId="{60E2685D-48A6-46CD-B1DD-71AAB4A9CED4}" destId="{CE8CE005-185A-4F24-ACFD-72CDD429238D}" srcOrd="0" destOrd="0" presId="urn:microsoft.com/office/officeart/2005/8/layout/chevron2"/>
    <dgm:cxn modelId="{1275613F-2992-4301-B8F5-8E632D5B8C0C}" type="presParOf" srcId="{CE8CE005-185A-4F24-ACFD-72CDD429238D}" destId="{A38920E3-E9E5-4265-BF78-790EE6E69B95}" srcOrd="0" destOrd="0" presId="urn:microsoft.com/office/officeart/2005/8/layout/chevron2"/>
    <dgm:cxn modelId="{1DF157D1-92E4-42FE-819C-96A4804A9CBF}" type="presParOf" srcId="{CE8CE005-185A-4F24-ACFD-72CDD429238D}" destId="{C9DC407A-7334-473A-8D86-B741635AA2B4}" srcOrd="1" destOrd="0" presId="urn:microsoft.com/office/officeart/2005/8/layout/chevron2"/>
    <dgm:cxn modelId="{64190930-040F-4751-9BA1-64B4528671B3}" type="presParOf" srcId="{60E2685D-48A6-46CD-B1DD-71AAB4A9CED4}" destId="{CD3A0CC4-1539-448A-AEB9-90E0F920EA74}" srcOrd="1" destOrd="0" presId="urn:microsoft.com/office/officeart/2005/8/layout/chevron2"/>
    <dgm:cxn modelId="{528E9B9C-51EE-4720-B1CE-5F9E9CD5907A}" type="presParOf" srcId="{60E2685D-48A6-46CD-B1DD-71AAB4A9CED4}" destId="{B7CE6EBE-5E75-4F71-8501-EBA205247E5B}" srcOrd="2" destOrd="0" presId="urn:microsoft.com/office/officeart/2005/8/layout/chevron2"/>
    <dgm:cxn modelId="{3084A687-5FEA-4FEC-A7B4-D4F7C7642528}" type="presParOf" srcId="{B7CE6EBE-5E75-4F71-8501-EBA205247E5B}" destId="{9DBB0192-1D6D-4280-B97E-DD25ECDFDC24}" srcOrd="0" destOrd="0" presId="urn:microsoft.com/office/officeart/2005/8/layout/chevron2"/>
    <dgm:cxn modelId="{9E97C232-84F6-4F09-A241-13F67A24F3A6}" type="presParOf" srcId="{B7CE6EBE-5E75-4F71-8501-EBA205247E5B}" destId="{BE82EC9A-2D50-4F51-8CCF-01AE19DB7790}" srcOrd="1" destOrd="0" presId="urn:microsoft.com/office/officeart/2005/8/layout/chevron2"/>
    <dgm:cxn modelId="{66FB39AE-257F-47E8-B141-4B18C694DCC7}" type="presParOf" srcId="{60E2685D-48A6-46CD-B1DD-71AAB4A9CED4}" destId="{7FDC1131-9593-42DB-AF45-BDC5071F0C0B}" srcOrd="3" destOrd="0" presId="urn:microsoft.com/office/officeart/2005/8/layout/chevron2"/>
    <dgm:cxn modelId="{8A5F784E-3BFF-43A5-A8F3-F6E1694F7064}" type="presParOf" srcId="{60E2685D-48A6-46CD-B1DD-71AAB4A9CED4}" destId="{FE334CB6-805E-49EF-BAE7-63F6549D2F6B}" srcOrd="4" destOrd="0" presId="urn:microsoft.com/office/officeart/2005/8/layout/chevron2"/>
    <dgm:cxn modelId="{3040EA79-822F-49C0-ABF3-BB01AB1F9347}" type="presParOf" srcId="{FE334CB6-805E-49EF-BAE7-63F6549D2F6B}" destId="{9CAD18D2-6466-4A40-A143-4E1DBF238C1D}" srcOrd="0" destOrd="0" presId="urn:microsoft.com/office/officeart/2005/8/layout/chevron2"/>
    <dgm:cxn modelId="{99C184C1-0E28-430C-9D4D-913E54C40A2A}" type="presParOf" srcId="{FE334CB6-805E-49EF-BAE7-63F6549D2F6B}" destId="{F85141D4-B3F9-48C0-AD63-8740656005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89DA018-93C6-4E4C-A8E2-7394BE45BD05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9F52934-9361-4D0F-8550-FE93FAA125B7}">
      <dgm:prSet phldrT="[Текст]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 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1E1FE253-AA54-4D79-A5C1-B5B63DA78340}" type="parTrans" cxnId="{9DB43F18-4ADD-4823-A3D0-59DB5154A9EA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A8D0ADF9-2344-480B-901D-2D34C470DB7B}" type="sibTrans" cxnId="{9DB43F18-4ADD-4823-A3D0-59DB5154A9EA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B7329B6C-3CFA-4994-B636-86D586686915}">
      <dgm:prSet phldrT="[Текст]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Разобраться в структуре профессионального выбора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9A1C92C4-E66E-4070-915C-1994A44D57E0}" type="parTrans" cxnId="{FCE9AA49-C34E-4C14-8C3A-6CB937AB356A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E7477D83-AB02-4078-B0C4-52CA1F7E404C}" type="sibTrans" cxnId="{FCE9AA49-C34E-4C14-8C3A-6CB937AB356A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8FF3DB10-71F1-4CA9-A65D-645CA082C8B5}">
      <dgm:prSet phldrT="[Текст]" custT="1"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4953C2AD-79C6-46B8-ADFF-CD6A2BE6F71B}" type="parTrans" cxnId="{7A8A248B-070C-4722-A5AF-864A8EFCC82E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C36F1686-9F49-4D15-A1DB-9D42F767310E}" type="sibTrans" cxnId="{7A8A248B-070C-4722-A5AF-864A8EFCC82E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97F4A907-2C73-4A13-9924-5A0F5B4E6656}">
      <dgm:prSet phldrT="[Текст]" custT="1"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16ACDA51-4D23-4F85-9E4D-05CB7D79B843}" type="parTrans" cxnId="{E6A43AF6-E417-4084-8367-C13903A8690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8BFCCB60-C796-4E3D-9F7A-E15405D98978}" type="sibTrans" cxnId="{E6A43AF6-E417-4084-8367-C13903A8690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3154F662-FC76-4C11-A3DD-BA4598436635}">
      <dgm:prSet phldrT="[Текст]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Освоить методы выбора профессии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1FCB60F4-3DC4-44D0-B8F7-D9F09EBC0A3B}" type="parTrans" cxnId="{1DA0B269-A29E-442F-81E7-B34E97025B7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1644FADE-ECF1-494A-A1C4-AA01DE280FE9}" type="sibTrans" cxnId="{1DA0B269-A29E-442F-81E7-B34E97025B7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AC3FD628-34C7-462F-9186-523B9AAB8F68}">
      <dgm:prSet phldrT="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Определить значимые критерии для выбора профессии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C0D9ECCD-A08D-4E7E-A142-0ABDEF6497C1}" type="parTrans" cxnId="{CBEC0578-547A-44FC-B195-D4AD689EAF28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4E8A573C-2645-483A-AF12-DD6A3B9F4833}" type="sibTrans" cxnId="{CBEC0578-547A-44FC-B195-D4AD689EAF28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E1E29123-DBC4-4300-A99C-94DBCD0FFBDC}">
      <dgm:prSet phldrT="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Узнать лучше свой потенциал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DB7CF874-F39B-4948-951B-4ECDE15DB413}" type="parTrans" cxnId="{35D71AD4-2CCE-4045-B9EE-5C340C91CF01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E42AADBB-2E14-4AFA-A6DC-BD298359A14E}" type="sibTrans" cxnId="{35D71AD4-2CCE-4045-B9EE-5C340C91CF01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2FB38C16-DC4A-4863-BFF7-72769B374144}">
      <dgm:prSet phldrT="[Текст]" custT="1"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CA13ED1C-113C-4559-B4F2-B1C313D823B6}" type="parTrans" cxnId="{6FC3B379-94DD-4E98-B9DF-BD682B1E2D2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54B388D9-DC2F-495B-B367-0843107BEE8E}" type="sibTrans" cxnId="{6FC3B379-94DD-4E98-B9DF-BD682B1E2D29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C90D0C4F-72FD-4203-B986-2C609FBF0226}">
      <dgm:prSet phldrT="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Научиться конструировать свою идеальную профессию будущего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9B90744A-B58B-48D9-8E42-B9458BD3F90A}" type="parTrans" cxnId="{C6DC4DC1-6491-4248-BDCA-DA89EE3C1CF2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8FA0D83D-50DA-46CA-92B4-DD9441D5544D}" type="sibTrans" cxnId="{C6DC4DC1-6491-4248-BDCA-DA89EE3C1CF2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76ED26EE-BAA7-4335-BB7E-0BF65C26F1E8}">
      <dgm:prSet phldrT="[Текст]" custT="1"/>
      <dgm:spPr bwMode="auto"/>
      <dgm:t>
        <a:bodyPr/>
        <a:lstStyle/>
        <a:p>
          <a:pPr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 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77C5A13F-79A9-4205-9957-15D42696CB0F}" type="sibTrans" cxnId="{758C9780-927D-4781-870C-A872A710BB60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17C9B9B5-29B5-4C78-BC43-813E252461C3}" type="parTrans" cxnId="{758C9780-927D-4781-870C-A872A710BB60}">
      <dgm:prSet/>
      <dgm:spPr bwMode="auto"/>
      <dgm:t>
        <a:bodyPr/>
        <a:lstStyle/>
        <a:p>
          <a:pPr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gm:t>
    </dgm:pt>
    <dgm:pt modelId="{6335EA55-4C14-4930-96CD-7A830559B5B5}" type="pres">
      <dgm:prSet presAssocID="{089DA018-93C6-4E4C-A8E2-7394BE45BD05}" presName="linearFlow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5F85530-3C54-45EC-9E01-C4B68A90F6E3}" type="pres">
      <dgm:prSet presAssocID="{D9F52934-9361-4D0F-8550-FE93FAA125B7}" presName="composite" presStyleCnt="0"/>
      <dgm:spPr bwMode="auto"/>
    </dgm:pt>
    <dgm:pt modelId="{204B2969-0364-4510-ABF3-189D474459BC}" type="pres">
      <dgm:prSet presAssocID="{D9F52934-9361-4D0F-8550-FE93FAA125B7}" presName="parentText" presStyleLbl="alignNode1" presStyleIdx="0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8E8DE32-181F-4B9C-A857-3BCD20F7DE2E}" type="pres">
      <dgm:prSet presAssocID="{D9F52934-9361-4D0F-8550-FE93FAA125B7}" presName="descendantText" presStyleLbl="alignAcc1" presStyleIdx="0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32A3AE9-134C-43FE-8529-FC027111F7F2}" type="pres">
      <dgm:prSet presAssocID="{A8D0ADF9-2344-480B-901D-2D34C470DB7B}" presName="sp" presStyleCnt="0"/>
      <dgm:spPr bwMode="auto"/>
    </dgm:pt>
    <dgm:pt modelId="{C62C6458-669F-48FB-8F58-865792F0F0A3}" type="pres">
      <dgm:prSet presAssocID="{8FF3DB10-71F1-4CA9-A65D-645CA082C8B5}" presName="composite" presStyleCnt="0"/>
      <dgm:spPr bwMode="auto"/>
    </dgm:pt>
    <dgm:pt modelId="{E8CC4838-3EFA-414E-8C7C-077AB9F46628}" type="pres">
      <dgm:prSet presAssocID="{8FF3DB10-71F1-4CA9-A65D-645CA082C8B5}" presName="parentText" presStyleLbl="alignNode1" presStyleIdx="1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C2B5251-92D3-407D-8945-FB0F9C16D731}" type="pres">
      <dgm:prSet presAssocID="{8FF3DB10-71F1-4CA9-A65D-645CA082C8B5}" presName="descendantText" presStyleLbl="alignAcc1" presStyleIdx="1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3F8D2F5-78F5-48E1-ABCC-8C6B07DB2D5A}" type="pres">
      <dgm:prSet presAssocID="{C36F1686-9F49-4D15-A1DB-9D42F767310E}" presName="sp" presStyleCnt="0"/>
      <dgm:spPr bwMode="auto"/>
    </dgm:pt>
    <dgm:pt modelId="{F7F98E98-196A-4FF0-AF75-F8F632D09FF7}" type="pres">
      <dgm:prSet presAssocID="{97F4A907-2C73-4A13-9924-5A0F5B4E6656}" presName="composite" presStyleCnt="0"/>
      <dgm:spPr bwMode="auto"/>
    </dgm:pt>
    <dgm:pt modelId="{8081D514-37B7-403B-A8F2-208C9422AD4C}" type="pres">
      <dgm:prSet presAssocID="{97F4A907-2C73-4A13-9924-5A0F5B4E6656}" presName="parentText" presStyleLbl="alignNode1" presStyleIdx="2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1DF6D86-1C7D-4296-8D0E-514AF41F6060}" type="pres">
      <dgm:prSet presAssocID="{97F4A907-2C73-4A13-9924-5A0F5B4E6656}" presName="descendantText" presStyleLbl="alignAcc1" presStyleIdx="2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E6A15B7-8783-4038-8EBB-E3A8F2017BF9}" type="pres">
      <dgm:prSet presAssocID="{8BFCCB60-C796-4E3D-9F7A-E15405D98978}" presName="sp" presStyleCnt="0"/>
      <dgm:spPr bwMode="auto"/>
    </dgm:pt>
    <dgm:pt modelId="{D7294707-D673-45AD-B350-7C2E63AFE7C8}" type="pres">
      <dgm:prSet presAssocID="{76ED26EE-BAA7-4335-BB7E-0BF65C26F1E8}" presName="composite" presStyleCnt="0"/>
      <dgm:spPr bwMode="auto"/>
    </dgm:pt>
    <dgm:pt modelId="{76CCC7F5-4E67-4200-A2A4-ABC7B8C53F56}" type="pres">
      <dgm:prSet presAssocID="{76ED26EE-BAA7-4335-BB7E-0BF65C26F1E8}" presName="parentText" presStyleLbl="alignNode1" presStyleIdx="3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E71EC57-02FA-4DFE-845A-0DD4622338DE}" type="pres">
      <dgm:prSet presAssocID="{76ED26EE-BAA7-4335-BB7E-0BF65C26F1E8}" presName="descendantText" presStyleLbl="alignAcc1" presStyleIdx="3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2463EE5-DE58-4B16-AEFB-24579F55F7B8}" type="pres">
      <dgm:prSet presAssocID="{77C5A13F-79A9-4205-9957-15D42696CB0F}" presName="sp" presStyleCnt="0"/>
      <dgm:spPr bwMode="auto"/>
    </dgm:pt>
    <dgm:pt modelId="{E831393A-074D-49CF-88E2-D9A18548AB25}" type="pres">
      <dgm:prSet presAssocID="{2FB38C16-DC4A-4863-BFF7-72769B374144}" presName="composite" presStyleCnt="0"/>
      <dgm:spPr bwMode="auto"/>
    </dgm:pt>
    <dgm:pt modelId="{A67529BF-88EA-4847-A5A3-AE30E8C0E83D}" type="pres">
      <dgm:prSet presAssocID="{2FB38C16-DC4A-4863-BFF7-72769B374144}" presName="parentText" presStyleLbl="alignNode1" presStyleIdx="4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593B929-9D60-4CC1-A896-BA5A9834EDDC}" type="pres">
      <dgm:prSet presAssocID="{2FB38C16-DC4A-4863-BFF7-72769B374144}" presName="descendantText" presStyleLbl="alignAcc1" presStyleIdx="4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CC9C8-4D02-4681-9787-8F3E503397F2}" type="presOf" srcId="{B7329B6C-3CFA-4994-B636-86D586686915}" destId="{18E8DE32-181F-4B9C-A857-3BCD20F7DE2E}" srcOrd="0" destOrd="0" presId="urn:microsoft.com/office/officeart/2005/8/layout/chevron2"/>
    <dgm:cxn modelId="{5C4F3EC9-26A9-4D31-AC00-2EC4B44B9B8B}" type="presOf" srcId="{76ED26EE-BAA7-4335-BB7E-0BF65C26F1E8}" destId="{76CCC7F5-4E67-4200-A2A4-ABC7B8C53F56}" srcOrd="0" destOrd="0" presId="urn:microsoft.com/office/officeart/2005/8/layout/chevron2"/>
    <dgm:cxn modelId="{9DB43F18-4ADD-4823-A3D0-59DB5154A9EA}" srcId="{089DA018-93C6-4E4C-A8E2-7394BE45BD05}" destId="{D9F52934-9361-4D0F-8550-FE93FAA125B7}" srcOrd="0" destOrd="0" parTransId="{1E1FE253-AA54-4D79-A5C1-B5B63DA78340}" sibTransId="{A8D0ADF9-2344-480B-901D-2D34C470DB7B}"/>
    <dgm:cxn modelId="{758C9780-927D-4781-870C-A872A710BB60}" srcId="{089DA018-93C6-4E4C-A8E2-7394BE45BD05}" destId="{76ED26EE-BAA7-4335-BB7E-0BF65C26F1E8}" srcOrd="3" destOrd="0" parTransId="{17C9B9B5-29B5-4C78-BC43-813E252461C3}" sibTransId="{77C5A13F-79A9-4205-9957-15D42696CB0F}"/>
    <dgm:cxn modelId="{A99FA84B-EFC9-4BD4-A766-46C871346280}" type="presOf" srcId="{C90D0C4F-72FD-4203-B986-2C609FBF0226}" destId="{6593B929-9D60-4CC1-A896-BA5A9834EDDC}" srcOrd="0" destOrd="0" presId="urn:microsoft.com/office/officeart/2005/8/layout/chevron2"/>
    <dgm:cxn modelId="{4D6348F7-E907-4716-B177-D8DF815984E6}" type="presOf" srcId="{AC3FD628-34C7-462F-9186-523B9AAB8F68}" destId="{AC2B5251-92D3-407D-8945-FB0F9C16D731}" srcOrd="0" destOrd="0" presId="urn:microsoft.com/office/officeart/2005/8/layout/chevron2"/>
    <dgm:cxn modelId="{F8D4EF7E-6C59-454F-9367-DB06B02A7896}" type="presOf" srcId="{3154F662-FC76-4C11-A3DD-BA4598436635}" destId="{0E71EC57-02FA-4DFE-845A-0DD4622338DE}" srcOrd="0" destOrd="0" presId="urn:microsoft.com/office/officeart/2005/8/layout/chevron2"/>
    <dgm:cxn modelId="{E6A43AF6-E417-4084-8367-C13903A86909}" srcId="{089DA018-93C6-4E4C-A8E2-7394BE45BD05}" destId="{97F4A907-2C73-4A13-9924-5A0F5B4E6656}" srcOrd="2" destOrd="0" parTransId="{16ACDA51-4D23-4F85-9E4D-05CB7D79B843}" sibTransId="{8BFCCB60-C796-4E3D-9F7A-E15405D98978}"/>
    <dgm:cxn modelId="{9BA7C020-755F-4FCB-99E5-536CAD2637E6}" type="presOf" srcId="{089DA018-93C6-4E4C-A8E2-7394BE45BD05}" destId="{6335EA55-4C14-4930-96CD-7A830559B5B5}" srcOrd="0" destOrd="0" presId="urn:microsoft.com/office/officeart/2005/8/layout/chevron2"/>
    <dgm:cxn modelId="{C6DC4DC1-6491-4248-BDCA-DA89EE3C1CF2}" srcId="{2FB38C16-DC4A-4863-BFF7-72769B374144}" destId="{C90D0C4F-72FD-4203-B986-2C609FBF0226}" srcOrd="0" destOrd="0" parTransId="{9B90744A-B58B-48D9-8E42-B9458BD3F90A}" sibTransId="{8FA0D83D-50DA-46CA-92B4-DD9441D5544D}"/>
    <dgm:cxn modelId="{FCE9AA49-C34E-4C14-8C3A-6CB937AB356A}" srcId="{D9F52934-9361-4D0F-8550-FE93FAA125B7}" destId="{B7329B6C-3CFA-4994-B636-86D586686915}" srcOrd="0" destOrd="0" parTransId="{9A1C92C4-E66E-4070-915C-1994A44D57E0}" sibTransId="{E7477D83-AB02-4078-B0C4-52CA1F7E404C}"/>
    <dgm:cxn modelId="{1DA0B269-A29E-442F-81E7-B34E97025B79}" srcId="{76ED26EE-BAA7-4335-BB7E-0BF65C26F1E8}" destId="{3154F662-FC76-4C11-A3DD-BA4598436635}" srcOrd="0" destOrd="0" parTransId="{1FCB60F4-3DC4-44D0-B8F7-D9F09EBC0A3B}" sibTransId="{1644FADE-ECF1-494A-A1C4-AA01DE280FE9}"/>
    <dgm:cxn modelId="{7A8A248B-070C-4722-A5AF-864A8EFCC82E}" srcId="{089DA018-93C6-4E4C-A8E2-7394BE45BD05}" destId="{8FF3DB10-71F1-4CA9-A65D-645CA082C8B5}" srcOrd="1" destOrd="0" parTransId="{4953C2AD-79C6-46B8-ADFF-CD6A2BE6F71B}" sibTransId="{C36F1686-9F49-4D15-A1DB-9D42F767310E}"/>
    <dgm:cxn modelId="{B1EDAC45-A765-40A9-945F-21FFDAE4E18E}" type="presOf" srcId="{8FF3DB10-71F1-4CA9-A65D-645CA082C8B5}" destId="{E8CC4838-3EFA-414E-8C7C-077AB9F46628}" srcOrd="0" destOrd="0" presId="urn:microsoft.com/office/officeart/2005/8/layout/chevron2"/>
    <dgm:cxn modelId="{3A137967-AC99-45B3-B57F-36990E9B5DDC}" type="presOf" srcId="{E1E29123-DBC4-4300-A99C-94DBCD0FFBDC}" destId="{81DF6D86-1C7D-4296-8D0E-514AF41F6060}" srcOrd="0" destOrd="0" presId="urn:microsoft.com/office/officeart/2005/8/layout/chevron2"/>
    <dgm:cxn modelId="{CBEC0578-547A-44FC-B195-D4AD689EAF28}" srcId="{8FF3DB10-71F1-4CA9-A65D-645CA082C8B5}" destId="{AC3FD628-34C7-462F-9186-523B9AAB8F68}" srcOrd="0" destOrd="0" parTransId="{C0D9ECCD-A08D-4E7E-A142-0ABDEF6497C1}" sibTransId="{4E8A573C-2645-483A-AF12-DD6A3B9F4833}"/>
    <dgm:cxn modelId="{E9E29502-31A1-4248-90E4-107B2B1AA5E2}" type="presOf" srcId="{97F4A907-2C73-4A13-9924-5A0F5B4E6656}" destId="{8081D514-37B7-403B-A8F2-208C9422AD4C}" srcOrd="0" destOrd="0" presId="urn:microsoft.com/office/officeart/2005/8/layout/chevron2"/>
    <dgm:cxn modelId="{F5564C7F-D8D4-412C-B02E-2D23BBEFB0B9}" type="presOf" srcId="{2FB38C16-DC4A-4863-BFF7-72769B374144}" destId="{A67529BF-88EA-4847-A5A3-AE30E8C0E83D}" srcOrd="0" destOrd="0" presId="urn:microsoft.com/office/officeart/2005/8/layout/chevron2"/>
    <dgm:cxn modelId="{35D71AD4-2CCE-4045-B9EE-5C340C91CF01}" srcId="{97F4A907-2C73-4A13-9924-5A0F5B4E6656}" destId="{E1E29123-DBC4-4300-A99C-94DBCD0FFBDC}" srcOrd="0" destOrd="0" parTransId="{DB7CF874-F39B-4948-951B-4ECDE15DB413}" sibTransId="{E42AADBB-2E14-4AFA-A6DC-BD298359A14E}"/>
    <dgm:cxn modelId="{3FCE3F10-A9AB-4F91-94EE-166CF56D0523}" type="presOf" srcId="{D9F52934-9361-4D0F-8550-FE93FAA125B7}" destId="{204B2969-0364-4510-ABF3-189D474459BC}" srcOrd="0" destOrd="0" presId="urn:microsoft.com/office/officeart/2005/8/layout/chevron2"/>
    <dgm:cxn modelId="{6FC3B379-94DD-4E98-B9DF-BD682B1E2D29}" srcId="{089DA018-93C6-4E4C-A8E2-7394BE45BD05}" destId="{2FB38C16-DC4A-4863-BFF7-72769B374144}" srcOrd="4" destOrd="0" parTransId="{CA13ED1C-113C-4559-B4F2-B1C313D823B6}" sibTransId="{54B388D9-DC2F-495B-B367-0843107BEE8E}"/>
    <dgm:cxn modelId="{84341436-E420-440C-9D12-BFCAFC2C3DDD}" type="presParOf" srcId="{6335EA55-4C14-4930-96CD-7A830559B5B5}" destId="{95F85530-3C54-45EC-9E01-C4B68A90F6E3}" srcOrd="0" destOrd="0" presId="urn:microsoft.com/office/officeart/2005/8/layout/chevron2"/>
    <dgm:cxn modelId="{3E4E2307-E006-4E80-89C2-ADA420AC030B}" type="presParOf" srcId="{95F85530-3C54-45EC-9E01-C4B68A90F6E3}" destId="{204B2969-0364-4510-ABF3-189D474459BC}" srcOrd="0" destOrd="0" presId="urn:microsoft.com/office/officeart/2005/8/layout/chevron2"/>
    <dgm:cxn modelId="{2360704C-0228-49FB-BF49-7655A45F7632}" type="presParOf" srcId="{95F85530-3C54-45EC-9E01-C4B68A90F6E3}" destId="{18E8DE32-181F-4B9C-A857-3BCD20F7DE2E}" srcOrd="1" destOrd="0" presId="urn:microsoft.com/office/officeart/2005/8/layout/chevron2"/>
    <dgm:cxn modelId="{177CBA9F-4EEC-41AD-807F-BD0A97D50826}" type="presParOf" srcId="{6335EA55-4C14-4930-96CD-7A830559B5B5}" destId="{832A3AE9-134C-43FE-8529-FC027111F7F2}" srcOrd="1" destOrd="0" presId="urn:microsoft.com/office/officeart/2005/8/layout/chevron2"/>
    <dgm:cxn modelId="{3A903EDE-40E3-4F34-804D-2F5F9BB7E84D}" type="presParOf" srcId="{6335EA55-4C14-4930-96CD-7A830559B5B5}" destId="{C62C6458-669F-48FB-8F58-865792F0F0A3}" srcOrd="2" destOrd="0" presId="urn:microsoft.com/office/officeart/2005/8/layout/chevron2"/>
    <dgm:cxn modelId="{DB1D6B58-6558-4484-963B-87CE9B632F1B}" type="presParOf" srcId="{C62C6458-669F-48FB-8F58-865792F0F0A3}" destId="{E8CC4838-3EFA-414E-8C7C-077AB9F46628}" srcOrd="0" destOrd="0" presId="urn:microsoft.com/office/officeart/2005/8/layout/chevron2"/>
    <dgm:cxn modelId="{8DAA4ABB-78CA-439C-8F5B-98EA1F9C466F}" type="presParOf" srcId="{C62C6458-669F-48FB-8F58-865792F0F0A3}" destId="{AC2B5251-92D3-407D-8945-FB0F9C16D731}" srcOrd="1" destOrd="0" presId="urn:microsoft.com/office/officeart/2005/8/layout/chevron2"/>
    <dgm:cxn modelId="{4A4FCED1-CE3C-424C-AD32-162485E0D95D}" type="presParOf" srcId="{6335EA55-4C14-4930-96CD-7A830559B5B5}" destId="{73F8D2F5-78F5-48E1-ABCC-8C6B07DB2D5A}" srcOrd="3" destOrd="0" presId="urn:microsoft.com/office/officeart/2005/8/layout/chevron2"/>
    <dgm:cxn modelId="{E6B12DD0-DED3-4A8A-9A09-0DAD8F8349FC}" type="presParOf" srcId="{6335EA55-4C14-4930-96CD-7A830559B5B5}" destId="{F7F98E98-196A-4FF0-AF75-F8F632D09FF7}" srcOrd="4" destOrd="0" presId="urn:microsoft.com/office/officeart/2005/8/layout/chevron2"/>
    <dgm:cxn modelId="{6DF88335-5C09-4A86-AAC6-8DB46FBCCCB1}" type="presParOf" srcId="{F7F98E98-196A-4FF0-AF75-F8F632D09FF7}" destId="{8081D514-37B7-403B-A8F2-208C9422AD4C}" srcOrd="0" destOrd="0" presId="urn:microsoft.com/office/officeart/2005/8/layout/chevron2"/>
    <dgm:cxn modelId="{00EE4DA1-2096-4344-BDA8-7C65A3906557}" type="presParOf" srcId="{F7F98E98-196A-4FF0-AF75-F8F632D09FF7}" destId="{81DF6D86-1C7D-4296-8D0E-514AF41F6060}" srcOrd="1" destOrd="0" presId="urn:microsoft.com/office/officeart/2005/8/layout/chevron2"/>
    <dgm:cxn modelId="{DC79A084-149B-491F-B0ED-69FF23304E49}" type="presParOf" srcId="{6335EA55-4C14-4930-96CD-7A830559B5B5}" destId="{0E6A15B7-8783-4038-8EBB-E3A8F2017BF9}" srcOrd="5" destOrd="0" presId="urn:microsoft.com/office/officeart/2005/8/layout/chevron2"/>
    <dgm:cxn modelId="{29656FA0-57B6-49F6-A395-9A9D071825CC}" type="presParOf" srcId="{6335EA55-4C14-4930-96CD-7A830559B5B5}" destId="{D7294707-D673-45AD-B350-7C2E63AFE7C8}" srcOrd="6" destOrd="0" presId="urn:microsoft.com/office/officeart/2005/8/layout/chevron2"/>
    <dgm:cxn modelId="{8B42093D-6F21-486C-847A-5A37AC8CC91B}" type="presParOf" srcId="{D7294707-D673-45AD-B350-7C2E63AFE7C8}" destId="{76CCC7F5-4E67-4200-A2A4-ABC7B8C53F56}" srcOrd="0" destOrd="0" presId="urn:microsoft.com/office/officeart/2005/8/layout/chevron2"/>
    <dgm:cxn modelId="{77933D30-43D8-40B0-BEFE-472F4DB35C14}" type="presParOf" srcId="{D7294707-D673-45AD-B350-7C2E63AFE7C8}" destId="{0E71EC57-02FA-4DFE-845A-0DD4622338DE}" srcOrd="1" destOrd="0" presId="urn:microsoft.com/office/officeart/2005/8/layout/chevron2"/>
    <dgm:cxn modelId="{9A3D79F1-4BAA-4E23-A0EC-9199CD118DB1}" type="presParOf" srcId="{6335EA55-4C14-4930-96CD-7A830559B5B5}" destId="{12463EE5-DE58-4B16-AEFB-24579F55F7B8}" srcOrd="7" destOrd="0" presId="urn:microsoft.com/office/officeart/2005/8/layout/chevron2"/>
    <dgm:cxn modelId="{79364114-43DB-47CE-9EF8-EC17E1B3AC48}" type="presParOf" srcId="{6335EA55-4C14-4930-96CD-7A830559B5B5}" destId="{E831393A-074D-49CF-88E2-D9A18548AB25}" srcOrd="8" destOrd="0" presId="urn:microsoft.com/office/officeart/2005/8/layout/chevron2"/>
    <dgm:cxn modelId="{1E4E9131-BBE9-4908-AE98-965D56904076}" type="presParOf" srcId="{E831393A-074D-49CF-88E2-D9A18548AB25}" destId="{A67529BF-88EA-4847-A5A3-AE30E8C0E83D}" srcOrd="0" destOrd="0" presId="urn:microsoft.com/office/officeart/2005/8/layout/chevron2"/>
    <dgm:cxn modelId="{420916D2-D94E-45EE-94D3-8FC6566B4056}" type="presParOf" srcId="{E831393A-074D-49CF-88E2-D9A18548AB25}" destId="{6593B929-9D60-4CC1-A896-BA5A9834ED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25A62C1-3E1A-4472-8444-88F569E5CB6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 bwMode="auto"/>
    </dgm:pt>
    <dgm:pt modelId="{EDD44B33-4E9D-4F79-9081-D34BB28A02F8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Обучение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AA17A505-D8FD-4BC2-852A-21A2AB5B9256}" type="parTrans" cxnId="{27932597-3253-40E8-A760-922A8C447D3E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E44944B6-F722-42B7-BB45-34E51C92C85F}" type="sibTrans" cxnId="{27932597-3253-40E8-A760-922A8C447D3E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50C2C668-EDBC-4DF1-9D27-ABDBDACD000D}">
      <dgm:prSet phldrT="[Текст]" custT="1"/>
      <dgm:spPr bwMode="auto"/>
      <dgm:t>
        <a:bodyPr/>
        <a:lstStyle/>
        <a:p>
          <a:pPr>
            <a:defRPr/>
          </a:pPr>
          <a:r>
            <a:rPr lang="ru-RU" sz="155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Тестиро-вание</a:t>
          </a:r>
          <a:endParaRPr lang="ru-RU" sz="155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8455FF4E-FDEF-4BF2-A6FC-A0538969E180}" type="parTrans" cxnId="{5BDC5F60-BCC7-4864-9B40-CBA2752A5D9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8C186586-C668-4A7D-81FD-108FD2A43D14}" type="sibTrans" cxnId="{5BDC5F60-BCC7-4864-9B40-CBA2752A5D9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342827E0-B274-450B-B585-D3BD58B0434F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Тренинг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A976C8C7-7CD6-4213-86F1-BCCD7D322161}" type="parTrans" cxnId="{1000AF5E-6A29-446B-98FA-25B6EF41638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A02E011B-1018-41B1-B5AD-49A506C39917}" type="sibTrans" cxnId="{1000AF5E-6A29-446B-98FA-25B6EF41638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B3F94DF4-920E-44F2-BF99-836164ABC0CD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Конкурс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4094445F-51BF-4900-A54F-5D1AFD0C9C8A}" type="parTrans" cxnId="{4165168F-8440-4FC1-9223-7896466BDB7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37E02BD2-05F2-4ECD-96E6-73906527C178}" type="sibTrans" cxnId="{4165168F-8440-4FC1-9223-7896466BDB74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622E4F6C-8FFC-4DAE-B2C3-DCA16EB8A921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>
              <a:latin typeface="Open Sans"/>
              <a:ea typeface="Open Sans"/>
              <a:cs typeface="Open Sans"/>
            </a:rPr>
            <a:t>Подведе-ние</a:t>
          </a:r>
          <a:r>
            <a:rPr lang="ru-RU" sz="1600" b="1">
              <a:latin typeface="Open Sans"/>
              <a:ea typeface="Open Sans"/>
              <a:cs typeface="Open Sans"/>
            </a:rPr>
            <a:t> итогов</a:t>
          </a:r>
          <a:endParaRPr lang="ru-RU" sz="1600" b="1">
            <a:latin typeface="Open Sans"/>
            <a:ea typeface="Open Sans"/>
            <a:cs typeface="Open Sans"/>
          </a:endParaRPr>
        </a:p>
      </dgm:t>
    </dgm:pt>
    <dgm:pt modelId="{52AED206-F501-412A-A5F7-CA23AA0DE9C5}" type="parTrans" cxnId="{D8C081E7-7235-4827-B51B-D6E2125A474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D63353D8-AA9C-4024-8496-25C90B5695A1}" type="sibTrans" cxnId="{D8C081E7-7235-4827-B51B-D6E2125A474B}">
      <dgm:prSet/>
      <dgm:spPr bwMode="auto"/>
      <dgm:t>
        <a:bodyPr/>
        <a:lstStyle/>
        <a:p>
          <a:pPr>
            <a:defRPr/>
          </a:pPr>
          <a:endParaRPr lang="ru-RU" b="1">
            <a:latin typeface="Open Sans"/>
            <a:ea typeface="Open Sans"/>
            <a:cs typeface="Open Sans"/>
          </a:endParaRPr>
        </a:p>
      </dgm:t>
    </dgm:pt>
    <dgm:pt modelId="{09E1163E-CCC1-40E6-957C-E38640C95C94}">
      <dgm:prSet phldrT="[Текст]" custT="1"/>
      <dgm:spPr bwMode="auto">
        <a:solidFill>
          <a:srgbClr val="FF0000"/>
        </a:solidFill>
      </dgm:spPr>
      <dgm:t>
        <a:bodyPr/>
        <a:lstStyle/>
        <a:p>
          <a:pPr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Информи-рование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gm:t>
    </dgm:pt>
    <dgm:pt modelId="{82490662-D782-4B22-A31E-4C32D0E89828}" type="parTrans" cxnId="{C83CDF0E-3C55-4487-8CFD-2F518EDE57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7C85DAD-3243-458D-A6E9-04D362C3817D}" type="sibTrans" cxnId="{C83CDF0E-3C55-4487-8CFD-2F518EDE57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7792919-09F7-4546-9FBA-09480726FE6A}" type="pres">
      <dgm:prSet presAssocID="{D25A62C1-3E1A-4472-8444-88F569E5CB6B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48298577-B62C-4761-B4C0-F8F3CFEAE53D}" type="pres">
      <dgm:prSet presAssocID="{EDD44B33-4E9D-4F79-9081-D34BB28A02F8}" presName="parTxOnly" presStyleLbl="node1" presStyleIdx="0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7952497-10C1-4060-A3A2-DD69A48F66DD}" type="pres">
      <dgm:prSet presAssocID="{E44944B6-F722-42B7-BB45-34E51C92C85F}" presName="parTxOnlySpace" presStyleCnt="0"/>
      <dgm:spPr bwMode="auto"/>
    </dgm:pt>
    <dgm:pt modelId="{65CDAAD4-C0AA-4D36-8746-3F32C69F9824}" type="pres">
      <dgm:prSet presAssocID="{09E1163E-CCC1-40E6-957C-E38640C95C94}" presName="parTxOnly" presStyleLbl="node1" presStyleIdx="1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B4071ED-E32D-4736-A715-6EB0AF114E7B}" type="pres">
      <dgm:prSet presAssocID="{27C85DAD-3243-458D-A6E9-04D362C3817D}" presName="parTxOnlySpace" presStyleCnt="0"/>
      <dgm:spPr bwMode="auto"/>
    </dgm:pt>
    <dgm:pt modelId="{B1F50271-6CA8-4BA5-BE8C-76E658AF44BF}" type="pres">
      <dgm:prSet presAssocID="{50C2C668-EDBC-4DF1-9D27-ABDBDACD000D}" presName="parTxOnly" presStyleLbl="node1" presStyleIdx="2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0DA61C7-6084-4E70-BEA3-D2E494105CA8}" type="pres">
      <dgm:prSet presAssocID="{8C186586-C668-4A7D-81FD-108FD2A43D14}" presName="parTxOnlySpace" presStyleCnt="0"/>
      <dgm:spPr bwMode="auto"/>
    </dgm:pt>
    <dgm:pt modelId="{56332DC5-72CB-4F17-BD91-F92FDD5B0851}" type="pres">
      <dgm:prSet presAssocID="{342827E0-B274-450B-B585-D3BD58B0434F}" presName="parTxOnly" presStyleLbl="node1" presStyleIdx="3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FF3F373-B43F-4283-9EA2-05E47DB740F8}" type="pres">
      <dgm:prSet presAssocID="{A02E011B-1018-41B1-B5AD-49A506C39917}" presName="parTxOnlySpace" presStyleCnt="0"/>
      <dgm:spPr bwMode="auto"/>
    </dgm:pt>
    <dgm:pt modelId="{E46BD5B0-726D-4E50-A22B-E2A97DF226D1}" type="pres">
      <dgm:prSet presAssocID="{B3F94DF4-920E-44F2-BF99-836164ABC0CD}" presName="parTxOnly" presStyleLbl="node1" presStyleIdx="4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871F6CB-6622-464C-8E95-0B63107CD22C}" type="pres">
      <dgm:prSet presAssocID="{37E02BD2-05F2-4ECD-96E6-73906527C178}" presName="parTxOnlySpace" presStyleCnt="0"/>
      <dgm:spPr bwMode="auto"/>
    </dgm:pt>
    <dgm:pt modelId="{92196E5B-10BC-4DC9-8CB6-A2E93F0D2AF0}" type="pres">
      <dgm:prSet presAssocID="{622E4F6C-8FFC-4DAE-B2C3-DCA16EB8A921}" presName="parTxOnly" presStyleLbl="node1" presStyleIdx="5" presStyleCnt="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2B520DAB-3AA9-4D28-808E-F4D6355BEA6B}" type="presOf" srcId="{622E4F6C-8FFC-4DAE-B2C3-DCA16EB8A921}" destId="{92196E5B-10BC-4DC9-8CB6-A2E93F0D2AF0}" srcOrd="0" destOrd="0" presId="urn:microsoft.com/office/officeart/2005/8/layout/chevron1"/>
    <dgm:cxn modelId="{D320AAB6-F37E-40EE-A0F6-431B70FD5D11}" type="presOf" srcId="{EDD44B33-4E9D-4F79-9081-D34BB28A02F8}" destId="{48298577-B62C-4761-B4C0-F8F3CFEAE53D}" srcOrd="0" destOrd="0" presId="urn:microsoft.com/office/officeart/2005/8/layout/chevron1"/>
    <dgm:cxn modelId="{D8C081E7-7235-4827-B51B-D6E2125A474B}" srcId="{D25A62C1-3E1A-4472-8444-88F569E5CB6B}" destId="{622E4F6C-8FFC-4DAE-B2C3-DCA16EB8A921}" srcOrd="5" destOrd="0" parTransId="{52AED206-F501-412A-A5F7-CA23AA0DE9C5}" sibTransId="{D63353D8-AA9C-4024-8496-25C90B5695A1}"/>
    <dgm:cxn modelId="{1000AF5E-6A29-446B-98FA-25B6EF41638B}" srcId="{D25A62C1-3E1A-4472-8444-88F569E5CB6B}" destId="{342827E0-B274-450B-B585-D3BD58B0434F}" srcOrd="3" destOrd="0" parTransId="{A976C8C7-7CD6-4213-86F1-BCCD7D322161}" sibTransId="{A02E011B-1018-41B1-B5AD-49A506C39917}"/>
    <dgm:cxn modelId="{59F24C49-BD13-490F-B38C-98CFDE2F88C7}" type="presOf" srcId="{B3F94DF4-920E-44F2-BF99-836164ABC0CD}" destId="{E46BD5B0-726D-4E50-A22B-E2A97DF226D1}" srcOrd="0" destOrd="0" presId="urn:microsoft.com/office/officeart/2005/8/layout/chevron1"/>
    <dgm:cxn modelId="{AD0139FE-6DED-4123-B584-C8CCD8D32C47}" type="presOf" srcId="{50C2C668-EDBC-4DF1-9D27-ABDBDACD000D}" destId="{B1F50271-6CA8-4BA5-BE8C-76E658AF44BF}" srcOrd="0" destOrd="0" presId="urn:microsoft.com/office/officeart/2005/8/layout/chevron1"/>
    <dgm:cxn modelId="{27932597-3253-40E8-A760-922A8C447D3E}" srcId="{D25A62C1-3E1A-4472-8444-88F569E5CB6B}" destId="{EDD44B33-4E9D-4F79-9081-D34BB28A02F8}" srcOrd="0" destOrd="0" parTransId="{AA17A505-D8FD-4BC2-852A-21A2AB5B9256}" sibTransId="{E44944B6-F722-42B7-BB45-34E51C92C85F}"/>
    <dgm:cxn modelId="{8420AAA0-E23C-4FAE-9880-94BBC7761108}" type="presOf" srcId="{342827E0-B274-450B-B585-D3BD58B0434F}" destId="{56332DC5-72CB-4F17-BD91-F92FDD5B0851}" srcOrd="0" destOrd="0" presId="urn:microsoft.com/office/officeart/2005/8/layout/chevron1"/>
    <dgm:cxn modelId="{52153F43-56D5-401D-81B4-0E2CDC4539AB}" type="presOf" srcId="{09E1163E-CCC1-40E6-957C-E38640C95C94}" destId="{65CDAAD4-C0AA-4D36-8746-3F32C69F9824}" srcOrd="0" destOrd="0" presId="urn:microsoft.com/office/officeart/2005/8/layout/chevron1"/>
    <dgm:cxn modelId="{C83CDF0E-3C55-4487-8CFD-2F518EDE5718}" srcId="{D25A62C1-3E1A-4472-8444-88F569E5CB6B}" destId="{09E1163E-CCC1-40E6-957C-E38640C95C94}" srcOrd="1" destOrd="0" parTransId="{82490662-D782-4B22-A31E-4C32D0E89828}" sibTransId="{27C85DAD-3243-458D-A6E9-04D362C3817D}"/>
    <dgm:cxn modelId="{5BDC5F60-BCC7-4864-9B40-CBA2752A5D94}" srcId="{D25A62C1-3E1A-4472-8444-88F569E5CB6B}" destId="{50C2C668-EDBC-4DF1-9D27-ABDBDACD000D}" srcOrd="2" destOrd="0" parTransId="{8455FF4E-FDEF-4BF2-A6FC-A0538969E180}" sibTransId="{8C186586-C668-4A7D-81FD-108FD2A43D14}"/>
    <dgm:cxn modelId="{4165168F-8440-4FC1-9223-7896466BDB74}" srcId="{D25A62C1-3E1A-4472-8444-88F569E5CB6B}" destId="{B3F94DF4-920E-44F2-BF99-836164ABC0CD}" srcOrd="4" destOrd="0" parTransId="{4094445F-51BF-4900-A54F-5D1AFD0C9C8A}" sibTransId="{37E02BD2-05F2-4ECD-96E6-73906527C178}"/>
    <dgm:cxn modelId="{2CF95904-B2A7-4831-B773-40C0E5813E03}" type="presOf" srcId="{D25A62C1-3E1A-4472-8444-88F569E5CB6B}" destId="{B7792919-09F7-4546-9FBA-09480726FE6A}" srcOrd="0" destOrd="0" presId="urn:microsoft.com/office/officeart/2005/8/layout/chevron1"/>
    <dgm:cxn modelId="{8CEAD620-1F5C-4883-BD5C-22F5C06E99DF}" type="presParOf" srcId="{B7792919-09F7-4546-9FBA-09480726FE6A}" destId="{48298577-B62C-4761-B4C0-F8F3CFEAE53D}" srcOrd="0" destOrd="0" presId="urn:microsoft.com/office/officeart/2005/8/layout/chevron1"/>
    <dgm:cxn modelId="{6F26229D-3F29-4D43-9D90-97A7A022046E}" type="presParOf" srcId="{B7792919-09F7-4546-9FBA-09480726FE6A}" destId="{A7952497-10C1-4060-A3A2-DD69A48F66DD}" srcOrd="1" destOrd="0" presId="urn:microsoft.com/office/officeart/2005/8/layout/chevron1"/>
    <dgm:cxn modelId="{1E81799A-4D40-4AE4-B3F0-4155BEAC4887}" type="presParOf" srcId="{B7792919-09F7-4546-9FBA-09480726FE6A}" destId="{65CDAAD4-C0AA-4D36-8746-3F32C69F9824}" srcOrd="2" destOrd="0" presId="urn:microsoft.com/office/officeart/2005/8/layout/chevron1"/>
    <dgm:cxn modelId="{59FB3833-8D91-4C1C-906C-5951103DB169}" type="presParOf" srcId="{B7792919-09F7-4546-9FBA-09480726FE6A}" destId="{0B4071ED-E32D-4736-A715-6EB0AF114E7B}" srcOrd="3" destOrd="0" presId="urn:microsoft.com/office/officeart/2005/8/layout/chevron1"/>
    <dgm:cxn modelId="{39C3D538-0637-4658-8BEA-A1B3C2A7C68F}" type="presParOf" srcId="{B7792919-09F7-4546-9FBA-09480726FE6A}" destId="{B1F50271-6CA8-4BA5-BE8C-76E658AF44BF}" srcOrd="4" destOrd="0" presId="urn:microsoft.com/office/officeart/2005/8/layout/chevron1"/>
    <dgm:cxn modelId="{598579AD-EEDB-4957-868E-5DEE0B46D048}" type="presParOf" srcId="{B7792919-09F7-4546-9FBA-09480726FE6A}" destId="{30DA61C7-6084-4E70-BEA3-D2E494105CA8}" srcOrd="5" destOrd="0" presId="urn:microsoft.com/office/officeart/2005/8/layout/chevron1"/>
    <dgm:cxn modelId="{C573A409-EF22-42AB-8320-3A8711160C1C}" type="presParOf" srcId="{B7792919-09F7-4546-9FBA-09480726FE6A}" destId="{56332DC5-72CB-4F17-BD91-F92FDD5B0851}" srcOrd="6" destOrd="0" presId="urn:microsoft.com/office/officeart/2005/8/layout/chevron1"/>
    <dgm:cxn modelId="{46C1A6CB-E65A-4A2E-9754-AEE18BE74171}" type="presParOf" srcId="{B7792919-09F7-4546-9FBA-09480726FE6A}" destId="{4FF3F373-B43F-4283-9EA2-05E47DB740F8}" srcOrd="7" destOrd="0" presId="urn:microsoft.com/office/officeart/2005/8/layout/chevron1"/>
    <dgm:cxn modelId="{8F8EC6E5-D111-47D2-9046-1F699866218A}" type="presParOf" srcId="{B7792919-09F7-4546-9FBA-09480726FE6A}" destId="{E46BD5B0-726D-4E50-A22B-E2A97DF226D1}" srcOrd="8" destOrd="0" presId="urn:microsoft.com/office/officeart/2005/8/layout/chevron1"/>
    <dgm:cxn modelId="{BC0C4619-E3D2-4B0B-8287-A16749100714}" type="presParOf" srcId="{B7792919-09F7-4546-9FBA-09480726FE6A}" destId="{9871F6CB-6622-464C-8E95-0B63107CD22C}" srcOrd="9" destOrd="0" presId="urn:microsoft.com/office/officeart/2005/8/layout/chevron1"/>
    <dgm:cxn modelId="{93940B79-8711-4D15-9169-08137559642A}" type="presParOf" srcId="{B7792919-09F7-4546-9FBA-09480726FE6A}" destId="{92196E5B-10BC-4DC9-8CB6-A2E93F0D2A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53654901" name=""/>
      <dsp:cNvGrpSpPr/>
    </dsp:nvGrpSpPr>
    <dsp:grpSpPr bwMode="auto">
      <a:xfrm>
        <a:off x="0" y="0"/>
        <a:ext cx="12047277" cy="5418667"/>
        <a:chOff x="0" y="0"/>
        <a:chExt cx="12047277" cy="5418667"/>
      </a:xfrm>
    </dsp:grpSpPr>
    <dsp:sp modelId="{48298577-B62C-4761-B4C0-F8F3CFEAE53D}">
      <dsp:nvSpPr>
        <dsp:cNvPr id="0" name=""/>
        <dsp:cNvSpPr/>
      </dsp:nvSpPr>
      <dsp:spPr bwMode="auto">
        <a:xfrm>
          <a:off x="2941" y="2185794"/>
          <a:ext cx="2617694" cy="1047077"/>
        </a:xfrm>
        <a:prstGeom prst="chevron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Обучение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526480" y="2185794"/>
        <a:ext cx="1570617" cy="1047077"/>
      </dsp:txXfrm>
    </dsp:sp>
    <dsp:sp modelId="{B1F50271-6CA8-4BA5-BE8C-76E658AF44BF}">
      <dsp:nvSpPr>
        <dsp:cNvPr id="0" name=""/>
        <dsp:cNvSpPr/>
      </dsp:nvSpPr>
      <dsp:spPr bwMode="auto">
        <a:xfrm>
          <a:off x="2358865" y="2185794"/>
          <a:ext cx="2617694" cy="1047077"/>
        </a:xfrm>
        <a:prstGeom prst="chevron">
          <a:avLst>
            <a:gd name="adj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55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Тестирование</a:t>
          </a:r>
          <a:endParaRPr lang="ru-RU" sz="155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2882405" y="2185794"/>
        <a:ext cx="1570617" cy="1047077"/>
      </dsp:txXfrm>
    </dsp:sp>
    <dsp:sp modelId="{56332DC5-72CB-4F17-BD91-F92FDD5B0851}">
      <dsp:nvSpPr>
        <dsp:cNvPr id="0" name=""/>
        <dsp:cNvSpPr/>
      </dsp:nvSpPr>
      <dsp:spPr bwMode="auto">
        <a:xfrm>
          <a:off x="4714791" y="2185794"/>
          <a:ext cx="2617694" cy="1047077"/>
        </a:xfrm>
        <a:prstGeom prst="chevron">
          <a:avLst>
            <a:gd name="adj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Тренинг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5238330" y="2185794"/>
        <a:ext cx="1570617" cy="1047077"/>
      </dsp:txXfrm>
    </dsp:sp>
    <dsp:sp modelId="{E46BD5B0-726D-4E50-A22B-E2A97DF226D1}">
      <dsp:nvSpPr>
        <dsp:cNvPr id="0" name=""/>
        <dsp:cNvSpPr/>
      </dsp:nvSpPr>
      <dsp:spPr bwMode="auto">
        <a:xfrm>
          <a:off x="7070716" y="2185794"/>
          <a:ext cx="2617694" cy="1047077"/>
        </a:xfrm>
        <a:prstGeom prst="chevron">
          <a:avLst>
            <a:gd name="adj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Конкурс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7594255" y="2185794"/>
        <a:ext cx="1570617" cy="1047077"/>
      </dsp:txXfrm>
    </dsp:sp>
    <dsp:sp modelId="{92196E5B-10BC-4DC9-8CB6-A2E93F0D2AF0}">
      <dsp:nvSpPr>
        <dsp:cNvPr id="0" name=""/>
        <dsp:cNvSpPr/>
      </dsp:nvSpPr>
      <dsp:spPr bwMode="auto">
        <a:xfrm>
          <a:off x="9426641" y="2185794"/>
          <a:ext cx="2617694" cy="1047077"/>
        </a:xfrm>
        <a:prstGeom prst="chevron">
          <a:avLst>
            <a:gd name="adj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Open Sans"/>
              <a:ea typeface="Open Sans"/>
              <a:cs typeface="Open Sans"/>
            </a:rPr>
            <a:t>Подведение итогов</a:t>
          </a:r>
          <a:endParaRPr lang="ru-RU" sz="1600" b="1">
            <a:latin typeface="Open Sans"/>
            <a:ea typeface="Open Sans"/>
            <a:cs typeface="Open Sans"/>
          </a:endParaRPr>
        </a:p>
      </dsp:txBody>
      <dsp:txXfrm>
        <a:off x="9950180" y="2185794"/>
        <a:ext cx="1570617" cy="1047077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97949723" name=""/>
      <dsp:cNvGrpSpPr/>
    </dsp:nvGrpSpPr>
    <dsp:grpSpPr bwMode="auto">
      <a:xfrm>
        <a:off x="0" y="0"/>
        <a:ext cx="5797109" cy="5172634"/>
        <a:chOff x="0" y="0"/>
        <a:chExt cx="5797109" cy="5172634"/>
      </a:xfrm>
    </dsp:grpSpPr>
    <dsp:sp modelId="{A38920E3-E9E5-4265-BF78-790EE6E69B95}">
      <dsp:nvSpPr>
        <dsp:cNvPr id="0" name=""/>
        <dsp:cNvSpPr/>
      </dsp:nvSpPr>
      <dsp:spPr bwMode="auto">
        <a:xfrm rot="5400000">
          <a:off x="-277700" y="278735"/>
          <a:ext cx="1851338" cy="1295936"/>
        </a:xfrm>
        <a:prstGeom prst="chevron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sp:txBody>
      <dsp:txXfrm rot="-5400000">
        <a:off x="1" y="649002"/>
        <a:ext cx="1295936" cy="555402"/>
      </dsp:txXfrm>
    </dsp:sp>
    <dsp:sp modelId="{C9DC407A-7334-473A-8D86-B741635AA2B4}">
      <dsp:nvSpPr>
        <dsp:cNvPr id="0" name=""/>
        <dsp:cNvSpPr/>
      </dsp:nvSpPr>
      <dsp:spPr bwMode="auto">
        <a:xfrm rot="5400000">
          <a:off x="2944837" y="-1647866"/>
          <a:ext cx="1203369" cy="450117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600" b="1">
              <a:latin typeface="Arial"/>
              <a:cs typeface="Arial"/>
            </a:rPr>
            <a:t>более 150</a:t>
          </a:r>
          <a:r>
            <a:rPr lang="ru-RU" sz="1600">
              <a:latin typeface="Arial"/>
              <a:cs typeface="Arial"/>
            </a:rPr>
            <a:t> идеальных профилей наиболее распространенных профессий на современном рынке труда и образования</a:t>
          </a:r>
          <a:endParaRPr lang="ru-RU" sz="1600">
            <a:latin typeface="Arial"/>
            <a:cs typeface="Arial"/>
          </a:endParaRPr>
        </a:p>
      </dsp:txBody>
      <dsp:txXfrm rot="-5400000">
        <a:off x="1295936" y="59779"/>
        <a:ext cx="4442428" cy="1085881"/>
      </dsp:txXfrm>
    </dsp:sp>
    <dsp:sp modelId="{9DBB0192-1D6D-4280-B97E-DD25ECDFDC24}">
      <dsp:nvSpPr>
        <dsp:cNvPr id="0" name=""/>
        <dsp:cNvSpPr/>
      </dsp:nvSpPr>
      <dsp:spPr bwMode="auto">
        <a:xfrm rot="5400000">
          <a:off x="-277700" y="1938348"/>
          <a:ext cx="1851338" cy="1295936"/>
        </a:xfrm>
        <a:prstGeom prst="chevron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sp:txBody>
      <dsp:txXfrm rot="-5400000">
        <a:off x="1" y="2308615"/>
        <a:ext cx="1295936" cy="555402"/>
      </dsp:txXfrm>
    </dsp:sp>
    <dsp:sp modelId="{BE82EC9A-2D50-4F51-8CCF-01AE19DB7790}">
      <dsp:nvSpPr>
        <dsp:cNvPr id="0" name=""/>
        <dsp:cNvSpPr/>
      </dsp:nvSpPr>
      <dsp:spPr bwMode="auto">
        <a:xfrm rot="5400000">
          <a:off x="2944837" y="11746"/>
          <a:ext cx="1203369" cy="450117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600">
              <a:latin typeface="Arial"/>
              <a:cs typeface="Arial"/>
            </a:rPr>
            <a:t>Для каждой профессии указан список названий </a:t>
          </a:r>
          <a:r>
            <a:rPr lang="ru-RU" sz="1600" b="1">
              <a:latin typeface="Arial"/>
              <a:cs typeface="Arial"/>
            </a:rPr>
            <a:t>экзаменов</a:t>
          </a:r>
          <a:r>
            <a:rPr lang="ru-RU" sz="1600">
              <a:latin typeface="Arial"/>
              <a:cs typeface="Arial"/>
            </a:rPr>
            <a:t>, требующихся для ее получения (в форме ЕГЭ, курсов и т.п.)</a:t>
          </a:r>
          <a:endParaRPr lang="ru-RU" sz="1600">
            <a:latin typeface="Arial"/>
            <a:cs typeface="Arial"/>
          </a:endParaRPr>
        </a:p>
      </dsp:txBody>
      <dsp:txXfrm rot="-5400000">
        <a:off x="1295936" y="1719391"/>
        <a:ext cx="4442428" cy="1085881"/>
      </dsp:txXfrm>
    </dsp:sp>
    <dsp:sp modelId="{9CAD18D2-6466-4A40-A143-4E1DBF238C1D}">
      <dsp:nvSpPr>
        <dsp:cNvPr id="0" name=""/>
        <dsp:cNvSpPr/>
      </dsp:nvSpPr>
      <dsp:spPr bwMode="auto">
        <a:xfrm rot="5400000">
          <a:off x="-277700" y="3597961"/>
          <a:ext cx="1851338" cy="1295936"/>
        </a:xfrm>
        <a:prstGeom prst="chevron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>
              <a:latin typeface="Arial"/>
              <a:cs typeface="Arial"/>
            </a:rPr>
            <a:t> </a:t>
          </a:r>
          <a:endParaRPr lang="ru-RU" sz="1600">
            <a:latin typeface="Arial"/>
            <a:cs typeface="Arial"/>
          </a:endParaRPr>
        </a:p>
      </dsp:txBody>
      <dsp:txXfrm rot="-5400000">
        <a:off x="1" y="3968228"/>
        <a:ext cx="1295936" cy="555402"/>
      </dsp:txXfrm>
    </dsp:sp>
    <dsp:sp modelId="{F85141D4-B3F9-48C0-AD63-8740656005A1}">
      <dsp:nvSpPr>
        <dsp:cNvPr id="0" name=""/>
        <dsp:cNvSpPr/>
      </dsp:nvSpPr>
      <dsp:spPr bwMode="auto">
        <a:xfrm rot="5400000">
          <a:off x="2944837" y="1671359"/>
          <a:ext cx="1203369" cy="450117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600">
              <a:latin typeface="Arial"/>
              <a:cs typeface="Arial"/>
            </a:rPr>
            <a:t>список содержит </a:t>
          </a:r>
          <a:r>
            <a:rPr lang="ru-RU" sz="1600" b="1">
              <a:latin typeface="Arial"/>
              <a:cs typeface="Arial"/>
            </a:rPr>
            <a:t>по 12 наиболее близких</a:t>
          </a:r>
          <a:r>
            <a:rPr lang="ru-RU" sz="1600">
              <a:latin typeface="Arial"/>
              <a:cs typeface="Arial"/>
            </a:rPr>
            <a:t> респонденту профессий, которые расположены в порядке убывания коэффициента сходства</a:t>
          </a:r>
          <a:endParaRPr lang="ru-RU" sz="1600">
            <a:latin typeface="Arial"/>
            <a:cs typeface="Arial"/>
          </a:endParaRPr>
        </a:p>
      </dsp:txBody>
      <dsp:txXfrm rot="-5400000">
        <a:off x="1295936" y="3379004"/>
        <a:ext cx="4442428" cy="1085881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194236266" name=""/>
      <dsp:cNvGrpSpPr/>
    </dsp:nvGrpSpPr>
    <dsp:grpSpPr bwMode="auto">
      <a:xfrm>
        <a:off x="0" y="0"/>
        <a:ext cx="5786930" cy="4555552"/>
        <a:chOff x="0" y="0"/>
        <a:chExt cx="5786930" cy="4555552"/>
      </a:xfrm>
    </dsp:grpSpPr>
    <dsp:sp modelId="{204B2969-0364-4510-ABF3-189D474459BC}">
      <dsp:nvSpPr>
        <dsp:cNvPr id="0" name=""/>
        <dsp:cNvSpPr/>
      </dsp:nvSpPr>
      <dsp:spPr bwMode="auto">
        <a:xfrm rot="5400000">
          <a:off x="-150813" y="151480"/>
          <a:ext cx="1005424" cy="703797"/>
        </a:xfrm>
        <a:prstGeom prst="chevron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 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1" y="352566"/>
        <a:ext cx="703797" cy="301627"/>
      </dsp:txXfrm>
    </dsp:sp>
    <dsp:sp modelId="{18E8DE32-181F-4B9C-A857-3BCD20F7DE2E}">
      <dsp:nvSpPr>
        <dsp:cNvPr id="0" name=""/>
        <dsp:cNvSpPr/>
      </dsp:nvSpPr>
      <dsp:spPr bwMode="auto">
        <a:xfrm rot="5400000">
          <a:off x="2918600" y="-2214136"/>
          <a:ext cx="653525" cy="508313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Разобраться в структуре профессионального выбора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703797" y="32569"/>
        <a:ext cx="5051230" cy="589721"/>
      </dsp:txXfrm>
    </dsp:sp>
    <dsp:sp modelId="{E8CC4838-3EFA-414E-8C7C-077AB9F46628}">
      <dsp:nvSpPr>
        <dsp:cNvPr id="0" name=""/>
        <dsp:cNvSpPr/>
      </dsp:nvSpPr>
      <dsp:spPr bwMode="auto">
        <a:xfrm rot="5400000">
          <a:off x="-150813" y="1038679"/>
          <a:ext cx="1005424" cy="703797"/>
        </a:xfrm>
        <a:prstGeom prst="chevron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1" y="1239765"/>
        <a:ext cx="703797" cy="301627"/>
      </dsp:txXfrm>
    </dsp:sp>
    <dsp:sp modelId="{AC2B5251-92D3-407D-8945-FB0F9C16D731}">
      <dsp:nvSpPr>
        <dsp:cNvPr id="0" name=""/>
        <dsp:cNvSpPr/>
      </dsp:nvSpPr>
      <dsp:spPr bwMode="auto">
        <a:xfrm rot="5400000">
          <a:off x="2918600" y="-1326938"/>
          <a:ext cx="653525" cy="508313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Определить значимые критерии для выбора профессии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703797" y="919767"/>
        <a:ext cx="5051230" cy="589721"/>
      </dsp:txXfrm>
    </dsp:sp>
    <dsp:sp modelId="{8081D514-37B7-403B-A8F2-208C9422AD4C}">
      <dsp:nvSpPr>
        <dsp:cNvPr id="0" name=""/>
        <dsp:cNvSpPr/>
      </dsp:nvSpPr>
      <dsp:spPr bwMode="auto">
        <a:xfrm rot="5400000">
          <a:off x="-150813" y="1925877"/>
          <a:ext cx="1005424" cy="703797"/>
        </a:xfrm>
        <a:prstGeom prst="chevron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1" y="2126963"/>
        <a:ext cx="703797" cy="301627"/>
      </dsp:txXfrm>
    </dsp:sp>
    <dsp:sp modelId="{81DF6D86-1C7D-4296-8D0E-514AF41F6060}">
      <dsp:nvSpPr>
        <dsp:cNvPr id="0" name=""/>
        <dsp:cNvSpPr/>
      </dsp:nvSpPr>
      <dsp:spPr bwMode="auto">
        <a:xfrm rot="5400000">
          <a:off x="2918600" y="-439739"/>
          <a:ext cx="653525" cy="508313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Узнать лучше свой потенциал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703797" y="1806966"/>
        <a:ext cx="5051230" cy="589721"/>
      </dsp:txXfrm>
    </dsp:sp>
    <dsp:sp modelId="{76CCC7F5-4E67-4200-A2A4-ABC7B8C53F56}">
      <dsp:nvSpPr>
        <dsp:cNvPr id="0" name=""/>
        <dsp:cNvSpPr/>
      </dsp:nvSpPr>
      <dsp:spPr bwMode="auto">
        <a:xfrm rot="5400000">
          <a:off x="-150813" y="2813075"/>
          <a:ext cx="1005424" cy="703797"/>
        </a:xfrm>
        <a:prstGeom prst="chevron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 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1" y="3014161"/>
        <a:ext cx="703797" cy="301627"/>
      </dsp:txXfrm>
    </dsp:sp>
    <dsp:sp modelId="{0E71EC57-02FA-4DFE-845A-0DD4622338DE}">
      <dsp:nvSpPr>
        <dsp:cNvPr id="0" name=""/>
        <dsp:cNvSpPr/>
      </dsp:nvSpPr>
      <dsp:spPr bwMode="auto">
        <a:xfrm rot="5400000">
          <a:off x="2918600" y="447458"/>
          <a:ext cx="653525" cy="508313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Освоить методы выбора профессии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703797" y="2694163"/>
        <a:ext cx="5051230" cy="589721"/>
      </dsp:txXfrm>
    </dsp:sp>
    <dsp:sp modelId="{A67529BF-88EA-4847-A5A3-AE30E8C0E83D}">
      <dsp:nvSpPr>
        <dsp:cNvPr id="0" name=""/>
        <dsp:cNvSpPr/>
      </dsp:nvSpPr>
      <dsp:spPr bwMode="auto">
        <a:xfrm rot="5400000">
          <a:off x="-150813" y="3700274"/>
          <a:ext cx="1005424" cy="703797"/>
        </a:xfrm>
        <a:prstGeom prst="chevron">
          <a:avLst>
            <a:gd name="adj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1" y="3901360"/>
        <a:ext cx="703797" cy="301627"/>
      </dsp:txXfrm>
    </dsp:sp>
    <dsp:sp modelId="{6593B929-9D60-4CC1-A896-BA5A9834EDDC}">
      <dsp:nvSpPr>
        <dsp:cNvPr id="0" name=""/>
        <dsp:cNvSpPr/>
      </dsp:nvSpPr>
      <dsp:spPr bwMode="auto">
        <a:xfrm rot="5400000">
          <a:off x="2918600" y="1334656"/>
          <a:ext cx="653525" cy="5083132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800">
              <a:solidFill>
                <a:schemeClr val="tx2">
                  <a:lumMod val="75000"/>
                </a:schemeClr>
              </a:solidFill>
              <a:latin typeface="Arial"/>
              <a:cs typeface="Arial"/>
            </a:rPr>
            <a:t>Научиться конструировать свою идеальную профессию будущего</a:t>
          </a:r>
          <a:endParaRPr lang="ru-RU" sz="1800">
            <a:solidFill>
              <a:schemeClr val="tx2">
                <a:lumMod val="75000"/>
              </a:schemeClr>
            </a:solidFill>
            <a:latin typeface="Arial"/>
            <a:cs typeface="Arial"/>
          </a:endParaRPr>
        </a:p>
      </dsp:txBody>
      <dsp:txXfrm rot="-5400000">
        <a:off x="703797" y="3581360"/>
        <a:ext cx="5051230" cy="589721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80627319" name=""/>
      <dsp:cNvGrpSpPr/>
    </dsp:nvGrpSpPr>
    <dsp:grpSpPr bwMode="auto">
      <a:xfrm>
        <a:off x="0" y="0"/>
        <a:ext cx="12047277" cy="5418667"/>
        <a:chOff x="0" y="0"/>
        <a:chExt cx="12047277" cy="5418667"/>
      </a:xfrm>
    </dsp:grpSpPr>
    <dsp:sp modelId="{48298577-B62C-4761-B4C0-F8F3CFEAE53D}">
      <dsp:nvSpPr>
        <dsp:cNvPr id="0" name=""/>
        <dsp:cNvSpPr/>
      </dsp:nvSpPr>
      <dsp:spPr bwMode="auto">
        <a:xfrm>
          <a:off x="5882" y="2271678"/>
          <a:ext cx="2188274" cy="875309"/>
        </a:xfrm>
        <a:prstGeom prst="chevron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Обучение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443537" y="2271678"/>
        <a:ext cx="1312965" cy="875309"/>
      </dsp:txXfrm>
    </dsp:sp>
    <dsp:sp modelId="{65CDAAD4-C0AA-4D36-8746-3F32C69F9824}">
      <dsp:nvSpPr>
        <dsp:cNvPr id="0" name=""/>
        <dsp:cNvSpPr/>
      </dsp:nvSpPr>
      <dsp:spPr bwMode="auto">
        <a:xfrm>
          <a:off x="1975329" y="2271678"/>
          <a:ext cx="2188274" cy="875309"/>
        </a:xfrm>
        <a:prstGeom prst="chevron">
          <a:avLst>
            <a:gd name="adj" fmla="val 5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Информи-рование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2412984" y="2271678"/>
        <a:ext cx="1312965" cy="875309"/>
      </dsp:txXfrm>
    </dsp:sp>
    <dsp:sp modelId="{B1F50271-6CA8-4BA5-BE8C-76E658AF44BF}">
      <dsp:nvSpPr>
        <dsp:cNvPr id="0" name=""/>
        <dsp:cNvSpPr/>
      </dsp:nvSpPr>
      <dsp:spPr bwMode="auto">
        <a:xfrm>
          <a:off x="3944776" y="2271678"/>
          <a:ext cx="2188274" cy="875309"/>
        </a:xfrm>
        <a:prstGeom prst="chevron">
          <a:avLst>
            <a:gd name="adj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55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Тестиро-вание</a:t>
          </a:r>
          <a:endParaRPr lang="ru-RU" sz="155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4382432" y="2271678"/>
        <a:ext cx="1312965" cy="875309"/>
      </dsp:txXfrm>
    </dsp:sp>
    <dsp:sp modelId="{56332DC5-72CB-4F17-BD91-F92FDD5B0851}">
      <dsp:nvSpPr>
        <dsp:cNvPr id="0" name=""/>
        <dsp:cNvSpPr/>
      </dsp:nvSpPr>
      <dsp:spPr bwMode="auto">
        <a:xfrm>
          <a:off x="5914224" y="2271678"/>
          <a:ext cx="2188274" cy="875309"/>
        </a:xfrm>
        <a:prstGeom prst="chevron">
          <a:avLst>
            <a:gd name="adj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Тренинг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6351879" y="2271678"/>
        <a:ext cx="1312965" cy="875309"/>
      </dsp:txXfrm>
    </dsp:sp>
    <dsp:sp modelId="{E46BD5B0-726D-4E50-A22B-E2A97DF226D1}">
      <dsp:nvSpPr>
        <dsp:cNvPr id="0" name=""/>
        <dsp:cNvSpPr/>
      </dsp:nvSpPr>
      <dsp:spPr bwMode="auto">
        <a:xfrm>
          <a:off x="7883672" y="2271678"/>
          <a:ext cx="2188274" cy="875309"/>
        </a:xfrm>
        <a:prstGeom prst="chevron">
          <a:avLst>
            <a:gd name="adj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000099"/>
              </a:solidFill>
              <a:latin typeface="Open Sans"/>
              <a:ea typeface="Open Sans"/>
              <a:cs typeface="Open Sans"/>
            </a:rPr>
            <a:t>Конкурс</a:t>
          </a:r>
          <a:endParaRPr lang="ru-RU" sz="1600" b="1">
            <a:solidFill>
              <a:srgbClr val="000099"/>
            </a:solidFill>
            <a:latin typeface="Open Sans"/>
            <a:ea typeface="Open Sans"/>
            <a:cs typeface="Open Sans"/>
          </a:endParaRPr>
        </a:p>
      </dsp:txBody>
      <dsp:txXfrm>
        <a:off x="8321327" y="2271678"/>
        <a:ext cx="1312965" cy="875309"/>
      </dsp:txXfrm>
    </dsp:sp>
    <dsp:sp modelId="{92196E5B-10BC-4DC9-8CB6-A2E93F0D2AF0}">
      <dsp:nvSpPr>
        <dsp:cNvPr id="0" name=""/>
        <dsp:cNvSpPr/>
      </dsp:nvSpPr>
      <dsp:spPr bwMode="auto">
        <a:xfrm>
          <a:off x="9853119" y="2271678"/>
          <a:ext cx="2188274" cy="875309"/>
        </a:xfrm>
        <a:prstGeom prst="chevron">
          <a:avLst>
            <a:gd name="adj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Open Sans"/>
              <a:ea typeface="Open Sans"/>
              <a:cs typeface="Open Sans"/>
            </a:rPr>
            <a:t>Подведе-ние</a:t>
          </a:r>
          <a:r>
            <a:rPr lang="ru-RU" sz="1600" b="1">
              <a:latin typeface="Open Sans"/>
              <a:ea typeface="Open Sans"/>
              <a:cs typeface="Open Sans"/>
            </a:rPr>
            <a:t> итогов</a:t>
          </a:r>
          <a:endParaRPr lang="ru-RU" sz="1600" b="1">
            <a:latin typeface="Open Sans"/>
            <a:ea typeface="Open Sans"/>
            <a:cs typeface="Open Sans"/>
          </a:endParaRPr>
        </a:p>
      </dsp:txBody>
      <dsp:txXfrm>
        <a:off x="10290774" y="2271678"/>
        <a:ext cx="1312965" cy="87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00000"/>
          <dgm:constr type="h" for="des" forName="desTx" refType="primFontSz" refFor="des" refForName="parTx" fact="0.500000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00000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.00000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315000"/>
                    <dgm:constr type="rMarg" refType="primFontSz" fact="0.105000"/>
                  </dgm:constrLst>
                </dgm:if>
                <dgm:else name="Name15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105000"/>
                    <dgm:constr type="rMarg" refType="primFontSz" fact="0.315000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00000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.00000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315000"/>
                  <dgm:constr type="rMarg" refType="primFontSz" fact="0.105000"/>
                </dgm:constrLst>
              </dgm:if>
              <dgm:else name="Name27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105000"/>
                  <dgm:constr type="rMarg" refType="primFontSz" fact="0.315000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0000000000001"/>
      <dgm:constr type="h" for="ch" forName="sp" refType="w" refFor="des" refForName="parentText" op="gte" fact="-0.300000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.000000" type="chevron" r:blip="">
            <dgm:adjLst/>
          </dgm:shape>
          <dgm:presOf axis="self" ptType="node"/>
          <dgm:constrLst>
            <dgm:constr type="lMarg" refType="primFontSz" fact="0.050000"/>
            <dgm:constr type="rMarg" refType="primFontSz" fact="0.050000"/>
            <dgm:constr type="tMarg" refType="primFontSz" fact="0.050000"/>
            <dgm:constr type="bMarg" refType="primFontSz" fact="0.050000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.00000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.00000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rMarg" refType="primFontSz" fact="0.050000"/>
              </dgm:constrLst>
            </dgm:if>
            <dgm:else name="Name9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lMarg" refType="primFontSz" fact="0.050000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0000000000001"/>
      <dgm:constr type="h" for="ch" forName="sp" refType="w" refFor="des" refForName="parentText" op="gte" fact="-0.300000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.000000" type="chevron" r:blip="">
            <dgm:adjLst/>
          </dgm:shape>
          <dgm:presOf axis="self" ptType="node"/>
          <dgm:constrLst>
            <dgm:constr type="lMarg" refType="primFontSz" fact="0.050000"/>
            <dgm:constr type="rMarg" refType="primFontSz" fact="0.050000"/>
            <dgm:constr type="tMarg" refType="primFontSz" fact="0.050000"/>
            <dgm:constr type="bMarg" refType="primFontSz" fact="0.050000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.00000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.00000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rMarg" refType="primFontSz" fact="0.050000"/>
              </dgm:constrLst>
            </dgm:if>
            <dgm:else name="Name9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lMarg" refType="primFontSz" fact="0.050000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00000"/>
          <dgm:constr type="h" for="des" forName="desTx" refType="primFontSz" refFor="des" refForName="parTx" fact="0.500000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00000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.00000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315000"/>
                    <dgm:constr type="rMarg" refType="primFontSz" fact="0.105000"/>
                  </dgm:constrLst>
                </dgm:if>
                <dgm:else name="Name15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105000"/>
                    <dgm:constr type="rMarg" refType="primFontSz" fact="0.315000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00000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.00000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315000"/>
                  <dgm:constr type="rMarg" refType="primFontSz" fact="0.105000"/>
                </dgm:constrLst>
              </dgm:if>
              <dgm:else name="Name27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105000"/>
                  <dgm:constr type="rMarg" refType="primFontSz" fact="0.315000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3CA21-A0C7-4AA9-A55B-82E9B1104941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0BA5E8-9B90-4A95-9D19-88FA6D3D2C7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EEE11D-C77F-4061-AA16-CCDC773C83B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0E13F2-165D-4180-9CBD-A03581303AF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EB98C3-B1C6-444A-97F6-B572AAA2C0A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E0D4AE5-6AA6-48B8-872D-ABA22C82B909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2829C9-85E1-4E07-BA89-FFEFA3F25F53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823B7-9772-4F69-8E0F-3706C157651D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94B1E9-5DB2-49C9-91DF-EEBCA2C6C113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462DC7-9C47-4504-ACBC-39051ABFE7A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6A04C-6871-4C7D-94C4-EF8DD35EB59D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1D6BD7-0A51-4D26-806D-FC59D3F4207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chart" Target="../charts/chart1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4.xml" /><Relationship Id="rId5" Type="http://schemas.microsoft.com/office/2007/relationships/diagramDrawing" Target="../diagrams/drawing4.xml" /><Relationship Id="rId6" Type="http://schemas.openxmlformats.org/officeDocument/2006/relationships/diagramColors" Target="../diagrams/colors4.xml" /><Relationship Id="rId7" Type="http://schemas.openxmlformats.org/officeDocument/2006/relationships/diagramLayout" Target="../diagrams/layout4.xml" /><Relationship Id="rId8" Type="http://schemas.openxmlformats.org/officeDocument/2006/relationships/diagramQuickStyle" Target="../diagrams/quickStyle4.xml" 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1.xml" /><Relationship Id="rId5" Type="http://schemas.microsoft.com/office/2007/relationships/diagramDrawing" Target="../diagrams/drawing1.xml" /><Relationship Id="rId6" Type="http://schemas.openxmlformats.org/officeDocument/2006/relationships/diagramColors" Target="../diagrams/colors1.xml" /><Relationship Id="rId7" Type="http://schemas.openxmlformats.org/officeDocument/2006/relationships/diagramLayout" Target="../diagrams/layout1.xml" /><Relationship Id="rId8" Type="http://schemas.openxmlformats.org/officeDocument/2006/relationships/diagramQuickStyle" Target="../diagrams/quickStyle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2.xml" /><Relationship Id="rId5" Type="http://schemas.microsoft.com/office/2007/relationships/diagramDrawing" Target="../diagrams/drawing2.xml" /><Relationship Id="rId6" Type="http://schemas.openxmlformats.org/officeDocument/2006/relationships/diagramColors" Target="../diagrams/colors2.xml" /><Relationship Id="rId7" Type="http://schemas.openxmlformats.org/officeDocument/2006/relationships/diagramLayout" Target="../diagrams/layout2.xml" /><Relationship Id="rId8" Type="http://schemas.openxmlformats.org/officeDocument/2006/relationships/diagramQuickStyle" Target="../diagrams/quickStyle2.xml" /><Relationship Id="rId9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8" Type="http://schemas.openxmlformats.org/officeDocument/2006/relationships/diagramColors" Target="../diagrams/colors3.xml" /><Relationship Id="rId9" Type="http://schemas.openxmlformats.org/officeDocument/2006/relationships/diagramLayout" Target="../diagrams/layout3.xml" /><Relationship Id="rId10" Type="http://schemas.openxmlformats.org/officeDocument/2006/relationships/diagramQuickStyle" Target="../diagrams/quickStyle3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1" name="Google Shape;61;p1"/>
          <p:cNvCxnSpPr>
            <a:cxnSpLocks/>
          </p:cNvCxnSpPr>
          <p:nvPr/>
        </p:nvCxnSpPr>
        <p:spPr bwMode="auto">
          <a:xfrm>
            <a:off x="1729318" y="5365751"/>
            <a:ext cx="8030633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64;p1"/>
          <p:cNvCxnSpPr>
            <a:cxnSpLocks/>
          </p:cNvCxnSpPr>
          <p:nvPr/>
        </p:nvCxnSpPr>
        <p:spPr bwMode="auto">
          <a:xfrm>
            <a:off x="2019033" y="5493981"/>
            <a:ext cx="8029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08;p25"/>
          <p:cNvSpPr txBox="1"/>
          <p:nvPr/>
        </p:nvSpPr>
        <p:spPr bwMode="auto">
          <a:xfrm>
            <a:off x="431370" y="1497091"/>
            <a:ext cx="7200800" cy="3151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Проект </a:t>
            </a: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профессиональной ориентации</a:t>
            </a: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несовершеннолетних граждан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«</a:t>
            </a: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Будущий профессионал» </a:t>
            </a:r>
            <a:r>
              <a:rPr lang="ru-RU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endParaRPr lang="ru-RU" sz="36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Google Shape;109;p25"/>
          <p:cNvSpPr txBox="1"/>
          <p:nvPr/>
        </p:nvSpPr>
        <p:spPr bwMode="auto">
          <a:xfrm>
            <a:off x="431371" y="4781550"/>
            <a:ext cx="7201280" cy="8853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54549" y="1086438"/>
            <a:ext cx="5439973" cy="3005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62303" y="4092377"/>
            <a:ext cx="5224463" cy="2741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4321" y="4070411"/>
            <a:ext cx="5416017" cy="2787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5371" y="1086438"/>
            <a:ext cx="5345474" cy="2893422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0" y="178926"/>
            <a:ext cx="8445731" cy="415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ПРИМЕР ПРЕЗЕНТАЦИИ «МОЯ ПРОФЕССИЯ БУДУЩЕГО»: ОПЕРАТОР БПЛА</a:t>
            </a:r>
            <a:endParaRPr lang="ru-RU" sz="22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52605" y="44838"/>
            <a:ext cx="83626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Региональный контекст по результатам тестирования</a:t>
            </a:r>
            <a:endParaRPr lang="ru-RU" sz="26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 xmlns:a="http://schemas.openxmlformats.org/drawingml/2006/main"/>
          </p:cNvGraphicFramePr>
          <p:nvPr/>
        </p:nvGraphicFramePr>
        <p:xfrm>
          <a:off x="315912" y="1211580"/>
          <a:ext cx="5045075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352425" y="4910799"/>
            <a:ext cx="508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Ответы </a:t>
            </a:r>
            <a:r>
              <a:rPr lang="ru-RU" sz="1200">
                <a:latin typeface="Open Sans"/>
                <a:ea typeface="Open Sans"/>
                <a:cs typeface="Open Sans"/>
              </a:rPr>
              <a:t>на вопрос «Вы уже определились со своей будущей профессией и дальнейшим образованием?»</a:t>
            </a:r>
            <a:endParaRPr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5553076" y="1200150"/>
          <a:ext cx="6019800" cy="417231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{ED083AE6-46FA-4A59-8FB0-9F97EB10719F}</a:tableStyleId>
              </a:tblPr>
              <a:tblGrid>
                <a:gridCol w="4796852"/>
                <a:gridCol w="1222948"/>
              </a:tblGrid>
              <a:tr h="70081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Ответы</a:t>
                      </a:r>
                      <a:r>
                        <a:rPr lang="ru-RU" sz="1400"/>
                        <a:t> на в</a:t>
                      </a:r>
                      <a:r>
                        <a:rPr lang="ru-RU" sz="1400"/>
                        <a:t>опрос </a:t>
                      </a:r>
                      <a:r>
                        <a:rPr lang="ru-RU" sz="1400"/>
                        <a:t>«Оцените, пожалуйста, уровень Вашей готовности уже сейчас выбрать профессию?»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Доля респондентов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  <a:tr h="66460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Я рассматриваю несколько вариантов, и готовлюсь к окончательному выбору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36,13%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  <a:tr h="73069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Я уже все решил(-а) и выбрал(-а), мне дополнительная профориентация не нужна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21,62%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  <a:tr h="66460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Я узнавал(-а) о некоторых профессиях, но пока не могу сказать, насколько они мне подходят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19,53%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  <a:tr h="66460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</a:rPr>
                        <a:t>Я еще не думал(-а) о своей будущей профессии, это тестирование – первый шаг</a:t>
                      </a:r>
                      <a:endParaRPr lang="ru-RU" sz="14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14,67%</a:t>
                      </a:r>
                      <a:endParaRPr lang="ru-RU" sz="14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  <a:tr h="746997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Мне предлагали несколько вариантов, но я сам(-а) еще не задумывался(-</a:t>
                      </a:r>
                      <a:r>
                        <a:rPr lang="ru-RU" sz="1400"/>
                        <a:t>лась</a:t>
                      </a:r>
                      <a:r>
                        <a:rPr lang="ru-RU" sz="1400"/>
                        <a:t>) об этом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8,06%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387267" y="1167341"/>
          <a:ext cx="11509458" cy="529233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{ED083AE6-46FA-4A59-8FB0-9F97EB10719F}</a:tableStyleId>
              </a:tblPr>
              <a:tblGrid>
                <a:gridCol w="3975183"/>
                <a:gridCol w="7534275"/>
              </a:tblGrid>
              <a:tr h="6821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ПРЕДЛОЖЕНИЕ: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Профессии, которые наиболее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часто рекомендуются респондентам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ПОТРЕБНОСТЬ РЫНКА ТРУДА: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Профессии, имеющие высокий спрос на региональном рынке труда,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редко рекомендуемые респондентам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  <a:tr h="456081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авиационный техник, судоремонтник, механик по ремонту тран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спорта;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агроном, фермер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звукорежиссер;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инженер по качеству;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инженер по охране труда и технике безопасности;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инженер-строитель;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инженер-энергетик;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информационные системы в экономике;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сервисный инженер;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технолог пищевой промышленности, биотехник;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- эколог-аналитик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1) ИТ (SEO-оптимизатор, SMM-менеджер, администратор баз данных, бизнес-информатика, архитектор программного обеспечения, дизайнер виртуальных сред (VR), программист, системный администратор, системный аналитик, специалист по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BigData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/машинному обучению, специалист по автоматизации технологических процессов, специалист по аддитивным технологиям, 3D печать, специалист по безопасности (информационной, экономической),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тестировщик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программного обеспечения);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2) медицина, фармацевтика, ветеринария (врач общей практики (семейный доктор), врач скорой и неотложной мед. помощи, хирург, врач-диагност, врач-стоматолог, врач-терапевт, генетик, генетический консультант,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биоинженер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биоинформатик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биохимик, микробиолог,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нейробиолог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нейрофизиолог, сетевой врач, ветеринарный врач, медсестра, медбрат);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3)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инженерно-технические кадры (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агроинженер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инженер в сфере телекоммуникаций, инженер-проектировщик, инженер-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робототехник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инженер-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мехатроник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мобильный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робототехник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инженер-химик, инженер-эколог, инженер-электронщик,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нанотехнолог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);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4)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 сфере искусства, развития масс-медиа (актер (театра, оперы, балета), артист, музыкант, арт-директор, креативный директор, режиссер);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4)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 сфере транспорта, логистики (логист, механик автосервиса);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5)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рабочий персонал (электрик, электромонтажник).</a:t>
                      </a:r>
                      <a:endParaRPr lang="ru-RU" sz="14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152605" y="44838"/>
            <a:ext cx="83626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Региональный контекст по результатам тестирования</a:t>
            </a:r>
            <a:endParaRPr lang="ru-RU" sz="26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605" y="44838"/>
            <a:ext cx="83626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Региональный контекст по результатам мониторинга профориентации 2022</a:t>
            </a:r>
            <a:endParaRPr lang="ru-RU" sz="26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190875" y="1338989"/>
          <a:ext cx="5953125" cy="518563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{ED083AE6-46FA-4A59-8FB0-9F97EB10719F}</a:tableStyleId>
              </a:tblPr>
              <a:tblGrid>
                <a:gridCol w="5025366"/>
                <a:gridCol w="927759"/>
              </a:tblGrid>
              <a:tr h="5504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Направление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 подготовки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Доля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обуч-ся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Медицина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13,87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Информационные технологии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11,89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Экономика и управление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10,31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Искусство и 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9,67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Нефтегазовое дело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9,12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Инженерное дело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8,21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Юриспруденция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7,28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Педагогика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7,03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Военное дело, МЧС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3,83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3,05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Лингвистика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ИТ и системы связи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2,84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Туризм и гостиничное дело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2,05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Естественные науки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1,85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Биотехнология и химические технологии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1,06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  <a:tr h="28970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Другое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u="none" strike="noStrike">
                          <a:latin typeface="Open Sans"/>
                          <a:ea typeface="Open Sans"/>
                          <a:cs typeface="Open Sans"/>
                        </a:rPr>
                        <a:t>5,04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247650" y="969656"/>
            <a:ext cx="1194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Вопрос «По какому из направлений подготовки/специальности Вы планируете получать образование?»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52605" y="127083"/>
            <a:ext cx="8362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Достижения проекта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14349" y="1229648"/>
            <a:ext cx="11382375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введение </a:t>
            </a:r>
            <a:r>
              <a:rPr lang="ru-RU" b="1">
                <a:latin typeface="Open Sans"/>
                <a:ea typeface="Open Sans"/>
                <a:cs typeface="Open Sans"/>
              </a:rPr>
              <a:t>единых подходов </a:t>
            </a:r>
            <a:r>
              <a:rPr lang="ru-RU">
                <a:latin typeface="Open Sans"/>
                <a:ea typeface="Open Sans"/>
                <a:cs typeface="Open Sans"/>
              </a:rPr>
              <a:t>к проведению </a:t>
            </a:r>
            <a:r>
              <a:rPr lang="ru-RU">
                <a:latin typeface="Open Sans"/>
                <a:ea typeface="Open Sans"/>
                <a:cs typeface="Open Sans"/>
              </a:rPr>
              <a:t>профориентационной</a:t>
            </a:r>
            <a:r>
              <a:rPr lang="ru-RU">
                <a:latin typeface="Open Sans"/>
                <a:ea typeface="Open Sans"/>
                <a:cs typeface="Open Sans"/>
              </a:rPr>
              <a:t> работы со школьниками;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максимально-возможный </a:t>
            </a:r>
            <a:r>
              <a:rPr lang="ru-RU">
                <a:latin typeface="Open Sans"/>
                <a:ea typeface="Open Sans"/>
                <a:cs typeface="Open Sans"/>
              </a:rPr>
              <a:t>охват </a:t>
            </a:r>
            <a:r>
              <a:rPr lang="ru-RU">
                <a:latin typeface="Open Sans"/>
                <a:ea typeface="Open Sans"/>
                <a:cs typeface="Open Sans"/>
              </a:rPr>
              <a:t>обучающихся </a:t>
            </a:r>
            <a:r>
              <a:rPr lang="ru-RU" b="1">
                <a:latin typeface="Open Sans"/>
                <a:ea typeface="Open Sans"/>
                <a:cs typeface="Open Sans"/>
              </a:rPr>
              <a:t>целостной системой </a:t>
            </a:r>
            <a:r>
              <a:rPr lang="ru-RU" b="1">
                <a:latin typeface="Open Sans"/>
                <a:ea typeface="Open Sans"/>
                <a:cs typeface="Open Sans"/>
              </a:rPr>
              <a:t>профориентационных</a:t>
            </a:r>
            <a:r>
              <a:rPr lang="ru-RU" b="1">
                <a:latin typeface="Open Sans"/>
                <a:ea typeface="Open Sans"/>
                <a:cs typeface="Open Sans"/>
              </a:rPr>
              <a:t> мероприятий</a:t>
            </a:r>
            <a:r>
              <a:rPr lang="ru-RU">
                <a:latin typeface="Open Sans"/>
                <a:ea typeface="Open Sans"/>
                <a:cs typeface="Open Sans"/>
              </a:rPr>
              <a:t>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b="1">
                <a:latin typeface="Open Sans"/>
                <a:ea typeface="Open Sans"/>
                <a:cs typeface="Open Sans"/>
              </a:rPr>
              <a:t>массовое </a:t>
            </a:r>
            <a:r>
              <a:rPr lang="ru-RU" b="1">
                <a:latin typeface="Open Sans"/>
                <a:ea typeface="Open Sans"/>
                <a:cs typeface="Open Sans"/>
              </a:rPr>
              <a:t>повышение квалификации</a:t>
            </a:r>
            <a:r>
              <a:rPr lang="ru-RU">
                <a:latin typeface="Open Sans"/>
                <a:ea typeface="Open Sans"/>
                <a:cs typeface="Open Sans"/>
              </a:rPr>
              <a:t> педагогических работников по направлению профориентации;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создание </a:t>
            </a:r>
            <a:r>
              <a:rPr lang="ru-RU" b="1">
                <a:latin typeface="Open Sans"/>
                <a:ea typeface="Open Sans"/>
                <a:cs typeface="Open Sans"/>
              </a:rPr>
              <a:t>единого информационного пространства </a:t>
            </a:r>
            <a:r>
              <a:rPr lang="ru-RU">
                <a:latin typeface="Open Sans"/>
                <a:ea typeface="Open Sans"/>
                <a:cs typeface="Open Sans"/>
              </a:rPr>
              <a:t>для школьников, родителей и педагогов, позволяющего получить максимум сведений о рынке современных профессий и перспективах их развития;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b="1">
                <a:latin typeface="Open Sans"/>
                <a:ea typeface="Open Sans"/>
                <a:cs typeface="Open Sans"/>
              </a:rPr>
              <a:t>координация</a:t>
            </a:r>
            <a:r>
              <a:rPr lang="ru-RU">
                <a:latin typeface="Open Sans"/>
                <a:ea typeface="Open Sans"/>
                <a:cs typeface="Open Sans"/>
              </a:rPr>
              <a:t> </a:t>
            </a:r>
            <a:r>
              <a:rPr lang="ru-RU">
                <a:latin typeface="Open Sans"/>
                <a:ea typeface="Open Sans"/>
                <a:cs typeface="Open Sans"/>
              </a:rPr>
              <a:t>деятельности педагогов-психологов, классных руководителей, родительской общественности, партнеров по повышению эффективности работы по профессиональному самоопределению учащихся образовательных организаций автономного округа;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возможность </a:t>
            </a:r>
            <a:r>
              <a:rPr lang="ru-RU" b="1">
                <a:latin typeface="Open Sans"/>
                <a:ea typeface="Open Sans"/>
                <a:cs typeface="Open Sans"/>
              </a:rPr>
              <a:t>прогнозирования будущего регионального рынка труда </a:t>
            </a:r>
            <a:r>
              <a:rPr lang="ru-RU">
                <a:latin typeface="Open Sans"/>
                <a:ea typeface="Open Sans"/>
                <a:cs typeface="Open Sans"/>
              </a:rPr>
              <a:t>на основе результатов комплексного </a:t>
            </a:r>
            <a:r>
              <a:rPr lang="ru-RU">
                <a:latin typeface="Open Sans"/>
                <a:ea typeface="Open Sans"/>
                <a:cs typeface="Open Sans"/>
              </a:rPr>
              <a:t>профориентационного</a:t>
            </a:r>
            <a:r>
              <a:rPr lang="ru-RU">
                <a:latin typeface="Open Sans"/>
                <a:ea typeface="Open Sans"/>
                <a:cs typeface="Open Sans"/>
              </a:rPr>
              <a:t> тестирования школьников, позволяющих выявить потенциал и ведущую направленность человека в профессиональной сфере;</a:t>
            </a:r>
            <a:endParaRPr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>
                <a:latin typeface="Open Sans"/>
                <a:ea typeface="Open Sans"/>
                <a:cs typeface="Open Sans"/>
              </a:rPr>
              <a:t>повышение </a:t>
            </a:r>
            <a:r>
              <a:rPr lang="ru-RU" b="1">
                <a:latin typeface="Open Sans"/>
                <a:ea typeface="Open Sans"/>
                <a:cs typeface="Open Sans"/>
              </a:rPr>
              <a:t>осознанности и готовности </a:t>
            </a:r>
            <a:r>
              <a:rPr lang="ru-RU">
                <a:latin typeface="Open Sans"/>
                <a:ea typeface="Open Sans"/>
                <a:cs typeface="Open Sans"/>
              </a:rPr>
              <a:t>обучающихся к </a:t>
            </a:r>
            <a:r>
              <a:rPr lang="ru-RU" b="1">
                <a:latin typeface="Open Sans"/>
                <a:ea typeface="Open Sans"/>
                <a:cs typeface="Open Sans"/>
              </a:rPr>
              <a:t>профессиональному выбору </a:t>
            </a:r>
            <a:r>
              <a:rPr lang="ru-RU">
                <a:latin typeface="Open Sans"/>
                <a:ea typeface="Open Sans"/>
                <a:cs typeface="Open Sans"/>
              </a:rPr>
              <a:t>благодаря опыту построения индивидуальной траектории профессионального развития на основе интересов, способностей, особенностей личности и особенностей </a:t>
            </a:r>
            <a:r>
              <a:rPr lang="ru-RU">
                <a:latin typeface="Open Sans"/>
                <a:ea typeface="Open Sans"/>
                <a:cs typeface="Open Sans"/>
              </a:rPr>
              <a:t>надпрофессиональных</a:t>
            </a:r>
            <a:r>
              <a:rPr lang="ru-RU">
                <a:latin typeface="Open Sans"/>
                <a:ea typeface="Open Sans"/>
                <a:cs typeface="Open Sans"/>
              </a:rPr>
              <a:t> компетенций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52605" y="127083"/>
            <a:ext cx="8362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Влияние проекта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00150" y="1669346"/>
            <a:ext cx="92348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/>
              <a:buChar char="ü"/>
              <a:defRPr/>
            </a:pPr>
            <a:r>
              <a:rPr lang="ru-RU" sz="2200" b="1">
                <a:latin typeface="Open Sans"/>
                <a:ea typeface="Open Sans"/>
                <a:cs typeface="Open Sans"/>
              </a:rPr>
              <a:t>15 </a:t>
            </a:r>
            <a:r>
              <a:rPr lang="ru-RU" sz="2200" b="1">
                <a:latin typeface="Open Sans"/>
                <a:ea typeface="Open Sans"/>
                <a:cs typeface="Open Sans"/>
              </a:rPr>
              <a:t>% </a:t>
            </a:r>
            <a:r>
              <a:rPr lang="ru-RU" sz="2200">
                <a:latin typeface="Open Sans"/>
                <a:ea typeface="Open Sans"/>
                <a:cs typeface="Open Sans"/>
              </a:rPr>
              <a:t>школьников</a:t>
            </a:r>
            <a:r>
              <a:rPr lang="ru-RU" sz="2200" b="1">
                <a:latin typeface="Open Sans"/>
                <a:ea typeface="Open Sans"/>
                <a:cs typeface="Open Sans"/>
              </a:rPr>
              <a:t> </a:t>
            </a:r>
            <a:r>
              <a:rPr lang="ru-RU" sz="2200">
                <a:latin typeface="Open Sans"/>
                <a:ea typeface="Open Sans"/>
                <a:cs typeface="Open Sans"/>
              </a:rPr>
              <a:t>благодаря тестированию </a:t>
            </a:r>
            <a:r>
              <a:rPr lang="ru-RU" sz="2200" b="1">
                <a:latin typeface="Open Sans"/>
                <a:ea typeface="Open Sans"/>
                <a:cs typeface="Open Sans"/>
              </a:rPr>
              <a:t>впервые задумались о своей будущей </a:t>
            </a:r>
            <a:r>
              <a:rPr lang="ru-RU" sz="2200" b="1">
                <a:latin typeface="Open Sans"/>
                <a:ea typeface="Open Sans"/>
                <a:cs typeface="Open Sans"/>
              </a:rPr>
              <a:t>профессии</a:t>
            </a:r>
            <a:r>
              <a:rPr lang="ru-RU" sz="2200">
                <a:latin typeface="Open Sans"/>
                <a:ea typeface="Open Sans"/>
                <a:cs typeface="Open Sans"/>
              </a:rPr>
              <a:t>;</a:t>
            </a:r>
            <a:endParaRPr/>
          </a:p>
          <a:p>
            <a:pPr marL="285750" indent="-285750" algn="just">
              <a:spcAft>
                <a:spcPts val="1200"/>
              </a:spcAft>
              <a:buFont typeface="Wingdings"/>
              <a:buChar char="ü"/>
              <a:defRPr/>
            </a:pPr>
            <a:r>
              <a:rPr lang="ru-RU" sz="2200">
                <a:latin typeface="Open Sans"/>
                <a:ea typeface="Open Sans"/>
                <a:cs typeface="Open Sans"/>
              </a:rPr>
              <a:t>тестирование – один </a:t>
            </a:r>
            <a:r>
              <a:rPr lang="ru-RU" sz="2200">
                <a:latin typeface="Open Sans"/>
                <a:ea typeface="Open Sans"/>
                <a:cs typeface="Open Sans"/>
              </a:rPr>
              <a:t>из </a:t>
            </a:r>
            <a:r>
              <a:rPr lang="ru-RU" sz="2200" b="1">
                <a:latin typeface="Open Sans"/>
                <a:ea typeface="Open Sans"/>
                <a:cs typeface="Open Sans"/>
              </a:rPr>
              <a:t>инструментов управления </a:t>
            </a:r>
            <a:r>
              <a:rPr lang="ru-RU" sz="2200">
                <a:latin typeface="Open Sans"/>
                <a:ea typeface="Open Sans"/>
                <a:cs typeface="Open Sans"/>
              </a:rPr>
              <a:t>воспроизводством</a:t>
            </a:r>
            <a:r>
              <a:rPr lang="ru-RU" sz="2200" b="1">
                <a:latin typeface="Open Sans"/>
                <a:ea typeface="Open Sans"/>
                <a:cs typeface="Open Sans"/>
              </a:rPr>
              <a:t> регионального трудового потенциала</a:t>
            </a:r>
            <a:r>
              <a:rPr lang="ru-RU" sz="2200">
                <a:latin typeface="Open Sans"/>
                <a:ea typeface="Open Sans"/>
                <a:cs typeface="Open Sans"/>
              </a:rPr>
              <a:t>, поскольку позволяет измерять баланс потребностей регионального рынка труда и перспективного трудового потенциала.</a:t>
            </a:r>
            <a:endParaRPr/>
          </a:p>
          <a:p>
            <a:pPr marL="285750" indent="-285750" algn="just">
              <a:spcAft>
                <a:spcPts val="1200"/>
              </a:spcAft>
              <a:buFont typeface="Wingdings"/>
              <a:buChar char="ü"/>
              <a:defRPr/>
            </a:pPr>
            <a:r>
              <a:rPr lang="ru-RU" sz="2200" b="1">
                <a:latin typeface="Open Sans"/>
                <a:ea typeface="Open Sans"/>
                <a:cs typeface="Open Sans"/>
              </a:rPr>
              <a:t>Информирование</a:t>
            </a:r>
            <a:r>
              <a:rPr lang="ru-RU" sz="2200">
                <a:latin typeface="Open Sans"/>
                <a:ea typeface="Open Sans"/>
                <a:cs typeface="Open Sans"/>
              </a:rPr>
              <a:t> школьников и родителей </a:t>
            </a:r>
            <a:r>
              <a:rPr lang="ru-RU" sz="2200">
                <a:latin typeface="Open Sans"/>
                <a:ea typeface="Open Sans"/>
                <a:cs typeface="Open Sans"/>
              </a:rPr>
              <a:t>об особенностях и </a:t>
            </a:r>
            <a:r>
              <a:rPr lang="ru-RU" sz="2200" b="1">
                <a:latin typeface="Open Sans"/>
                <a:ea typeface="Open Sans"/>
                <a:cs typeface="Open Sans"/>
              </a:rPr>
              <a:t>тенденциях развития региональной экономики</a:t>
            </a:r>
            <a:r>
              <a:rPr lang="ru-RU" sz="2200">
                <a:latin typeface="Open Sans"/>
                <a:ea typeface="Open Sans"/>
                <a:cs typeface="Open Sans"/>
              </a:rPr>
              <a:t>, трендах регионального рынка </a:t>
            </a:r>
            <a:r>
              <a:rPr lang="ru-RU" sz="2200">
                <a:latin typeface="Open Sans"/>
                <a:ea typeface="Open Sans"/>
                <a:cs typeface="Open Sans"/>
              </a:rPr>
              <a:t>труда</a:t>
            </a:r>
            <a:endParaRPr lang="ru-RU" sz="220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18629" y="211556"/>
            <a:ext cx="580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Структура проекта – 2023 г.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78048" y="872354"/>
          <a:ext cx="12047277" cy="5418667"/>
          <a:chOff x="0" y="0"/>
          <a:chExt cx="120472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  <p:sp>
        <p:nvSpPr>
          <p:cNvPr id="3" name="Кольцо 2"/>
          <p:cNvSpPr/>
          <p:nvPr/>
        </p:nvSpPr>
        <p:spPr bwMode="auto">
          <a:xfrm>
            <a:off x="789842" y="2189284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4605764" y="2179759"/>
            <a:ext cx="747347" cy="690206"/>
          </a:xfrm>
          <a:prstGeom prst="donut">
            <a:avLst>
              <a:gd name="adj" fmla="val 25000"/>
            </a:avLst>
          </a:prstGeom>
          <a:solidFill>
            <a:srgbClr val="00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609588" y="2189284"/>
            <a:ext cx="747347" cy="690206"/>
          </a:xfrm>
          <a:prstGeom prst="donut">
            <a:avLst>
              <a:gd name="adj" fmla="val 25000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8566581" y="2179759"/>
            <a:ext cx="747347" cy="690206"/>
          </a:xfrm>
          <a:prstGeom prst="donut">
            <a:avLst>
              <a:gd name="adj" fmla="val 25000"/>
            </a:avLst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 bwMode="auto">
          <a:xfrm>
            <a:off x="10347024" y="2179759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10799921" y="2179759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00025" y="4404939"/>
            <a:ext cx="1830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3 КПК на выбор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подготовка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педагогических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работников к реализации мероприятий проекта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14776" y="4404940"/>
            <a:ext cx="21373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Комплексное тестирование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бучающихся по методике «</a:t>
            </a: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Профориентатор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» на платформе 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ЦТР «Гуманитарные технологии» МГУ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86475" y="4404939"/>
            <a:ext cx="1943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Тренинг «Дизайн профессии будущего»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а площадках школ. Подготовка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презентации 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«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Моя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профессия будущего»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8173977" y="4327996"/>
            <a:ext cx="1751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Муниципальный и региональный этапы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Защита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презентаций 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«Моя профессия будущего»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254759" y="4327996"/>
            <a:ext cx="17943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Родительское собрание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Разъяснение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целей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проекта, возможностей применения результатов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проекта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9557" y="1525653"/>
            <a:ext cx="131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04727" y="1433320"/>
            <a:ext cx="138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6356660" y="1449384"/>
            <a:ext cx="137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115300" y="143310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0347024" y="1410979"/>
            <a:ext cx="114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Педагоги, родители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>
            <a:off x="1158897" y="2879490"/>
            <a:ext cx="12031" cy="2681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4973600" y="2869965"/>
            <a:ext cx="8217" cy="26815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6995632" y="2879490"/>
            <a:ext cx="8217" cy="2681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8965130" y="2869965"/>
            <a:ext cx="8217" cy="26815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11191178" y="2868828"/>
            <a:ext cx="12031" cy="2681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10744993" y="2877620"/>
            <a:ext cx="12031" cy="2681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559557" y="4057509"/>
            <a:ext cx="1111202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ИЮН-СЕНТ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598204" y="4061898"/>
            <a:ext cx="100860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СЕНТ-ОКТ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33803" y="4055336"/>
            <a:ext cx="958917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ОКТ-НОЯ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8691431" y="4042764"/>
            <a:ext cx="55976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0804168" y="4042764"/>
            <a:ext cx="55976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 bwMode="auto">
          <a:xfrm>
            <a:off x="2112637" y="4404939"/>
            <a:ext cx="1830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Курс для детей и родителей</a:t>
            </a:r>
            <a:endParaRPr/>
          </a:p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на цифровой платформе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знакомство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с отраслями экономики, особенностями выбора профессий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2776900" y="4057509"/>
            <a:ext cx="609462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СЕНТ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6" name="Кольцо 35"/>
          <p:cNvSpPr/>
          <p:nvPr/>
        </p:nvSpPr>
        <p:spPr bwMode="auto">
          <a:xfrm>
            <a:off x="2654096" y="2189284"/>
            <a:ext cx="747347" cy="690206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3023151" y="2879490"/>
            <a:ext cx="12031" cy="268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2352675" y="1433321"/>
            <a:ext cx="140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Обучающиеся, родители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154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71971" y="227763"/>
            <a:ext cx="8344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Участники проекта в 2023 году</a:t>
            </a:r>
            <a:endParaRPr lang="ru-RU" sz="24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354913" y="2059188"/>
            <a:ext cx="3326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22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муниципалитета</a:t>
            </a:r>
            <a:endParaRPr/>
          </a:p>
          <a:p>
            <a:pPr lvl="0">
              <a:defRPr/>
            </a:pPr>
            <a:endParaRPr lang="en-US" sz="2000" b="1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261 школа</a:t>
            </a:r>
            <a:endParaRPr/>
          </a:p>
          <a:p>
            <a:pPr lvl="0">
              <a:defRPr/>
            </a:pPr>
            <a:endParaRPr lang="ru-RU" sz="2000" b="1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13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200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обучающихся </a:t>
            </a:r>
            <a:endParaRPr/>
          </a:p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9, 11 классов</a:t>
            </a:r>
            <a:endParaRPr/>
          </a:p>
          <a:p>
            <a:pPr lvl="0">
              <a:defRPr/>
            </a:pPr>
            <a:endParaRPr lang="ru-RU" sz="2000" b="1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800 педагогов</a:t>
            </a:r>
            <a:endParaRPr lang="ru-RU" sz="2000" b="1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781571" y="1294300"/>
          <a:ext cx="6867004" cy="5303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{ED083AE6-46FA-4A59-8FB0-9F97EB10719F}</a:tableStyleId>
              </a:tblPr>
              <a:tblGrid>
                <a:gridCol w="4057129"/>
                <a:gridCol w="1514475"/>
                <a:gridCol w="1295400"/>
              </a:tblGrid>
              <a:tr h="609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Наименование курса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Участ-ники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Объем, 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ак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.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 час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Технологии проведения комплексного 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профориентационного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 тестирования для школьников старших классов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Педагоги-психологи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36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</a:tr>
              <a:tr h="39614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Технологии проведения комплексного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профориентационного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тренинга «Дизайнер профессий будущего» для школьников старших классов</a:t>
                      </a:r>
                      <a:endParaRPr lang="ru-RU" sz="18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Классные руководи-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тели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36</a:t>
                      </a:r>
                      <a:endParaRPr/>
                    </a:p>
                  </a:txBody>
                  <a:tcPr anchor="ctr"/>
                </a:tc>
              </a:tr>
              <a:tr h="396144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Сопровождение процесса профессионального самоопределения и профориентации для учеников старших классов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Педагоги-психологи, классные руководи-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тели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defRPr/>
                      </a:pP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36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4789013" y="907038"/>
            <a:ext cx="284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https://surgu.distant.global/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1971" y="227763"/>
            <a:ext cx="8344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Курс «Будущий профессионал»</a:t>
            </a:r>
            <a:endParaRPr lang="ru-RU" sz="24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503638" y="983238"/>
            <a:ext cx="284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https://surgu.distant.global/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181099" y="988817"/>
          <a:ext cx="9253940" cy="560240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{ED083AE6-46FA-4A59-8FB0-9F97EB10719F}</a:tableStyleId>
              </a:tblPr>
              <a:tblGrid>
                <a:gridCol w="422267"/>
                <a:gridCol w="8831673"/>
              </a:tblGrid>
              <a:tr h="864918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№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п/п</a:t>
                      </a:r>
                      <a:endParaRPr/>
                    </a:p>
                  </a:txBody>
                  <a:tcPr marL="29612" marR="29612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Тема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видеолекции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 anchor="ctr"/>
                </a:tc>
              </a:tr>
              <a:tr h="520682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1.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Что такое экономика и отрасли экономики?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Экономика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региона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520682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2.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Рынок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труда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 и к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адры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для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экономики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559585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3.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Как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выбрать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профессию?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559585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4.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Какие профессии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 в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остребованы сегодня? 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520682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5.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Профессии будущего. Важные для региона профессии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будущего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522070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6.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Где получить образование, как выбрать программу и образовательную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организацию?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767102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7.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Что такое психологические тесты и зачем в них участвовать, что делать с </a:t>
                      </a: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результатами?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  <a:tr h="767102">
                <a:tc>
                  <a:txBody>
                    <a:bodyPr/>
                    <a:p>
                      <a:pPr marL="0" lv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8.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</a:rPr>
                        <a:t>Профессионалы о профессиях. Серия видеороликов</a:t>
                      </a:r>
                      <a:endParaRPr lang="ru-RU" sz="16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29612" marR="29612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18603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43C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Avenir Next Cyr"/>
            </a:endParaRPr>
          </a:p>
        </p:txBody>
      </p:sp>
      <p:sp>
        <p:nvSpPr>
          <p:cNvPr id="3" name="object 8"/>
          <p:cNvSpPr txBox="1"/>
          <p:nvPr/>
        </p:nvSpPr>
        <p:spPr bwMode="auto">
          <a:xfrm>
            <a:off x="1008801" y="6188322"/>
            <a:ext cx="1914605" cy="29367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spcBef>
                <a:spcPts val="130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Tahoma"/>
              </a:rPr>
              <a:t>t.me/</a:t>
            </a:r>
            <a:r>
              <a:rPr lang="en-US">
                <a:solidFill>
                  <a:srgbClr val="FFFFFF"/>
                </a:solidFill>
                <a:latin typeface="Avenir Next Cyr"/>
                <a:cs typeface="Tahoma"/>
              </a:rPr>
              <a:t>rmc_dod</a:t>
            </a:r>
            <a:endParaRPr>
              <a:latin typeface="Avenir Next Cyr"/>
              <a:cs typeface="Tahoma"/>
            </a:endParaRPr>
          </a:p>
        </p:txBody>
      </p:sp>
      <p:sp>
        <p:nvSpPr>
          <p:cNvPr id="6" name="object 10"/>
          <p:cNvSpPr txBox="1"/>
          <p:nvPr/>
        </p:nvSpPr>
        <p:spPr bwMode="auto">
          <a:xfrm>
            <a:off x="3293142" y="6161280"/>
            <a:ext cx="2122920" cy="29367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spcBef>
                <a:spcPts val="130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Tahoma"/>
              </a:rPr>
              <a:t>vk.com/</a:t>
            </a:r>
            <a:r>
              <a:rPr lang="en-US">
                <a:solidFill>
                  <a:srgbClr val="FFFFFF"/>
                </a:solidFill>
                <a:latin typeface="Avenir Next Cyr"/>
                <a:cs typeface="Tahoma"/>
              </a:rPr>
              <a:t>dop</a:t>
            </a:r>
            <a:r>
              <a:rPr>
                <a:solidFill>
                  <a:srgbClr val="FFFFFF"/>
                </a:solidFill>
                <a:latin typeface="Avenir Next Cyr"/>
                <a:cs typeface="Tahoma"/>
              </a:rPr>
              <a:t>surgu</a:t>
            </a:r>
            <a:endParaRPr>
              <a:latin typeface="Avenir Next Cyr"/>
              <a:cs typeface="Tahoma"/>
            </a:endParaRPr>
          </a:p>
        </p:txBody>
      </p:sp>
      <p:grpSp>
        <p:nvGrpSpPr>
          <p:cNvPr id="32" name="object 15"/>
          <p:cNvGrpSpPr/>
          <p:nvPr/>
        </p:nvGrpSpPr>
        <p:grpSpPr bwMode="auto">
          <a:xfrm>
            <a:off x="3083593" y="1409830"/>
            <a:ext cx="4505470" cy="567320"/>
            <a:chOff x="4626159" y="2633522"/>
            <a:chExt cx="9511030" cy="1197610"/>
          </a:xfrm>
        </p:grpSpPr>
        <p:sp>
          <p:nvSpPr>
            <p:cNvPr id="33" name="object 16"/>
            <p:cNvSpPr/>
            <p:nvPr/>
          </p:nvSpPr>
          <p:spPr bwMode="auto">
            <a:xfrm>
              <a:off x="4626159" y="2633522"/>
              <a:ext cx="9511030" cy="1197610"/>
            </a:xfrm>
            <a:custGeom>
              <a:avLst/>
              <a:gdLst/>
              <a:ahLst/>
              <a:cxnLst/>
              <a:rect l="l" t="t" r="r" b="b"/>
              <a:pathLst>
                <a:path w="9511030" h="1197610" fill="norm" stroke="1" extrusionOk="0">
                  <a:moveTo>
                    <a:pt x="9248671" y="0"/>
                  </a:moveTo>
                  <a:lnTo>
                    <a:pt x="261772" y="0"/>
                  </a:lnTo>
                  <a:lnTo>
                    <a:pt x="214718" y="4217"/>
                  </a:lnTo>
                  <a:lnTo>
                    <a:pt x="170431" y="16377"/>
                  </a:lnTo>
                  <a:lnTo>
                    <a:pt x="129651" y="35739"/>
                  </a:lnTo>
                  <a:lnTo>
                    <a:pt x="93116" y="61565"/>
                  </a:lnTo>
                  <a:lnTo>
                    <a:pt x="61565" y="93116"/>
                  </a:lnTo>
                  <a:lnTo>
                    <a:pt x="35739" y="129651"/>
                  </a:lnTo>
                  <a:lnTo>
                    <a:pt x="16377" y="170431"/>
                  </a:lnTo>
                  <a:lnTo>
                    <a:pt x="4217" y="214718"/>
                  </a:lnTo>
                  <a:lnTo>
                    <a:pt x="0" y="261772"/>
                  </a:lnTo>
                  <a:lnTo>
                    <a:pt x="0" y="935699"/>
                  </a:lnTo>
                  <a:lnTo>
                    <a:pt x="4217" y="982752"/>
                  </a:lnTo>
                  <a:lnTo>
                    <a:pt x="16377" y="1027039"/>
                  </a:lnTo>
                  <a:lnTo>
                    <a:pt x="35739" y="1067820"/>
                  </a:lnTo>
                  <a:lnTo>
                    <a:pt x="61565" y="1104355"/>
                  </a:lnTo>
                  <a:lnTo>
                    <a:pt x="93116" y="1135905"/>
                  </a:lnTo>
                  <a:lnTo>
                    <a:pt x="129651" y="1161731"/>
                  </a:lnTo>
                  <a:lnTo>
                    <a:pt x="170431" y="1181094"/>
                  </a:lnTo>
                  <a:lnTo>
                    <a:pt x="214718" y="1193253"/>
                  </a:lnTo>
                  <a:lnTo>
                    <a:pt x="261772" y="1197471"/>
                  </a:lnTo>
                  <a:lnTo>
                    <a:pt x="9248671" y="1197471"/>
                  </a:lnTo>
                  <a:lnTo>
                    <a:pt x="9295727" y="1193253"/>
                  </a:lnTo>
                  <a:lnTo>
                    <a:pt x="9340015" y="1181094"/>
                  </a:lnTo>
                  <a:lnTo>
                    <a:pt x="9380796" y="1161731"/>
                  </a:lnTo>
                  <a:lnTo>
                    <a:pt x="9417331" y="1135905"/>
                  </a:lnTo>
                  <a:lnTo>
                    <a:pt x="9448880" y="1104355"/>
                  </a:lnTo>
                  <a:lnTo>
                    <a:pt x="9474705" y="1067820"/>
                  </a:lnTo>
                  <a:lnTo>
                    <a:pt x="9494067" y="1027039"/>
                  </a:lnTo>
                  <a:lnTo>
                    <a:pt x="9506226" y="982752"/>
                  </a:lnTo>
                  <a:lnTo>
                    <a:pt x="9510443" y="935699"/>
                  </a:lnTo>
                  <a:lnTo>
                    <a:pt x="9510443" y="261772"/>
                  </a:lnTo>
                  <a:lnTo>
                    <a:pt x="9506226" y="214718"/>
                  </a:lnTo>
                  <a:lnTo>
                    <a:pt x="9494067" y="170431"/>
                  </a:lnTo>
                  <a:lnTo>
                    <a:pt x="9474705" y="129651"/>
                  </a:lnTo>
                  <a:lnTo>
                    <a:pt x="9448880" y="93116"/>
                  </a:lnTo>
                  <a:lnTo>
                    <a:pt x="9417331" y="61565"/>
                  </a:lnTo>
                  <a:lnTo>
                    <a:pt x="9380796" y="35739"/>
                  </a:lnTo>
                  <a:lnTo>
                    <a:pt x="9340015" y="16377"/>
                  </a:lnTo>
                  <a:lnTo>
                    <a:pt x="9295727" y="4217"/>
                  </a:lnTo>
                  <a:lnTo>
                    <a:pt x="9248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Avenir Next Cyr"/>
              </a:endParaRPr>
            </a:p>
          </p:txBody>
        </p:sp>
        <p:sp>
          <p:nvSpPr>
            <p:cNvPr id="34" name="object 17"/>
            <p:cNvSpPr/>
            <p:nvPr/>
          </p:nvSpPr>
          <p:spPr bwMode="auto">
            <a:xfrm>
              <a:off x="4987565" y="2972440"/>
              <a:ext cx="592455" cy="591820"/>
            </a:xfrm>
            <a:custGeom>
              <a:avLst/>
              <a:gdLst/>
              <a:ahLst/>
              <a:cxnLst/>
              <a:rect l="l" t="t" r="r" b="b"/>
              <a:pathLst>
                <a:path w="592454" h="591820" fill="norm" stroke="1" extrusionOk="0">
                  <a:moveTo>
                    <a:pt x="374341" y="0"/>
                  </a:moveTo>
                  <a:lnTo>
                    <a:pt x="331681" y="5040"/>
                  </a:lnTo>
                  <a:lnTo>
                    <a:pt x="290265" y="18759"/>
                  </a:lnTo>
                  <a:lnTo>
                    <a:pt x="251416" y="41267"/>
                  </a:lnTo>
                  <a:lnTo>
                    <a:pt x="215356" y="73546"/>
                  </a:lnTo>
                  <a:lnTo>
                    <a:pt x="189091" y="110692"/>
                  </a:lnTo>
                  <a:lnTo>
                    <a:pt x="172737" y="152233"/>
                  </a:lnTo>
                  <a:lnTo>
                    <a:pt x="166412" y="197702"/>
                  </a:lnTo>
                  <a:lnTo>
                    <a:pt x="170234" y="246626"/>
                  </a:lnTo>
                  <a:lnTo>
                    <a:pt x="184321" y="298537"/>
                  </a:lnTo>
                  <a:lnTo>
                    <a:pt x="208789" y="352964"/>
                  </a:lnTo>
                  <a:lnTo>
                    <a:pt x="36061" y="524728"/>
                  </a:lnTo>
                  <a:lnTo>
                    <a:pt x="28609" y="531625"/>
                  </a:lnTo>
                  <a:lnTo>
                    <a:pt x="21004" y="538444"/>
                  </a:lnTo>
                  <a:lnTo>
                    <a:pt x="14027" y="545607"/>
                  </a:lnTo>
                  <a:lnTo>
                    <a:pt x="8460" y="553534"/>
                  </a:lnTo>
                  <a:lnTo>
                    <a:pt x="4982" y="562283"/>
                  </a:lnTo>
                  <a:lnTo>
                    <a:pt x="2958" y="571820"/>
                  </a:lnTo>
                  <a:lnTo>
                    <a:pt x="1569" y="581701"/>
                  </a:lnTo>
                  <a:lnTo>
                    <a:pt x="0" y="591480"/>
                  </a:lnTo>
                  <a:lnTo>
                    <a:pt x="10156" y="590017"/>
                  </a:lnTo>
                  <a:lnTo>
                    <a:pt x="20645" y="588895"/>
                  </a:lnTo>
                  <a:lnTo>
                    <a:pt x="30220" y="586841"/>
                  </a:lnTo>
                  <a:lnTo>
                    <a:pt x="37632" y="582580"/>
                  </a:lnTo>
                  <a:lnTo>
                    <a:pt x="70940" y="549711"/>
                  </a:lnTo>
                  <a:lnTo>
                    <a:pt x="137148" y="483194"/>
                  </a:lnTo>
                  <a:lnTo>
                    <a:pt x="237018" y="381696"/>
                  </a:lnTo>
                  <a:lnTo>
                    <a:pt x="349619" y="381696"/>
                  </a:lnTo>
                  <a:lnTo>
                    <a:pt x="293400" y="363259"/>
                  </a:lnTo>
                  <a:lnTo>
                    <a:pt x="258248" y="336860"/>
                  </a:lnTo>
                  <a:lnTo>
                    <a:pt x="230887" y="302412"/>
                  </a:lnTo>
                  <a:lnTo>
                    <a:pt x="213025" y="261576"/>
                  </a:lnTo>
                  <a:lnTo>
                    <a:pt x="206370" y="216015"/>
                  </a:lnTo>
                  <a:lnTo>
                    <a:pt x="212129" y="170477"/>
                  </a:lnTo>
                  <a:lnTo>
                    <a:pt x="229242" y="129324"/>
                  </a:lnTo>
                  <a:lnTo>
                    <a:pt x="256002" y="94285"/>
                  </a:lnTo>
                  <a:lnTo>
                    <a:pt x="290703" y="67087"/>
                  </a:lnTo>
                  <a:lnTo>
                    <a:pt x="331637" y="49460"/>
                  </a:lnTo>
                  <a:lnTo>
                    <a:pt x="377098" y="43130"/>
                  </a:lnTo>
                  <a:lnTo>
                    <a:pt x="505321" y="43130"/>
                  </a:lnTo>
                  <a:lnTo>
                    <a:pt x="496564" y="35858"/>
                  </a:lnTo>
                  <a:lnTo>
                    <a:pt x="458105" y="15518"/>
                  </a:lnTo>
                  <a:lnTo>
                    <a:pt x="416923" y="3529"/>
                  </a:lnTo>
                  <a:lnTo>
                    <a:pt x="374341" y="0"/>
                  </a:lnTo>
                  <a:close/>
                </a:path>
                <a:path w="592454" h="591820" fill="norm" stroke="1" extrusionOk="0">
                  <a:moveTo>
                    <a:pt x="349619" y="381696"/>
                  </a:moveTo>
                  <a:lnTo>
                    <a:pt x="237018" y="381696"/>
                  </a:lnTo>
                  <a:lnTo>
                    <a:pt x="291212" y="406390"/>
                  </a:lnTo>
                  <a:lnTo>
                    <a:pt x="342843" y="420847"/>
                  </a:lnTo>
                  <a:lnTo>
                    <a:pt x="391496" y="425193"/>
                  </a:lnTo>
                  <a:lnTo>
                    <a:pt x="436755" y="419557"/>
                  </a:lnTo>
                  <a:lnTo>
                    <a:pt x="478206" y="404064"/>
                  </a:lnTo>
                  <a:lnTo>
                    <a:pt x="505950" y="385267"/>
                  </a:lnTo>
                  <a:lnTo>
                    <a:pt x="380239" y="385267"/>
                  </a:lnTo>
                  <a:lnTo>
                    <a:pt x="349619" y="381696"/>
                  </a:lnTo>
                  <a:close/>
                </a:path>
                <a:path w="592454" h="591820" fill="norm" stroke="1" extrusionOk="0">
                  <a:moveTo>
                    <a:pt x="505321" y="43130"/>
                  </a:moveTo>
                  <a:lnTo>
                    <a:pt x="377098" y="43130"/>
                  </a:lnTo>
                  <a:lnTo>
                    <a:pt x="422452" y="49301"/>
                  </a:lnTo>
                  <a:lnTo>
                    <a:pt x="463481" y="66855"/>
                  </a:lnTo>
                  <a:lnTo>
                    <a:pt x="498411" y="94014"/>
                  </a:lnTo>
                  <a:lnTo>
                    <a:pt x="525469" y="128998"/>
                  </a:lnTo>
                  <a:lnTo>
                    <a:pt x="542881" y="170028"/>
                  </a:lnTo>
                  <a:lnTo>
                    <a:pt x="548873" y="215324"/>
                  </a:lnTo>
                  <a:lnTo>
                    <a:pt x="542624" y="259885"/>
                  </a:lnTo>
                  <a:lnTo>
                    <a:pt x="525534" y="300064"/>
                  </a:lnTo>
                  <a:lnTo>
                    <a:pt x="499177" y="334276"/>
                  </a:lnTo>
                  <a:lnTo>
                    <a:pt x="465126" y="360937"/>
                  </a:lnTo>
                  <a:lnTo>
                    <a:pt x="424955" y="378462"/>
                  </a:lnTo>
                  <a:lnTo>
                    <a:pt x="380239" y="385267"/>
                  </a:lnTo>
                  <a:lnTo>
                    <a:pt x="505950" y="385267"/>
                  </a:lnTo>
                  <a:lnTo>
                    <a:pt x="548014" y="344022"/>
                  </a:lnTo>
                  <a:lnTo>
                    <a:pt x="571441" y="305680"/>
                  </a:lnTo>
                  <a:lnTo>
                    <a:pt x="586117" y="264652"/>
                  </a:lnTo>
                  <a:lnTo>
                    <a:pt x="592122" y="222230"/>
                  </a:lnTo>
                  <a:lnTo>
                    <a:pt x="589532" y="179707"/>
                  </a:lnTo>
                  <a:lnTo>
                    <a:pt x="578427" y="138372"/>
                  </a:lnTo>
                  <a:lnTo>
                    <a:pt x="558883" y="99519"/>
                  </a:lnTo>
                  <a:lnTo>
                    <a:pt x="530978" y="64439"/>
                  </a:lnTo>
                  <a:lnTo>
                    <a:pt x="505321" y="43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Avenir Next Cyr"/>
              </a:endParaRPr>
            </a:p>
          </p:txBody>
        </p:sp>
      </p:grpSp>
      <p:sp>
        <p:nvSpPr>
          <p:cNvPr id="36" name="object 20"/>
          <p:cNvSpPr/>
          <p:nvPr/>
        </p:nvSpPr>
        <p:spPr bwMode="auto">
          <a:xfrm>
            <a:off x="580772" y="3985492"/>
            <a:ext cx="428029" cy="428029"/>
          </a:xfrm>
          <a:custGeom>
            <a:avLst/>
            <a:gdLst/>
            <a:ahLst/>
            <a:cxnLst/>
            <a:rect l="l" t="t" r="r" b="b"/>
            <a:pathLst>
              <a:path w="836930" h="836929" fill="norm" stroke="1" extrusionOk="0">
                <a:moveTo>
                  <a:pt x="417945" y="0"/>
                </a:moveTo>
                <a:lnTo>
                  <a:pt x="369181" y="2811"/>
                </a:lnTo>
                <a:lnTo>
                  <a:pt x="322076" y="11037"/>
                </a:lnTo>
                <a:lnTo>
                  <a:pt x="276941" y="24363"/>
                </a:lnTo>
                <a:lnTo>
                  <a:pt x="234090" y="42476"/>
                </a:lnTo>
                <a:lnTo>
                  <a:pt x="193836" y="65063"/>
                </a:lnTo>
                <a:lnTo>
                  <a:pt x="156491" y="91809"/>
                </a:lnTo>
                <a:lnTo>
                  <a:pt x="122368" y="122402"/>
                </a:lnTo>
                <a:lnTo>
                  <a:pt x="91779" y="156527"/>
                </a:lnTo>
                <a:lnTo>
                  <a:pt x="65039" y="193871"/>
                </a:lnTo>
                <a:lnTo>
                  <a:pt x="42459" y="234121"/>
                </a:lnTo>
                <a:lnTo>
                  <a:pt x="24352" y="276962"/>
                </a:lnTo>
                <a:lnTo>
                  <a:pt x="11031" y="322082"/>
                </a:lnTo>
                <a:lnTo>
                  <a:pt x="2815" y="369136"/>
                </a:lnTo>
                <a:lnTo>
                  <a:pt x="78" y="416534"/>
                </a:lnTo>
                <a:lnTo>
                  <a:pt x="0" y="418594"/>
                </a:lnTo>
                <a:lnTo>
                  <a:pt x="2881" y="467359"/>
                </a:lnTo>
                <a:lnTo>
                  <a:pt x="11172" y="514468"/>
                </a:lnTo>
                <a:lnTo>
                  <a:pt x="24561" y="559608"/>
                </a:lnTo>
                <a:lnTo>
                  <a:pt x="42732" y="602464"/>
                </a:lnTo>
                <a:lnTo>
                  <a:pt x="65374" y="642724"/>
                </a:lnTo>
                <a:lnTo>
                  <a:pt x="92172" y="680074"/>
                </a:lnTo>
                <a:lnTo>
                  <a:pt x="122814" y="714200"/>
                </a:lnTo>
                <a:lnTo>
                  <a:pt x="156985" y="744789"/>
                </a:lnTo>
                <a:lnTo>
                  <a:pt x="194373" y="771528"/>
                </a:lnTo>
                <a:lnTo>
                  <a:pt x="234665" y="794102"/>
                </a:lnTo>
                <a:lnTo>
                  <a:pt x="277546" y="812199"/>
                </a:lnTo>
                <a:lnTo>
                  <a:pt x="322703" y="825504"/>
                </a:lnTo>
                <a:lnTo>
                  <a:pt x="369824" y="833705"/>
                </a:lnTo>
                <a:lnTo>
                  <a:pt x="418594" y="836487"/>
                </a:lnTo>
                <a:lnTo>
                  <a:pt x="467360" y="833632"/>
                </a:lnTo>
                <a:lnTo>
                  <a:pt x="514475" y="825359"/>
                </a:lnTo>
                <a:lnTo>
                  <a:pt x="559625" y="811985"/>
                </a:lnTo>
                <a:lnTo>
                  <a:pt x="602495" y="793822"/>
                </a:lnTo>
                <a:lnTo>
                  <a:pt x="642771" y="771184"/>
                </a:lnTo>
                <a:lnTo>
                  <a:pt x="680136" y="744386"/>
                </a:lnTo>
                <a:lnTo>
                  <a:pt x="714277" y="713741"/>
                </a:lnTo>
                <a:lnTo>
                  <a:pt x="744879" y="679564"/>
                </a:lnTo>
                <a:lnTo>
                  <a:pt x="771627" y="642168"/>
                </a:lnTo>
                <a:lnTo>
                  <a:pt x="780662" y="626043"/>
                </a:lnTo>
                <a:lnTo>
                  <a:pt x="537805" y="626043"/>
                </a:lnTo>
                <a:lnTo>
                  <a:pt x="526666" y="624839"/>
                </a:lnTo>
                <a:lnTo>
                  <a:pt x="515857" y="621889"/>
                </a:lnTo>
                <a:lnTo>
                  <a:pt x="505604" y="617270"/>
                </a:lnTo>
                <a:lnTo>
                  <a:pt x="496131" y="611059"/>
                </a:lnTo>
                <a:lnTo>
                  <a:pt x="397074" y="544382"/>
                </a:lnTo>
                <a:lnTo>
                  <a:pt x="374595" y="529627"/>
                </a:lnTo>
                <a:lnTo>
                  <a:pt x="360085" y="505463"/>
                </a:lnTo>
                <a:lnTo>
                  <a:pt x="362186" y="495578"/>
                </a:lnTo>
                <a:lnTo>
                  <a:pt x="368093" y="486969"/>
                </a:lnTo>
                <a:lnTo>
                  <a:pt x="376125" y="479084"/>
                </a:lnTo>
                <a:lnTo>
                  <a:pt x="265936" y="479084"/>
                </a:lnTo>
                <a:lnTo>
                  <a:pt x="195760" y="459833"/>
                </a:lnTo>
                <a:lnTo>
                  <a:pt x="168769" y="450803"/>
                </a:lnTo>
                <a:lnTo>
                  <a:pt x="163837" y="449180"/>
                </a:lnTo>
                <a:lnTo>
                  <a:pt x="163837" y="437808"/>
                </a:lnTo>
                <a:lnTo>
                  <a:pt x="166552" y="429810"/>
                </a:lnTo>
                <a:lnTo>
                  <a:pt x="294100" y="369136"/>
                </a:lnTo>
                <a:lnTo>
                  <a:pt x="532946" y="268617"/>
                </a:lnTo>
                <a:lnTo>
                  <a:pt x="576373" y="253768"/>
                </a:lnTo>
                <a:lnTo>
                  <a:pt x="802143" y="253707"/>
                </a:lnTo>
                <a:lnTo>
                  <a:pt x="793798" y="234026"/>
                </a:lnTo>
                <a:lnTo>
                  <a:pt x="771156" y="193765"/>
                </a:lnTo>
                <a:lnTo>
                  <a:pt x="744358" y="156415"/>
                </a:lnTo>
                <a:lnTo>
                  <a:pt x="713717" y="122288"/>
                </a:lnTo>
                <a:lnTo>
                  <a:pt x="679547" y="91698"/>
                </a:lnTo>
                <a:lnTo>
                  <a:pt x="642160" y="64959"/>
                </a:lnTo>
                <a:lnTo>
                  <a:pt x="601871" y="42385"/>
                </a:lnTo>
                <a:lnTo>
                  <a:pt x="558991" y="24288"/>
                </a:lnTo>
                <a:lnTo>
                  <a:pt x="513835" y="10982"/>
                </a:lnTo>
                <a:lnTo>
                  <a:pt x="466715" y="2782"/>
                </a:lnTo>
                <a:lnTo>
                  <a:pt x="417945" y="0"/>
                </a:lnTo>
                <a:close/>
              </a:path>
              <a:path w="836930" h="836929" fill="norm" stroke="1" extrusionOk="0">
                <a:moveTo>
                  <a:pt x="802143" y="253707"/>
                </a:moveTo>
                <a:lnTo>
                  <a:pt x="587599" y="253707"/>
                </a:lnTo>
                <a:lnTo>
                  <a:pt x="598746" y="255678"/>
                </a:lnTo>
                <a:lnTo>
                  <a:pt x="605057" y="260855"/>
                </a:lnTo>
                <a:lnTo>
                  <a:pt x="609243" y="267586"/>
                </a:lnTo>
                <a:lnTo>
                  <a:pt x="611111" y="275294"/>
                </a:lnTo>
                <a:lnTo>
                  <a:pt x="610473" y="283404"/>
                </a:lnTo>
                <a:lnTo>
                  <a:pt x="597669" y="377766"/>
                </a:lnTo>
                <a:lnTo>
                  <a:pt x="587571" y="444368"/>
                </a:lnTo>
                <a:lnTo>
                  <a:pt x="577202" y="509078"/>
                </a:lnTo>
                <a:lnTo>
                  <a:pt x="568208" y="560768"/>
                </a:lnTo>
                <a:lnTo>
                  <a:pt x="562234" y="588306"/>
                </a:lnTo>
                <a:lnTo>
                  <a:pt x="562234" y="589584"/>
                </a:lnTo>
                <a:lnTo>
                  <a:pt x="557233" y="603989"/>
                </a:lnTo>
                <a:lnTo>
                  <a:pt x="551739" y="615887"/>
                </a:lnTo>
                <a:lnTo>
                  <a:pt x="545386" y="623748"/>
                </a:lnTo>
                <a:lnTo>
                  <a:pt x="537805" y="626043"/>
                </a:lnTo>
                <a:lnTo>
                  <a:pt x="780662" y="626043"/>
                </a:lnTo>
                <a:lnTo>
                  <a:pt x="812302" y="558977"/>
                </a:lnTo>
                <a:lnTo>
                  <a:pt x="825599" y="513810"/>
                </a:lnTo>
                <a:lnTo>
                  <a:pt x="833783" y="466681"/>
                </a:lnTo>
                <a:lnTo>
                  <a:pt x="836500" y="418594"/>
                </a:lnTo>
                <a:lnTo>
                  <a:pt x="836458" y="416534"/>
                </a:lnTo>
                <a:lnTo>
                  <a:pt x="833654" y="369136"/>
                </a:lnTo>
                <a:lnTo>
                  <a:pt x="825360" y="322025"/>
                </a:lnTo>
                <a:lnTo>
                  <a:pt x="811970" y="276884"/>
                </a:lnTo>
                <a:lnTo>
                  <a:pt x="802143" y="253707"/>
                </a:lnTo>
                <a:close/>
              </a:path>
              <a:path w="836930" h="836929" fill="norm" stroke="1" extrusionOk="0">
                <a:moveTo>
                  <a:pt x="495413" y="344603"/>
                </a:moveTo>
                <a:lnTo>
                  <a:pt x="487650" y="347895"/>
                </a:lnTo>
                <a:lnTo>
                  <a:pt x="456512" y="369587"/>
                </a:lnTo>
                <a:lnTo>
                  <a:pt x="307205" y="469723"/>
                </a:lnTo>
                <a:lnTo>
                  <a:pt x="294017" y="475461"/>
                </a:lnTo>
                <a:lnTo>
                  <a:pt x="280128" y="478599"/>
                </a:lnTo>
                <a:lnTo>
                  <a:pt x="265936" y="479084"/>
                </a:lnTo>
                <a:lnTo>
                  <a:pt x="376125" y="479084"/>
                </a:lnTo>
                <a:lnTo>
                  <a:pt x="498403" y="359622"/>
                </a:lnTo>
                <a:lnTo>
                  <a:pt x="502167" y="352665"/>
                </a:lnTo>
                <a:lnTo>
                  <a:pt x="500711" y="346926"/>
                </a:lnTo>
                <a:lnTo>
                  <a:pt x="495413" y="344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Avenir Next Cyr"/>
            </a:endParaRPr>
          </a:p>
        </p:txBody>
      </p:sp>
      <p:sp>
        <p:nvSpPr>
          <p:cNvPr id="37" name="object 21"/>
          <p:cNvSpPr txBox="1"/>
          <p:nvPr/>
        </p:nvSpPr>
        <p:spPr bwMode="auto">
          <a:xfrm>
            <a:off x="1238412" y="3913851"/>
            <a:ext cx="2591907" cy="571310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кaнaл</a:t>
            </a:r>
            <a:endParaRPr>
              <a:latin typeface="Avenir Next Cyr"/>
              <a:cs typeface="Verdana"/>
            </a:endParaRPr>
          </a:p>
          <a:p>
            <a:pPr marL="12700">
              <a:spcBef>
                <a:spcPts val="40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в тeлeгpaм</a:t>
            </a:r>
            <a:endParaRPr>
              <a:latin typeface="Avenir Next Cyr"/>
              <a:cs typeface="Verdana"/>
            </a:endParaRPr>
          </a:p>
        </p:txBody>
      </p:sp>
      <p:sp>
        <p:nvSpPr>
          <p:cNvPr id="39" name="object 24"/>
          <p:cNvSpPr txBox="1"/>
          <p:nvPr/>
        </p:nvSpPr>
        <p:spPr bwMode="auto">
          <a:xfrm>
            <a:off x="3950781" y="3913851"/>
            <a:ext cx="2329501" cy="578363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>
              <a:spcBef>
                <a:spcPts val="90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o</a:t>
            </a:r>
            <a:r>
              <a:rPr lang="ru-RU">
                <a:solidFill>
                  <a:srgbClr val="FFFFFF"/>
                </a:solidFill>
                <a:latin typeface="Avenir Next Cyr"/>
                <a:cs typeface="Verdana"/>
              </a:rPr>
              <a:t>б</a:t>
            </a: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щaя</a:t>
            </a: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 </a:t>
            </a: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гpyппa</a:t>
            </a:r>
            <a:endParaRPr lang="ru-RU">
              <a:solidFill>
                <a:srgbClr val="FFFFFF"/>
              </a:solidFill>
              <a:latin typeface="Avenir Next Cyr"/>
              <a:cs typeface="Verdana"/>
            </a:endParaRPr>
          </a:p>
          <a:p>
            <a:pPr marL="12700" marR="5080">
              <a:spcBef>
                <a:spcPts val="90"/>
              </a:spcBef>
              <a:defRPr/>
            </a:pPr>
            <a:r>
              <a:rPr>
                <a:solidFill>
                  <a:srgbClr val="FFFFFF"/>
                </a:solidFill>
                <a:latin typeface="Avenir Next Cyr"/>
                <a:cs typeface="Verdana"/>
              </a:rPr>
              <a:t>в BK</a:t>
            </a:r>
            <a:endParaRPr>
              <a:latin typeface="Avenir Next Cyr"/>
              <a:cs typeface="Verdana"/>
            </a:endParaRPr>
          </a:p>
        </p:txBody>
      </p:sp>
      <p:sp>
        <p:nvSpPr>
          <p:cNvPr id="40" name="object 7"/>
          <p:cNvSpPr txBox="1"/>
          <p:nvPr/>
        </p:nvSpPr>
        <p:spPr bwMode="auto">
          <a:xfrm>
            <a:off x="3850985" y="1500168"/>
            <a:ext cx="2958002" cy="3866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 algn="ctr">
              <a:spcBef>
                <a:spcPts val="135"/>
              </a:spcBef>
              <a:defRPr/>
            </a:pPr>
            <a:r>
              <a:rPr lang="en-US" sz="2400" b="1">
                <a:solidFill>
                  <a:schemeClr val="tx1"/>
                </a:solidFill>
                <a:latin typeface="Avenir Next Cyr"/>
              </a:rPr>
              <a:t>http://argo.surgu.ru/</a:t>
            </a:r>
            <a:endParaRPr lang="ru-RU" sz="2400" b="1">
              <a:solidFill>
                <a:schemeClr val="tx1"/>
              </a:solidFill>
              <a:latin typeface="Avenir Next Cyr"/>
            </a:endParaRPr>
          </a:p>
        </p:txBody>
      </p:sp>
      <p:sp>
        <p:nvSpPr>
          <p:cNvPr id="42" name="Заголовок 1"/>
          <p:cNvSpPr txBox="1"/>
          <p:nvPr/>
        </p:nvSpPr>
        <p:spPr bwMode="auto">
          <a:xfrm>
            <a:off x="575498" y="0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Avenir Next Cyr Medium"/>
              </a:rPr>
              <a:t>ПРИСОЕДИНЯЙТЕСЬ К НАМ!</a:t>
            </a:r>
            <a:endParaRPr/>
          </a:p>
        </p:txBody>
      </p:sp>
      <p:sp>
        <p:nvSpPr>
          <p:cNvPr id="43" name="object 19"/>
          <p:cNvSpPr/>
          <p:nvPr/>
        </p:nvSpPr>
        <p:spPr bwMode="auto">
          <a:xfrm>
            <a:off x="3293142" y="3979721"/>
            <a:ext cx="428029" cy="428029"/>
          </a:xfrm>
          <a:custGeom>
            <a:avLst/>
            <a:gdLst/>
            <a:ahLst/>
            <a:cxnLst/>
            <a:rect l="l" t="t" r="r" b="b"/>
            <a:pathLst>
              <a:path w="836929" h="836929" fill="norm" stroke="1" extrusionOk="0">
                <a:moveTo>
                  <a:pt x="760563" y="0"/>
                </a:moveTo>
                <a:lnTo>
                  <a:pt x="75913" y="0"/>
                </a:lnTo>
                <a:lnTo>
                  <a:pt x="46320" y="5965"/>
                </a:lnTo>
                <a:lnTo>
                  <a:pt x="22195" y="22234"/>
                </a:lnTo>
                <a:lnTo>
                  <a:pt x="5951" y="46365"/>
                </a:lnTo>
                <a:lnTo>
                  <a:pt x="0" y="75913"/>
                </a:lnTo>
                <a:lnTo>
                  <a:pt x="0" y="760228"/>
                </a:lnTo>
                <a:lnTo>
                  <a:pt x="5748" y="789825"/>
                </a:lnTo>
                <a:lnTo>
                  <a:pt x="21892" y="814024"/>
                </a:lnTo>
                <a:lnTo>
                  <a:pt x="45979" y="830391"/>
                </a:lnTo>
                <a:lnTo>
                  <a:pt x="75557" y="836487"/>
                </a:lnTo>
                <a:lnTo>
                  <a:pt x="760228" y="836487"/>
                </a:lnTo>
                <a:lnTo>
                  <a:pt x="789869" y="830495"/>
                </a:lnTo>
                <a:lnTo>
                  <a:pt x="814110" y="814154"/>
                </a:lnTo>
                <a:lnTo>
                  <a:pt x="830472" y="789914"/>
                </a:lnTo>
                <a:lnTo>
                  <a:pt x="836477" y="760228"/>
                </a:lnTo>
                <a:lnTo>
                  <a:pt x="836477" y="590809"/>
                </a:lnTo>
                <a:lnTo>
                  <a:pt x="692429" y="590809"/>
                </a:lnTo>
                <a:lnTo>
                  <a:pt x="692429" y="589479"/>
                </a:lnTo>
                <a:lnTo>
                  <a:pt x="611939" y="589479"/>
                </a:lnTo>
                <a:lnTo>
                  <a:pt x="601234" y="589246"/>
                </a:lnTo>
                <a:lnTo>
                  <a:pt x="590806" y="587051"/>
                </a:lnTo>
                <a:lnTo>
                  <a:pt x="586078" y="585102"/>
                </a:lnTo>
                <a:lnTo>
                  <a:pt x="453609" y="585102"/>
                </a:lnTo>
                <a:lnTo>
                  <a:pt x="447693" y="584903"/>
                </a:lnTo>
                <a:lnTo>
                  <a:pt x="411537" y="584903"/>
                </a:lnTo>
                <a:lnTo>
                  <a:pt x="369658" y="580830"/>
                </a:lnTo>
                <a:lnTo>
                  <a:pt x="329921" y="568245"/>
                </a:lnTo>
                <a:lnTo>
                  <a:pt x="293601" y="547707"/>
                </a:lnTo>
                <a:lnTo>
                  <a:pt x="261971" y="519774"/>
                </a:lnTo>
                <a:lnTo>
                  <a:pt x="207123" y="449017"/>
                </a:lnTo>
                <a:lnTo>
                  <a:pt x="161098" y="371205"/>
                </a:lnTo>
                <a:lnTo>
                  <a:pt x="129426" y="308366"/>
                </a:lnTo>
                <a:lnTo>
                  <a:pt x="113692" y="272766"/>
                </a:lnTo>
                <a:lnTo>
                  <a:pt x="117640" y="267552"/>
                </a:lnTo>
                <a:lnTo>
                  <a:pt x="122854" y="263709"/>
                </a:lnTo>
                <a:lnTo>
                  <a:pt x="129011" y="261688"/>
                </a:lnTo>
                <a:lnTo>
                  <a:pt x="321594" y="261688"/>
                </a:lnTo>
                <a:lnTo>
                  <a:pt x="324012" y="259076"/>
                </a:lnTo>
                <a:lnTo>
                  <a:pt x="331047" y="254201"/>
                </a:lnTo>
                <a:lnTo>
                  <a:pt x="349598" y="249601"/>
                </a:lnTo>
                <a:lnTo>
                  <a:pt x="368487" y="246811"/>
                </a:lnTo>
                <a:lnTo>
                  <a:pt x="387559" y="245832"/>
                </a:lnTo>
                <a:lnTo>
                  <a:pt x="836477" y="245832"/>
                </a:lnTo>
                <a:lnTo>
                  <a:pt x="836477" y="75913"/>
                </a:lnTo>
                <a:lnTo>
                  <a:pt x="830526" y="46365"/>
                </a:lnTo>
                <a:lnTo>
                  <a:pt x="814281" y="22234"/>
                </a:lnTo>
                <a:lnTo>
                  <a:pt x="790156" y="5965"/>
                </a:lnTo>
                <a:lnTo>
                  <a:pt x="760563" y="0"/>
                </a:lnTo>
                <a:close/>
              </a:path>
              <a:path w="836929" h="836929" fill="norm" stroke="1" extrusionOk="0">
                <a:moveTo>
                  <a:pt x="836477" y="261282"/>
                </a:moveTo>
                <a:lnTo>
                  <a:pt x="702299" y="261282"/>
                </a:lnTo>
                <a:lnTo>
                  <a:pt x="710937" y="261670"/>
                </a:lnTo>
                <a:lnTo>
                  <a:pt x="715549" y="264983"/>
                </a:lnTo>
                <a:lnTo>
                  <a:pt x="719192" y="272075"/>
                </a:lnTo>
                <a:lnTo>
                  <a:pt x="719356" y="284858"/>
                </a:lnTo>
                <a:lnTo>
                  <a:pt x="711555" y="304564"/>
                </a:lnTo>
                <a:lnTo>
                  <a:pt x="695746" y="331168"/>
                </a:lnTo>
                <a:lnTo>
                  <a:pt x="671885" y="364648"/>
                </a:lnTo>
                <a:lnTo>
                  <a:pt x="636391" y="411307"/>
                </a:lnTo>
                <a:lnTo>
                  <a:pt x="621521" y="438041"/>
                </a:lnTo>
                <a:lnTo>
                  <a:pt x="627597" y="458300"/>
                </a:lnTo>
                <a:lnTo>
                  <a:pt x="654943" y="485534"/>
                </a:lnTo>
                <a:lnTo>
                  <a:pt x="672107" y="500948"/>
                </a:lnTo>
                <a:lnTo>
                  <a:pt x="687865" y="517713"/>
                </a:lnTo>
                <a:lnTo>
                  <a:pt x="702163" y="535744"/>
                </a:lnTo>
                <a:lnTo>
                  <a:pt x="714952" y="554956"/>
                </a:lnTo>
                <a:lnTo>
                  <a:pt x="720223" y="574584"/>
                </a:lnTo>
                <a:lnTo>
                  <a:pt x="711504" y="585349"/>
                </a:lnTo>
                <a:lnTo>
                  <a:pt x="698878" y="589882"/>
                </a:lnTo>
                <a:lnTo>
                  <a:pt x="692429" y="590809"/>
                </a:lnTo>
                <a:lnTo>
                  <a:pt x="836477" y="590809"/>
                </a:lnTo>
                <a:lnTo>
                  <a:pt x="836477" y="261282"/>
                </a:lnTo>
                <a:close/>
              </a:path>
              <a:path w="836929" h="836929" fill="norm" stroke="1" extrusionOk="0">
                <a:moveTo>
                  <a:pt x="491053" y="509628"/>
                </a:moveTo>
                <a:lnTo>
                  <a:pt x="478290" y="521376"/>
                </a:lnTo>
                <a:lnTo>
                  <a:pt x="471824" y="540209"/>
                </a:lnTo>
                <a:lnTo>
                  <a:pt x="469515" y="557694"/>
                </a:lnTo>
                <a:lnTo>
                  <a:pt x="469221" y="565396"/>
                </a:lnTo>
                <a:lnTo>
                  <a:pt x="469221" y="570464"/>
                </a:lnTo>
                <a:lnTo>
                  <a:pt x="467608" y="575448"/>
                </a:lnTo>
                <a:lnTo>
                  <a:pt x="464341" y="579385"/>
                </a:lnTo>
                <a:lnTo>
                  <a:pt x="459766" y="583175"/>
                </a:lnTo>
                <a:lnTo>
                  <a:pt x="453609" y="585102"/>
                </a:lnTo>
                <a:lnTo>
                  <a:pt x="586078" y="585102"/>
                </a:lnTo>
                <a:lnTo>
                  <a:pt x="580932" y="582981"/>
                </a:lnTo>
                <a:lnTo>
                  <a:pt x="571888" y="577123"/>
                </a:lnTo>
                <a:lnTo>
                  <a:pt x="549595" y="556906"/>
                </a:lnTo>
                <a:lnTo>
                  <a:pt x="528423" y="532994"/>
                </a:lnTo>
                <a:lnTo>
                  <a:pt x="508775" y="514272"/>
                </a:lnTo>
                <a:lnTo>
                  <a:pt x="491053" y="509628"/>
                </a:lnTo>
                <a:close/>
              </a:path>
              <a:path w="836929" h="836929" fill="norm" stroke="1" extrusionOk="0">
                <a:moveTo>
                  <a:pt x="321594" y="261688"/>
                </a:moveTo>
                <a:lnTo>
                  <a:pt x="221584" y="261688"/>
                </a:lnTo>
                <a:lnTo>
                  <a:pt x="226453" y="262578"/>
                </a:lnTo>
                <a:lnTo>
                  <a:pt x="231333" y="264546"/>
                </a:lnTo>
                <a:lnTo>
                  <a:pt x="235573" y="267552"/>
                </a:lnTo>
                <a:lnTo>
                  <a:pt x="238819" y="270211"/>
                </a:lnTo>
                <a:lnTo>
                  <a:pt x="241772" y="273708"/>
                </a:lnTo>
                <a:lnTo>
                  <a:pt x="244217" y="279554"/>
                </a:lnTo>
                <a:lnTo>
                  <a:pt x="250742" y="294899"/>
                </a:lnTo>
                <a:lnTo>
                  <a:pt x="275970" y="345088"/>
                </a:lnTo>
                <a:lnTo>
                  <a:pt x="299689" y="383091"/>
                </a:lnTo>
                <a:lnTo>
                  <a:pt x="330833" y="415001"/>
                </a:lnTo>
                <a:lnTo>
                  <a:pt x="341141" y="414154"/>
                </a:lnTo>
                <a:lnTo>
                  <a:pt x="350520" y="396418"/>
                </a:lnTo>
                <a:lnTo>
                  <a:pt x="353963" y="366615"/>
                </a:lnTo>
                <a:lnTo>
                  <a:pt x="354099" y="338586"/>
                </a:lnTo>
                <a:lnTo>
                  <a:pt x="353559" y="326168"/>
                </a:lnTo>
                <a:lnTo>
                  <a:pt x="353173" y="315492"/>
                </a:lnTo>
                <a:lnTo>
                  <a:pt x="339086" y="279554"/>
                </a:lnTo>
                <a:lnTo>
                  <a:pt x="317686" y="271436"/>
                </a:lnTo>
                <a:lnTo>
                  <a:pt x="316299" y="269471"/>
                </a:lnTo>
                <a:lnTo>
                  <a:pt x="318752" y="264758"/>
                </a:lnTo>
                <a:lnTo>
                  <a:pt x="321594" y="261688"/>
                </a:lnTo>
                <a:close/>
              </a:path>
              <a:path w="836929" h="836929" fill="norm" stroke="1" extrusionOk="0">
                <a:moveTo>
                  <a:pt x="836477" y="246594"/>
                </a:moveTo>
                <a:lnTo>
                  <a:pt x="417354" y="246594"/>
                </a:lnTo>
                <a:lnTo>
                  <a:pt x="427954" y="247281"/>
                </a:lnTo>
                <a:lnTo>
                  <a:pt x="438496" y="248716"/>
                </a:lnTo>
                <a:lnTo>
                  <a:pt x="449022" y="250892"/>
                </a:lnTo>
                <a:lnTo>
                  <a:pt x="464589" y="260421"/>
                </a:lnTo>
                <a:lnTo>
                  <a:pt x="469922" y="279380"/>
                </a:lnTo>
                <a:lnTo>
                  <a:pt x="469733" y="304564"/>
                </a:lnTo>
                <a:lnTo>
                  <a:pt x="469662" y="310838"/>
                </a:lnTo>
                <a:lnTo>
                  <a:pt x="468582" y="352575"/>
                </a:lnTo>
                <a:lnTo>
                  <a:pt x="468317" y="364648"/>
                </a:lnTo>
                <a:lnTo>
                  <a:pt x="471723" y="403125"/>
                </a:lnTo>
                <a:lnTo>
                  <a:pt x="487048" y="414586"/>
                </a:lnTo>
                <a:lnTo>
                  <a:pt x="498986" y="406935"/>
                </a:lnTo>
                <a:lnTo>
                  <a:pt x="543177" y="345727"/>
                </a:lnTo>
                <a:lnTo>
                  <a:pt x="560827" y="310838"/>
                </a:lnTo>
                <a:lnTo>
                  <a:pt x="575783" y="274693"/>
                </a:lnTo>
                <a:lnTo>
                  <a:pt x="577752" y="270798"/>
                </a:lnTo>
                <a:lnTo>
                  <a:pt x="580359" y="267447"/>
                </a:lnTo>
                <a:lnTo>
                  <a:pt x="583908" y="264934"/>
                </a:lnTo>
                <a:lnTo>
                  <a:pt x="587510" y="263112"/>
                </a:lnTo>
                <a:lnTo>
                  <a:pt x="591741" y="262421"/>
                </a:lnTo>
                <a:lnTo>
                  <a:pt x="691661" y="262421"/>
                </a:lnTo>
                <a:lnTo>
                  <a:pt x="702299" y="261282"/>
                </a:lnTo>
                <a:lnTo>
                  <a:pt x="836477" y="261282"/>
                </a:lnTo>
                <a:lnTo>
                  <a:pt x="836477" y="246594"/>
                </a:lnTo>
                <a:close/>
              </a:path>
              <a:path w="836929" h="836929" fill="norm" stroke="1" extrusionOk="0">
                <a:moveTo>
                  <a:pt x="691661" y="262421"/>
                </a:moveTo>
                <a:lnTo>
                  <a:pt x="591741" y="262421"/>
                </a:lnTo>
                <a:lnTo>
                  <a:pt x="595636" y="262965"/>
                </a:lnTo>
                <a:lnTo>
                  <a:pt x="686575" y="262965"/>
                </a:lnTo>
                <a:lnTo>
                  <a:pt x="691661" y="262421"/>
                </a:lnTo>
                <a:close/>
              </a:path>
              <a:path w="836929" h="836929" fill="norm" stroke="1" extrusionOk="0">
                <a:moveTo>
                  <a:pt x="836477" y="245832"/>
                </a:moveTo>
                <a:lnTo>
                  <a:pt x="387559" y="245832"/>
                </a:lnTo>
                <a:lnTo>
                  <a:pt x="406657" y="246662"/>
                </a:lnTo>
                <a:lnTo>
                  <a:pt x="836477" y="246594"/>
                </a:lnTo>
                <a:lnTo>
                  <a:pt x="836477" y="245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Avenir Next Cyr"/>
            </a:endParaRPr>
          </a:p>
        </p:txBody>
      </p:sp>
      <p:sp>
        <p:nvSpPr>
          <p:cNvPr id="45" name="object 7"/>
          <p:cNvSpPr txBox="1"/>
          <p:nvPr/>
        </p:nvSpPr>
        <p:spPr bwMode="auto">
          <a:xfrm flipH="0" flipV="0">
            <a:off x="7827218" y="3904380"/>
            <a:ext cx="3643709" cy="7836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spcBef>
                <a:spcPts val="135"/>
              </a:spcBef>
              <a:defRPr/>
            </a:pPr>
            <a:r>
              <a:rPr sz="800"/>
              <a:t> </a:t>
            </a:r>
            <a:r>
              <a:rPr sz="1600"/>
              <a:t>8 (3467) 33 16 09 доп. 3932, 3935</a:t>
            </a:r>
            <a:endParaRPr sz="1600" b="1">
              <a:latin typeface="Avenir Next Cyr"/>
            </a:endParaRPr>
          </a:p>
          <a:p>
            <a:pPr marL="12699">
              <a:spcBef>
                <a:spcPts val="134"/>
              </a:spcBef>
              <a:defRPr/>
            </a:pPr>
            <a:r>
              <a:rPr lang="ru-RU" sz="1600" b="1">
                <a:latin typeface="Avenir Next Cyr"/>
              </a:rPr>
              <a:t>+7 (3462</a:t>
            </a:r>
            <a:r>
              <a:rPr lang="ru-RU" sz="1600" b="1">
                <a:latin typeface="Avenir Next Cyr"/>
              </a:rPr>
              <a:t>)</a:t>
            </a:r>
            <a:r>
              <a:rPr lang="ru-RU" sz="1600"/>
              <a:t> 76-31-15</a:t>
            </a:r>
            <a:r>
              <a:rPr lang="en-US" sz="1600"/>
              <a:t>, </a:t>
            </a:r>
            <a:endParaRPr sz="1600"/>
          </a:p>
          <a:p>
            <a:pPr marL="12700">
              <a:spcBef>
                <a:spcPts val="135"/>
              </a:spcBef>
              <a:defRPr/>
            </a:pPr>
            <a:r>
              <a:rPr lang="ru-RU" sz="1600"/>
              <a:t>76-28-00 </a:t>
            </a:r>
            <a:r>
              <a:rPr lang="ru-RU" sz="1600"/>
              <a:t>доб. (2932)</a:t>
            </a:r>
            <a:endParaRPr sz="1600" b="1">
              <a:latin typeface="Avenir Next Cy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4784" y="1145225"/>
            <a:ext cx="1663849" cy="16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93142" y="4806507"/>
            <a:ext cx="12763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09783" y="4812278"/>
            <a:ext cx="12477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73;p2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958873" y="5146657"/>
            <a:ext cx="493819" cy="49381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674;p28"/>
          <p:cNvSpPr/>
          <p:nvPr/>
        </p:nvSpPr>
        <p:spPr bwMode="auto">
          <a:xfrm>
            <a:off x="7953854" y="5146657"/>
            <a:ext cx="32211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bg1"/>
                </a:solidFill>
                <a:latin typeface="Avenir Next Cyr"/>
                <a:ea typeface="Calibri"/>
                <a:cs typeface="Calibri"/>
              </a:rPr>
              <a:t>rmc.dod@surgu.ru</a:t>
            </a:r>
            <a:endParaRPr sz="2400">
              <a:solidFill>
                <a:schemeClr val="bg1"/>
              </a:solidFill>
              <a:latin typeface="Avenir Next Cyr"/>
              <a:ea typeface="Calibri"/>
              <a:cs typeface="Calibri"/>
            </a:endParaRPr>
          </a:p>
        </p:txBody>
      </p:sp>
      <p:pic>
        <p:nvPicPr>
          <p:cNvPr id="35" name="Google Shape;671;p28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6933990" y="3904381"/>
            <a:ext cx="497615" cy="497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30065" y="12320"/>
            <a:ext cx="8607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Цель и задачи проекта «Будущий профессионал»</a:t>
            </a:r>
            <a:endParaRPr lang="ru-RU" sz="26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" y="1330405"/>
            <a:ext cx="571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Цель проекта -  создание системы действенной профессиональной ориентации обучающихся образовательных организаций Ханты-Мансийского автономного округа – Югры, способствующей формированию их профессионального, личностного и социального самоопределения в соответствии с желаниями, способностями, индивидуальными особенностями, с учетом социокультурной и экономической ситуации, потребностей и тенденций рынка труда, а также формированию </a:t>
            </a: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надпрофессиональных</a:t>
            </a: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навыков</a:t>
            </a:r>
            <a:endParaRPr/>
          </a:p>
        </p:txBody>
      </p:sp>
      <p:pic>
        <p:nvPicPr>
          <p:cNvPr id="6" name="Google Shape;65;p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260123" y="1677423"/>
            <a:ext cx="5698259" cy="3382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18628" y="211555"/>
            <a:ext cx="5806926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none" strike="noStrik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Структура проекта - 2022 г.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78048" y="872354"/>
          <a:ext cx="12047277" cy="5418667"/>
          <a:chOff x="0" y="0"/>
          <a:chExt cx="120472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  <p:sp>
        <p:nvSpPr>
          <p:cNvPr id="3" name="Кольцо 2"/>
          <p:cNvSpPr/>
          <p:nvPr/>
        </p:nvSpPr>
        <p:spPr bwMode="auto">
          <a:xfrm>
            <a:off x="1380392" y="2074984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3586589" y="2074984"/>
            <a:ext cx="747347" cy="690206"/>
          </a:xfrm>
          <a:prstGeom prst="donut">
            <a:avLst>
              <a:gd name="adj" fmla="val 25000"/>
            </a:avLst>
          </a:prstGeom>
          <a:solidFill>
            <a:srgbClr val="00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5647562" y="2074984"/>
            <a:ext cx="747347" cy="690206"/>
          </a:xfrm>
          <a:prstGeom prst="donut">
            <a:avLst>
              <a:gd name="adj" fmla="val 25000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7804581" y="2074984"/>
            <a:ext cx="747347" cy="690206"/>
          </a:xfrm>
          <a:prstGeom prst="donut">
            <a:avLst>
              <a:gd name="adj" fmla="val 25000"/>
            </a:avLst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 bwMode="auto">
          <a:xfrm>
            <a:off x="9946973" y="2074984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10399871" y="2074984"/>
            <a:ext cx="747347" cy="690206"/>
          </a:xfrm>
          <a:prstGeom prst="donut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09575" y="4404939"/>
            <a:ext cx="1830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КПК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подготовка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педагогических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работников к реализации мероприятий проекта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486026" y="4404940"/>
            <a:ext cx="21373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Комплексное тестирование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бучающихся по методике «</a:t>
            </a: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Профориентатор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» на платформе 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ЦТР «Гуманитарные технологии» МГУ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972050" y="4404939"/>
            <a:ext cx="1943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Тренинг «Дизайн профессии будущего»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а площадках школ. Подготовка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презентации 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«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Моя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профессия будущего»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7459602" y="4327996"/>
            <a:ext cx="1751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Муниципальный и региональный этапы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Защита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презентаций 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«Моя профессия будущего»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740409" y="4327996"/>
            <a:ext cx="17943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Родительское собрание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Разъяснение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целей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проекта, возможностей применения результатов </a:t>
            </a:r>
            <a:r>
              <a:rPr lang="ru-RU" sz="11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проекта</a:t>
            </a:r>
            <a:endParaRPr lang="ru-RU" sz="11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93039" y="1328331"/>
            <a:ext cx="131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238500" y="1328331"/>
            <a:ext cx="138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394635" y="1335084"/>
            <a:ext cx="137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353300" y="132833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Обучающиеся </a:t>
            </a:r>
            <a:endParaRPr/>
          </a:p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9-11 классов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9946973" y="1306204"/>
            <a:ext cx="114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Педагоги, родители</a:t>
            </a:r>
            <a:endParaRPr lang="ru-RU" sz="1200" b="1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>
            <a:off x="1749447" y="2765190"/>
            <a:ext cx="12031" cy="2681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3954425" y="2765190"/>
            <a:ext cx="8217" cy="26815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6033607" y="2765190"/>
            <a:ext cx="8217" cy="2681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8203130" y="2765190"/>
            <a:ext cx="8217" cy="26815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10791128" y="2764053"/>
            <a:ext cx="12031" cy="2681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10344944" y="2772845"/>
            <a:ext cx="12031" cy="2681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769107" y="4057509"/>
            <a:ext cx="1111202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ИЮН-СЕНТ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69454" y="4061898"/>
            <a:ext cx="100860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СЕНТ-ОКТ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19378" y="4055336"/>
            <a:ext cx="958917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ОКТ-НОЯ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7977056" y="4042764"/>
            <a:ext cx="55976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0289818" y="4042764"/>
            <a:ext cx="55976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003399"/>
                </a:solidFill>
                <a:latin typeface="Open Sans ExtraBold"/>
                <a:ea typeface="Open Sans ExtraBold"/>
                <a:cs typeface="Open Sans ExtraBold"/>
              </a:rPr>
              <a:t>НОЯ</a:t>
            </a:r>
            <a:endParaRPr lang="ru-RU" sz="1300" b="1">
              <a:solidFill>
                <a:srgbClr val="003399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154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71971" y="227763"/>
            <a:ext cx="8344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О ПРОЕКТЕ «БУДУЩИЙ ПРОФЕССИОНАЛ» 2022</a:t>
            </a:r>
            <a:endParaRPr lang="ru-RU" sz="24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04340" y="1223801"/>
            <a:ext cx="5096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г. Когалым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– 1100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Лангепас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720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Мегион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970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Нягань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1130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Покачи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250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Пыть-Ях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820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Радужный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740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Урай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730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г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Югорск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750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Белоярский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530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Березовский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450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Кондинский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560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Нефтеюганский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Нижневартовский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500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Октябрьский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700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Советский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800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Сургутский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2250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Ханты-Мансийский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район – </a:t>
            </a:r>
            <a:r>
              <a:rPr lang="ru-RU" sz="160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300 учащихся.</a:t>
            </a:r>
            <a:endParaRPr lang="ru-RU" sz="160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2115" y="5993014"/>
            <a:ext cx="5298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184 школы</a:t>
            </a:r>
            <a:endParaRPr/>
          </a:p>
          <a:p>
            <a:pPr lvl="0">
              <a:defRPr/>
            </a:pP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14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296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учащихся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9-10 классов</a:t>
            </a:r>
            <a:endParaRPr lang="ru-RU" sz="2000" b="1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5301207" y="1181044"/>
          <a:ext cx="6585993" cy="43891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{ED083AE6-46FA-4A59-8FB0-9F97EB10719F}</a:tableStyleId>
              </a:tblPr>
              <a:tblGrid>
                <a:gridCol w="3087518"/>
                <a:gridCol w="1443287"/>
                <a:gridCol w="1157290"/>
                <a:gridCol w="897898"/>
              </a:tblGrid>
              <a:tr h="6096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Наименование курса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Участ-ники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Объем, 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ак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.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 час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Кол. чел.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Технологии проведения комплексного 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профориентационного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 тестирования для школьников старших классов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Педагоги-психологи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36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263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</a:tr>
              <a:tr h="39614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Технологии проведения комплексного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профориентационного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тренинга «Дизайнер профессий будущего» для школьников старших классов</a:t>
                      </a:r>
                      <a:endParaRPr lang="ru-RU" sz="18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Классные руководи-</a:t>
                      </a: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тели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36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Open Sans"/>
                          <a:ea typeface="Open Sans"/>
                          <a:cs typeface="Open Sans"/>
                        </a:rPr>
                        <a:t>1120</a:t>
                      </a:r>
                      <a:endParaRPr lang="ru-RU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7630336" y="5962237"/>
            <a:ext cx="2411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1387 педагогов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32756" y="281644"/>
            <a:ext cx="8212975" cy="415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РЕКОМЕНДУЕМЫЕ ПРОФЕССИИ</a:t>
            </a:r>
            <a:endParaRPr lang="ru-RU" sz="28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>
          <a:off x="182350" y="1163680"/>
          <a:ext cx="5797109" cy="5172634"/>
          <a:chOff x="0" y="0"/>
          <a:chExt cx="5797109" cy="517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6430937" y="1403299"/>
            <a:ext cx="5199954" cy="5040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18630" y="214367"/>
            <a:ext cx="8243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ТЕСТ «ПРОФОРИЕНТАТОР 8.1.1. (СУРГУ) 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0862" y="1001349"/>
            <a:ext cx="10276695" cy="57201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7275884" y="1335526"/>
            <a:ext cx="444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4 блока вопросов </a:t>
            </a:r>
            <a:r>
              <a:rPr lang="ru-RU"/>
              <a:t>: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/>
              <a:t>Диагностика профессиональных интересов (77 вопросов).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/>
              <a:t>Диагностика интеллектуальных способностей (99+12 вопросов, заданий).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/>
              <a:t>Диагностика личностных качеств (50 вопросов).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b="1"/>
              <a:t>Диагностика командных ролей </a:t>
            </a:r>
            <a:r>
              <a:rPr lang="ru-RU"/>
              <a:t>(16 заданий).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7754" y="1030776"/>
            <a:ext cx="10216843" cy="5627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07753" y="2567531"/>
            <a:ext cx="599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  <a:latin typeface="Arial"/>
                <a:cs typeface="Arial"/>
              </a:rPr>
              <a:t>ХОЧУ</a:t>
            </a:r>
            <a:endParaRPr lang="ru-RU" sz="1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33483" y="3706136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  <a:latin typeface="Arial"/>
                <a:cs typeface="Arial"/>
              </a:rPr>
              <a:t>МОГУ</a:t>
            </a:r>
            <a:endParaRPr lang="ru-RU" sz="1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7753" y="4592541"/>
            <a:ext cx="946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FF0000"/>
                </a:solidFill>
                <a:latin typeface="Arial"/>
                <a:cs typeface="Arial"/>
              </a:rPr>
              <a:t>КОМФОРТ</a:t>
            </a:r>
            <a:endParaRPr lang="ru-RU" sz="1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07753" y="5571229"/>
            <a:ext cx="982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>
                <a:solidFill>
                  <a:srgbClr val="FF0000"/>
                </a:solidFill>
                <a:latin typeface="Arial"/>
                <a:cs typeface="Arial"/>
              </a:rPr>
              <a:t>МЕСТО В КОМАНДЕ</a:t>
            </a:r>
            <a:endParaRPr lang="ru-RU" sz="11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8630" y="214367"/>
            <a:ext cx="8243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ТЕСТ «ПРОФОРИЕНТАТОР 8.1.1. (СУРГУ) </a:t>
            </a:r>
            <a:endParaRPr lang="ru-RU" sz="28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173595" y="237652"/>
            <a:ext cx="8338638" cy="415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ТРЕНИНГ «ДИЗАЙН ПРОФЕССИИ БУДУЩЕГО»</a:t>
            </a:r>
            <a:endParaRPr lang="ru-RU" sz="26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4060" y="3898692"/>
            <a:ext cx="4180381" cy="2790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4060" y="959430"/>
            <a:ext cx="4180381" cy="2805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429250" y="1080123"/>
            <a:ext cx="5786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Цель: повышение степени готовности к самоопределению</a:t>
            </a:r>
            <a:endParaRPr/>
          </a:p>
        </p:txBody>
      </p:sp>
      <p:graphicFrame>
        <p:nvGraphicFramePr>
          <p:cNvPr id="9" name="Схема 8"/>
          <p:cNvGraphicFramePr>
            <a:graphicFrameLocks xmlns:a="http://schemas.openxmlformats.org/drawingml/2006/main"/>
          </p:cNvGraphicFramePr>
          <p:nvPr/>
        </p:nvGraphicFramePr>
        <p:xfrm>
          <a:off x="5429250" y="1990591"/>
          <a:ext cx="5786930" cy="4555552"/>
          <a:chOff x="0" y="0"/>
          <a:chExt cx="5786930" cy="455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9" r:qs="rId10" r:cs="rId8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208" y="-3242"/>
            <a:ext cx="8688288" cy="89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78080" y="44838"/>
            <a:ext cx="3513921" cy="82751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0" y="178926"/>
            <a:ext cx="8445731" cy="415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ПРИМЕР ПРЕЗЕНТАЦИИ «МОЯ ПРОФЕССИЯ БУДУЩЕГО»: ОПЕРАТОР БПЛА</a:t>
            </a:r>
            <a:endParaRPr lang="ru-RU" sz="22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6697" y="3769673"/>
            <a:ext cx="5372926" cy="2663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43154" y="861837"/>
            <a:ext cx="5387737" cy="2854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243154" y="3769673"/>
            <a:ext cx="5483250" cy="2824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4061" y="915995"/>
            <a:ext cx="5345562" cy="27331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1E3FFD-A82B-4A8A-B012-C7523997E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Р7-Офис/7.3.3.220</Application>
  <DocSecurity>0</DocSecurity>
  <PresentationFormat>Широкоэкранный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Ремезова Татьяна Сергеевна</dc:creator>
  <cp:keywords/>
  <dc:description/>
  <dc:identifier/>
  <dc:language/>
  <cp:lastModifiedBy/>
  <cp:revision>71</cp:revision>
  <dcterms:created xsi:type="dcterms:W3CDTF">2023-06-20T10:17:21Z</dcterms:created>
  <dcterms:modified xsi:type="dcterms:W3CDTF">2024-04-05T12:20:25Z</dcterms:modified>
  <cp:category/>
  <cp:contentStatus/>
  <cp:version/>
</cp:coreProperties>
</file>