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90" r:id="rId4"/>
    <p:sldId id="293" r:id="rId5"/>
    <p:sldId id="295" r:id="rId6"/>
    <p:sldId id="294" r:id="rId7"/>
    <p:sldId id="297" r:id="rId8"/>
    <p:sldId id="298" r:id="rId9"/>
    <p:sldId id="299" r:id="rId10"/>
    <p:sldId id="300" r:id="rId11"/>
    <p:sldId id="301" r:id="rId12"/>
    <p:sldId id="296" r:id="rId13"/>
    <p:sldId id="292" r:id="rId14"/>
    <p:sldId id="288" r:id="rId15"/>
    <p:sldId id="269" r:id="rId16"/>
  </p:sldIdLst>
  <p:sldSz cx="12204700" cy="6840538"/>
  <p:notesSz cx="6858000" cy="9144000"/>
  <p:defaultTextStyle>
    <a:defPPr>
      <a:defRPr lang="ru-RU"/>
    </a:defPPr>
    <a:lvl1pPr marL="0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387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774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1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549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935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323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710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097" algn="l" defTabSz="121877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1" autoAdjust="0"/>
    <p:restoredTop sz="78315" autoAdjust="0"/>
  </p:normalViewPr>
  <p:slideViewPr>
    <p:cSldViewPr>
      <p:cViewPr varScale="1">
        <p:scale>
          <a:sx n="90" d="100"/>
          <a:sy n="90" d="100"/>
        </p:scale>
        <p:origin x="1320" y="84"/>
      </p:cViewPr>
      <p:guideLst>
        <p:guide orient="horz" pos="2155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F0872-FA95-4C40-9AA1-6DC6FEFC560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99525-3D09-44E4-AA0C-7D26698ED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387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774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161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549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6935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323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710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097" algn="l" defTabSz="12187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99525-3D09-44E4-AA0C-7D26698ED6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7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99525-3D09-44E4-AA0C-7D26698ED65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6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99525-3D09-44E4-AA0C-7D26698ED6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5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99525-3D09-44E4-AA0C-7D26698ED65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25001"/>
            <a:ext cx="10373995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876305"/>
            <a:ext cx="8543291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8408" y="273939"/>
            <a:ext cx="2746058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235" y="273939"/>
            <a:ext cx="8034760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8" y="4395681"/>
            <a:ext cx="10373995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8" y="2899313"/>
            <a:ext cx="10373995" cy="14963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375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469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563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65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750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235" y="1596127"/>
            <a:ext cx="5390409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596127"/>
            <a:ext cx="5390409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31205"/>
            <a:ext cx="5392529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87" indent="0">
              <a:buNone/>
              <a:defRPr sz="2700" b="1"/>
            </a:lvl2pPr>
            <a:lvl3pPr marL="1218774" indent="0">
              <a:buNone/>
              <a:defRPr sz="2400" b="1"/>
            </a:lvl3pPr>
            <a:lvl4pPr marL="1828161" indent="0">
              <a:buNone/>
              <a:defRPr sz="2200" b="1"/>
            </a:lvl4pPr>
            <a:lvl5pPr marL="2437549" indent="0">
              <a:buNone/>
              <a:defRPr sz="2200" b="1"/>
            </a:lvl5pPr>
            <a:lvl6pPr marL="3046935" indent="0">
              <a:buNone/>
              <a:defRPr sz="2200" b="1"/>
            </a:lvl6pPr>
            <a:lvl7pPr marL="3656323" indent="0">
              <a:buNone/>
              <a:defRPr sz="2200" b="1"/>
            </a:lvl7pPr>
            <a:lvl8pPr marL="4265710" indent="0">
              <a:buNone/>
              <a:defRPr sz="2200" b="1"/>
            </a:lvl8pPr>
            <a:lvl9pPr marL="4875097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169337"/>
            <a:ext cx="5392529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20" y="1531205"/>
            <a:ext cx="5394647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87" indent="0">
              <a:buNone/>
              <a:defRPr sz="2700" b="1"/>
            </a:lvl2pPr>
            <a:lvl3pPr marL="1218774" indent="0">
              <a:buNone/>
              <a:defRPr sz="2400" b="1"/>
            </a:lvl3pPr>
            <a:lvl4pPr marL="1828161" indent="0">
              <a:buNone/>
              <a:defRPr sz="2200" b="1"/>
            </a:lvl4pPr>
            <a:lvl5pPr marL="2437549" indent="0">
              <a:buNone/>
              <a:defRPr sz="2200" b="1"/>
            </a:lvl5pPr>
            <a:lvl6pPr marL="3046935" indent="0">
              <a:buNone/>
              <a:defRPr sz="2200" b="1"/>
            </a:lvl6pPr>
            <a:lvl7pPr marL="3656323" indent="0">
              <a:buNone/>
              <a:defRPr sz="2200" b="1"/>
            </a:lvl7pPr>
            <a:lvl8pPr marL="4265710" indent="0">
              <a:buNone/>
              <a:defRPr sz="2200" b="1"/>
            </a:lvl8pPr>
            <a:lvl9pPr marL="4875097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820" y="2169337"/>
            <a:ext cx="5394647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7" y="272353"/>
            <a:ext cx="4015262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700" y="272356"/>
            <a:ext cx="6822766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7" y="1431448"/>
            <a:ext cx="4015262" cy="4679118"/>
          </a:xfrm>
        </p:spPr>
        <p:txBody>
          <a:bodyPr/>
          <a:lstStyle>
            <a:lvl1pPr marL="0" indent="0">
              <a:buNone/>
              <a:defRPr sz="1800"/>
            </a:lvl1pPr>
            <a:lvl2pPr marL="609387" indent="0">
              <a:buNone/>
              <a:defRPr sz="1600"/>
            </a:lvl2pPr>
            <a:lvl3pPr marL="1218774" indent="0">
              <a:buNone/>
              <a:defRPr sz="1300"/>
            </a:lvl3pPr>
            <a:lvl4pPr marL="1828161" indent="0">
              <a:buNone/>
              <a:defRPr sz="1200"/>
            </a:lvl4pPr>
            <a:lvl5pPr marL="2437549" indent="0">
              <a:buNone/>
              <a:defRPr sz="1200"/>
            </a:lvl5pPr>
            <a:lvl6pPr marL="3046935" indent="0">
              <a:buNone/>
              <a:defRPr sz="1200"/>
            </a:lvl6pPr>
            <a:lvl7pPr marL="3656323" indent="0">
              <a:buNone/>
              <a:defRPr sz="1200"/>
            </a:lvl7pPr>
            <a:lvl8pPr marL="4265710" indent="0">
              <a:buNone/>
              <a:defRPr sz="1200"/>
            </a:lvl8pPr>
            <a:lvl9pPr marL="487509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788376"/>
            <a:ext cx="7322820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11214"/>
            <a:ext cx="7322820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09387" indent="0">
              <a:buNone/>
              <a:defRPr sz="3700"/>
            </a:lvl2pPr>
            <a:lvl3pPr marL="1218774" indent="0">
              <a:buNone/>
              <a:defRPr sz="3200"/>
            </a:lvl3pPr>
            <a:lvl4pPr marL="1828161" indent="0">
              <a:buNone/>
              <a:defRPr sz="2700"/>
            </a:lvl4pPr>
            <a:lvl5pPr marL="2437549" indent="0">
              <a:buNone/>
              <a:defRPr sz="2700"/>
            </a:lvl5pPr>
            <a:lvl6pPr marL="3046935" indent="0">
              <a:buNone/>
              <a:defRPr sz="2700"/>
            </a:lvl6pPr>
            <a:lvl7pPr marL="3656323" indent="0">
              <a:buNone/>
              <a:defRPr sz="2700"/>
            </a:lvl7pPr>
            <a:lvl8pPr marL="4265710" indent="0">
              <a:buNone/>
              <a:defRPr sz="2700"/>
            </a:lvl8pPr>
            <a:lvl9pPr marL="4875097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353671"/>
            <a:ext cx="7322820" cy="802814"/>
          </a:xfrm>
        </p:spPr>
        <p:txBody>
          <a:bodyPr/>
          <a:lstStyle>
            <a:lvl1pPr marL="0" indent="0">
              <a:buNone/>
              <a:defRPr sz="1800"/>
            </a:lvl1pPr>
            <a:lvl2pPr marL="609387" indent="0">
              <a:buNone/>
              <a:defRPr sz="1600"/>
            </a:lvl2pPr>
            <a:lvl3pPr marL="1218774" indent="0">
              <a:buNone/>
              <a:defRPr sz="1300"/>
            </a:lvl3pPr>
            <a:lvl4pPr marL="1828161" indent="0">
              <a:buNone/>
              <a:defRPr sz="1200"/>
            </a:lvl4pPr>
            <a:lvl5pPr marL="2437549" indent="0">
              <a:buNone/>
              <a:defRPr sz="1200"/>
            </a:lvl5pPr>
            <a:lvl6pPr marL="3046935" indent="0">
              <a:buNone/>
              <a:defRPr sz="1200"/>
            </a:lvl6pPr>
            <a:lvl7pPr marL="3656323" indent="0">
              <a:buNone/>
              <a:defRPr sz="1200"/>
            </a:lvl7pPr>
            <a:lvl8pPr marL="4265710" indent="0">
              <a:buNone/>
              <a:defRPr sz="1200"/>
            </a:lvl8pPr>
            <a:lvl9pPr marL="487509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73940"/>
            <a:ext cx="10984231" cy="1140089"/>
          </a:xfrm>
          <a:prstGeom prst="rect">
            <a:avLst/>
          </a:prstGeom>
        </p:spPr>
        <p:txBody>
          <a:bodyPr vert="horz" lIns="121878" tIns="60939" rIns="121878" bIns="6093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96127"/>
            <a:ext cx="10984231" cy="4514439"/>
          </a:xfrm>
          <a:prstGeom prst="rect">
            <a:avLst/>
          </a:prstGeom>
        </p:spPr>
        <p:txBody>
          <a:bodyPr vert="horz" lIns="121878" tIns="60939" rIns="121878" bIns="6093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4" y="6340166"/>
            <a:ext cx="2847764" cy="364196"/>
          </a:xfrm>
          <a:prstGeom prst="rect">
            <a:avLst/>
          </a:prstGeom>
        </p:spPr>
        <p:txBody>
          <a:bodyPr vert="horz" lIns="121878" tIns="60939" rIns="121878" bIns="6093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D2A9-188F-449E-90F2-9C4C45567EB6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40" y="6340166"/>
            <a:ext cx="3864822" cy="364196"/>
          </a:xfrm>
          <a:prstGeom prst="rect">
            <a:avLst/>
          </a:prstGeom>
        </p:spPr>
        <p:txBody>
          <a:bodyPr vert="horz" lIns="121878" tIns="60939" rIns="121878" bIns="6093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340166"/>
            <a:ext cx="2847764" cy="364196"/>
          </a:xfrm>
          <a:prstGeom prst="rect">
            <a:avLst/>
          </a:prstGeom>
        </p:spPr>
        <p:txBody>
          <a:bodyPr vert="horz" lIns="121878" tIns="60939" rIns="121878" bIns="6093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6DC5-6E53-4A0D-8768-37C50E687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774" rtl="0" eaLnBrk="1" latinLnBrk="0" hangingPunct="1"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40" indent="-457040" algn="l" defTabSz="12187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54" indent="-380867" algn="l" defTabSz="121877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68" indent="-304693" algn="l" defTabSz="12187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55" indent="-304693" algn="l" defTabSz="121877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242" indent="-304693" algn="l" defTabSz="121877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629" indent="-304693" algn="l" defTabSz="12187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16" indent="-304693" algn="l" defTabSz="12187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3" indent="-304693" algn="l" defTabSz="12187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791" indent="-304693" algn="l" defTabSz="121877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87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74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1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49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35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23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10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97" algn="l" defTabSz="12187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roup 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477934"/>
            <a:ext cx="1706385" cy="5362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376" y="2563013"/>
            <a:ext cx="10734891" cy="2277504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pPr algn="just"/>
            <a:r>
              <a:rPr lang="ru-RU" sz="2800" b="1" dirty="0">
                <a:latin typeface="+mj-lt"/>
                <a:ea typeface="Cambria" pitchFamily="18" charset="0"/>
              </a:rPr>
              <a:t>Проект «Информационная поддержка импортозамещения и промышленная кооперация»</a:t>
            </a:r>
          </a:p>
          <a:p>
            <a:pPr algn="just"/>
            <a:r>
              <a:rPr lang="ru-RU" sz="2800" dirty="0">
                <a:ea typeface="Cambria" pitchFamily="18" charset="0"/>
              </a:rPr>
              <a:t>оперативная информационная поддержка процессов </a:t>
            </a:r>
            <a:r>
              <a:rPr lang="ru-RU" sz="2800" dirty="0" err="1">
                <a:ea typeface="Cambria" pitchFamily="18" charset="0"/>
              </a:rPr>
              <a:t>импортозамещения</a:t>
            </a:r>
            <a:r>
              <a:rPr lang="ru-RU" sz="2800" dirty="0">
                <a:ea typeface="Cambria" pitchFamily="18" charset="0"/>
              </a:rPr>
              <a:t> для производственных МСП</a:t>
            </a:r>
          </a:p>
          <a:p>
            <a:pPr algn="just"/>
            <a:endParaRPr lang="ru-RU" sz="2800" b="1" dirty="0">
              <a:latin typeface="+mj-lt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3930" y="5319630"/>
            <a:ext cx="6439594" cy="492400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ru-RU" dirty="0">
                <a:ea typeface="Cambria" pitchFamily="18" charset="0"/>
              </a:rPr>
              <a:t>информационно-аналитический центр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75D14-40A9-A6FC-7AC1-B1EF809A4767}"/>
              </a:ext>
            </a:extLst>
          </p:cNvPr>
          <p:cNvSpPr txBox="1"/>
          <p:nvPr/>
        </p:nvSpPr>
        <p:spPr>
          <a:xfrm>
            <a:off x="2388994" y="4914671"/>
            <a:ext cx="9546165" cy="492400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ru-RU" dirty="0">
                <a:ea typeface="Cambria" pitchFamily="18" charset="0"/>
              </a:rPr>
              <a:t>Региональный Центр инжиниринга ГАУ ВО «Мой бизнес»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59718D-BE5F-D769-3D4E-4E337C4E2D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900" y="251829"/>
            <a:ext cx="1969179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6445" y="436209"/>
            <a:ext cx="10032788" cy="910089"/>
          </a:xfrm>
        </p:spPr>
        <p:txBody>
          <a:bodyPr>
            <a:normAutofit/>
          </a:bodyPr>
          <a:lstStyle/>
          <a:p>
            <a:r>
              <a:rPr lang="ru-RU" sz="2494" b="0" dirty="0"/>
              <a:t>Пример оказания услуги «Экспресс-оценка готовности к промышленной кооперации»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77" y="2998727"/>
            <a:ext cx="5171746" cy="2988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39" y="2922117"/>
            <a:ext cx="5450807" cy="3141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7730" y="1493897"/>
            <a:ext cx="8565087" cy="119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Моделируем цепочки производственной кооперации (с учетом отрасли контракторов, производственных операций  (примеры разных компаний)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423281" y="2643819"/>
            <a:ext cx="305807" cy="3549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603799" y="2739950"/>
            <a:ext cx="265548" cy="364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Rectangle 25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6445" y="436209"/>
            <a:ext cx="10032788" cy="910089"/>
          </a:xfrm>
        </p:spPr>
        <p:txBody>
          <a:bodyPr>
            <a:normAutofit/>
          </a:bodyPr>
          <a:lstStyle/>
          <a:p>
            <a:r>
              <a:rPr lang="ru-RU" sz="2494" b="0" dirty="0"/>
              <a:t>Пример оказания услуги «Экспресс-оценка готовности к промышленной кооперации»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343"/>
          <a:stretch/>
        </p:blipFill>
        <p:spPr>
          <a:xfrm>
            <a:off x="629538" y="1897528"/>
            <a:ext cx="4275336" cy="337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8" y="3289092"/>
            <a:ext cx="2526278" cy="2958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870" y="3486444"/>
            <a:ext cx="3044943" cy="2729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611" y="3251431"/>
            <a:ext cx="3990314" cy="304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9813" y="3653489"/>
            <a:ext cx="2345210" cy="1487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222" y="4939135"/>
            <a:ext cx="2919904" cy="1160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4874" y="1630987"/>
            <a:ext cx="6428784" cy="82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Для каждого предприятия индивидуально, с учетом результатов анализа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49451" y="2034143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538" y="2637446"/>
            <a:ext cx="11165397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ОБЯЗАТЕЛЬНО в дополнение ПАМЯТКА УСИЛЕНИЯ ИНФОРМАЦИОННОГО ПРИСУТСТВИЯ </a:t>
            </a:r>
          </a:p>
          <a:p>
            <a:r>
              <a:rPr lang="ru-RU" sz="1596" dirty="0">
                <a:solidFill>
                  <a:srgbClr val="FF0000"/>
                </a:solidFill>
              </a:rPr>
              <a:t>(</a:t>
            </a:r>
            <a:r>
              <a:rPr lang="ru-RU" sz="1596" i="1" dirty="0">
                <a:solidFill>
                  <a:srgbClr val="FF0000"/>
                </a:solidFill>
              </a:rPr>
              <a:t>90% не представлены на основных сервисах!!! по результатам проверки</a:t>
            </a:r>
            <a:r>
              <a:rPr lang="ru-RU" sz="1596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" name="Рисунок 12" descr="Rectangle 250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83"/>
          <a:stretch/>
        </p:blipFill>
        <p:spPr>
          <a:xfrm>
            <a:off x="1107233" y="1734801"/>
            <a:ext cx="1762609" cy="22649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178" y="2174006"/>
            <a:ext cx="6983053" cy="75975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54" y="4979210"/>
            <a:ext cx="6004472" cy="8075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2766" y="3159378"/>
            <a:ext cx="4238554" cy="12380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1097" y="2484840"/>
            <a:ext cx="1818632" cy="2411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615" y="3159378"/>
            <a:ext cx="2069100" cy="22083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/>
          <a:srcRect t="1497"/>
          <a:stretch/>
        </p:blipFill>
        <p:spPr>
          <a:xfrm>
            <a:off x="3301070" y="3764296"/>
            <a:ext cx="1817427" cy="2429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Rectangle 250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755" y="2340119"/>
            <a:ext cx="431746" cy="2146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357" y="251829"/>
            <a:ext cx="11064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Услуги востребованы у производственных МСП. Позволяют сокращать временные затраты на информационное обеспечение. Не у всех МСП есть возможность закупать «дорогие» данные или иметь аналитические отделы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890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ctangle 25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4219"/>
            <a:ext cx="431746" cy="21460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70" y="3780319"/>
            <a:ext cx="5667375" cy="2686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60" y="3577874"/>
            <a:ext cx="4212701" cy="3090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8792" y="1835176"/>
            <a:ext cx="55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Проведено более </a:t>
            </a:r>
            <a:r>
              <a:rPr lang="ru-RU" sz="2000" b="1" dirty="0">
                <a:solidFill>
                  <a:srgbClr val="1B4795"/>
                </a:solidFill>
              </a:rPr>
              <a:t>70</a:t>
            </a:r>
            <a:r>
              <a:rPr lang="ru-RU" sz="2000" dirty="0"/>
              <a:t> исследований и оказано около </a:t>
            </a:r>
            <a:r>
              <a:rPr lang="ru-RU" sz="2000" b="1" dirty="0">
                <a:solidFill>
                  <a:srgbClr val="1B4795"/>
                </a:solidFill>
              </a:rPr>
              <a:t>360</a:t>
            </a:r>
            <a:r>
              <a:rPr lang="ru-RU" sz="2000" dirty="0"/>
              <a:t> комплексных услуг для производственных МСП Волгоградской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110" y="323839"/>
            <a:ext cx="1106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 реализации проекта за период 2021 - 2023 год</a:t>
            </a:r>
            <a:br>
              <a:rPr lang="ru-RU" b="1" dirty="0"/>
            </a:br>
            <a:r>
              <a:rPr lang="ru-RU" b="1" dirty="0"/>
              <a:t>региональный Центр инжиниринга Волгоградской области совместно с  Волгоградская ТПП</a:t>
            </a:r>
          </a:p>
        </p:txBody>
      </p:sp>
    </p:spTree>
    <p:extLst>
      <p:ext uri="{BB962C8B-B14F-4D97-AF65-F5344CB8AC3E}">
        <p14:creationId xmlns:p14="http://schemas.microsoft.com/office/powerpoint/2010/main" val="149665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необходимо для получения услуги?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5770" y="5508559"/>
            <a:ext cx="2104278" cy="894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2600" y="5606894"/>
            <a:ext cx="1969179" cy="877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285" t="5411" r="1628" b="6489"/>
          <a:stretch>
            <a:fillRect/>
          </a:stretch>
        </p:blipFill>
        <p:spPr bwMode="auto">
          <a:xfrm>
            <a:off x="2141800" y="1187959"/>
            <a:ext cx="7921100" cy="41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Rectangle 250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54219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1850" y="2115394"/>
            <a:ext cx="72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a typeface="Cambria" pitchFamily="18" charset="0"/>
              </a:rPr>
              <a:t>БУДЕМ РАДЫ СОТРУДНИЧЕСТВУ</a:t>
            </a:r>
          </a:p>
        </p:txBody>
      </p:sp>
      <p:pic>
        <p:nvPicPr>
          <p:cNvPr id="7" name="Рисунок 6" descr="Group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6489" y="3056293"/>
            <a:ext cx="1591722" cy="1015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3685" y="4578536"/>
            <a:ext cx="95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a typeface="Cambria" pitchFamily="18" charset="0"/>
              </a:rPr>
              <a:t>Центр инжиниринга Волгоградской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9640" y="5904614"/>
            <a:ext cx="1728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Cambria" pitchFamily="18" charset="0"/>
              </a:rPr>
              <a:t>civo34@volganet.ru</a:t>
            </a:r>
            <a:endParaRPr lang="ru-RU" sz="1400" dirty="0"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07166" y="5872467"/>
            <a:ext cx="15552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mbria" pitchFamily="18" charset="0"/>
              </a:rPr>
              <a:t>+7(8442) </a:t>
            </a:r>
            <a:r>
              <a:rPr lang="en-US" sz="1400" dirty="0">
                <a:ea typeface="Cambria" pitchFamily="18" charset="0"/>
              </a:rPr>
              <a:t>32-00-04</a:t>
            </a:r>
            <a:endParaRPr lang="ru-RU" sz="1400" dirty="0">
              <a:ea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54760" y="5904614"/>
            <a:ext cx="1297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a typeface="Cambria" pitchFamily="18" charset="0"/>
              </a:rPr>
              <a:t>t.me/</a:t>
            </a:r>
            <a:r>
              <a:rPr lang="en-US" sz="1400" dirty="0" err="1">
                <a:ea typeface="Cambria" pitchFamily="18" charset="0"/>
              </a:rPr>
              <a:t>promrost</a:t>
            </a:r>
            <a:endParaRPr lang="ru-RU" sz="1400" dirty="0">
              <a:ea typeface="Cambria" pitchFamily="18" charset="0"/>
            </a:endParaRPr>
          </a:p>
        </p:txBody>
      </p:sp>
      <p:pic>
        <p:nvPicPr>
          <p:cNvPr id="15" name="Рисунок 14" descr="Vector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4710" y="5953319"/>
            <a:ext cx="262591" cy="231080"/>
          </a:xfrm>
          <a:prstGeom prst="rect">
            <a:avLst/>
          </a:prstGeom>
        </p:spPr>
      </p:pic>
      <p:pic>
        <p:nvPicPr>
          <p:cNvPr id="16" name="Рисунок 15" descr="Group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063" y="5948213"/>
            <a:ext cx="294103" cy="220577"/>
          </a:xfrm>
          <a:prstGeom prst="rect">
            <a:avLst/>
          </a:prstGeom>
        </p:spPr>
      </p:pic>
      <p:pic>
        <p:nvPicPr>
          <p:cNvPr id="18" name="Рисунок 17" descr="Vector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600" y="5959667"/>
            <a:ext cx="220577" cy="22057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37EAB4-EAC8-E0A9-647E-6BC7C48BCC9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900" y="251829"/>
            <a:ext cx="1969179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3610" y="2143654"/>
            <a:ext cx="68373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a typeface="Cambria" pitchFamily="18" charset="0"/>
              </a:rPr>
              <a:t>Комплексная работа по </a:t>
            </a:r>
            <a:r>
              <a:rPr lang="ru-RU" b="1" dirty="0">
                <a:solidFill>
                  <a:srgbClr val="BE2623"/>
                </a:solidFill>
                <a:ea typeface="Cambria" pitchFamily="18" charset="0"/>
              </a:rPr>
              <a:t>оперативной</a:t>
            </a:r>
            <a:r>
              <a:rPr lang="ru-RU" sz="2000" b="1" dirty="0">
                <a:ea typeface="Cambria" pitchFamily="18" charset="0"/>
              </a:rPr>
              <a:t> информационной поддержке производственных МСП: </a:t>
            </a:r>
          </a:p>
          <a:p>
            <a:endParaRPr lang="ru-RU" sz="2000" dirty="0">
              <a:ea typeface="Cambria" pitchFamily="18" charset="0"/>
            </a:endParaRPr>
          </a:p>
          <a:p>
            <a:pPr marL="285750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>
                <a:ea typeface="Cambria" pitchFamily="18" charset="0"/>
              </a:rPr>
              <a:t>на всех этапах процесса производства отечественной продукции</a:t>
            </a:r>
          </a:p>
          <a:p>
            <a:pPr marL="285750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endParaRPr lang="ru-RU" sz="2000" dirty="0">
              <a:ea typeface="Cambria" pitchFamily="18" charset="0"/>
            </a:endParaRPr>
          </a:p>
          <a:p>
            <a:pPr marL="285750" indent="-285750">
              <a:buClr>
                <a:srgbClr val="00206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>
                <a:ea typeface="Cambria" pitchFamily="18" charset="0"/>
              </a:rPr>
              <a:t>в расширении рынков сбыта для отечественной продукции (РФ, ЕАЭС, третьи страны), в т.ч. в рамках кооперационных процессов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3620" r="30945"/>
          <a:stretch/>
        </p:blipFill>
        <p:spPr>
          <a:xfrm>
            <a:off x="8478680" y="2556149"/>
            <a:ext cx="3096430" cy="33347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8109"/>
            <a:ext cx="432854" cy="2145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48" y="562749"/>
            <a:ext cx="1144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2021 года региональный Центр инжиниринга Волгоградской области совместно с  Волгоградской ТПП реализуется проект «Информационная поддержка импортозамещения и промышленная кооперация»</a:t>
            </a:r>
          </a:p>
        </p:txBody>
      </p:sp>
    </p:spTree>
    <p:extLst>
      <p:ext uri="{BB962C8B-B14F-4D97-AF65-F5344CB8AC3E}">
        <p14:creationId xmlns:p14="http://schemas.microsoft.com/office/powerpoint/2010/main" val="87721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ectangle 250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4219"/>
            <a:ext cx="431746" cy="2146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746" y="251829"/>
            <a:ext cx="1106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Услуги проекта включают в себя ряд «гибких»  информационных экспресс-услуг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66201" y="1331979"/>
            <a:ext cx="423009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i="1" dirty="0"/>
              <a:t>Производственному МСП </a:t>
            </a:r>
            <a:r>
              <a:rPr lang="ru-RU" sz="2000" b="1" i="1" dirty="0">
                <a:solidFill>
                  <a:srgbClr val="BE2623"/>
                </a:solidFill>
              </a:rPr>
              <a:t>нужна оперативная информация</a:t>
            </a:r>
            <a:r>
              <a:rPr lang="ru-RU" sz="2000" i="1" dirty="0"/>
              <a:t>, учитывающая его отраслевые задачи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312" y="3227680"/>
            <a:ext cx="103277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a typeface="Cambria" pitchFamily="18" charset="0"/>
              </a:rPr>
              <a:t>У ЗАКАЗЧИКА (МСП) есть производство, он хочет расширить производство смежными продуктами –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ЧТО и СКОЛЬКО? </a:t>
            </a:r>
          </a:p>
          <a:p>
            <a:pPr marL="285750" indent="-285750">
              <a:buClr>
                <a:srgbClr val="1B4795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ea typeface="Cambria" pitchFamily="18" charset="0"/>
              </a:rPr>
              <a:t>Нам нужен анализ импортных потоков смежных продуктов, объемы и цены поставок, номенклатура возможных потребителей, уровень гос.поддержки (планы импортозамещения), данные импортных потоков стран мира (экспортоориентированное импортозамещение)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C00000"/>
              </a:solidFill>
              <a:ea typeface="Cambria" pitchFamily="18" charset="0"/>
            </a:endParaRPr>
          </a:p>
          <a:p>
            <a:r>
              <a:rPr lang="ru-RU" sz="1600" dirty="0">
                <a:ea typeface="Cambria" pitchFamily="18" charset="0"/>
              </a:rPr>
              <a:t>ЗАКАЗЧИК (МСП)  планирует инвестиции и хотел бы вложить их в производство импортозамещающей продукции (не может определить отрасль, продукцию) – 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ЧТО ИМПОРТОЗАМЕЩАТЬ? </a:t>
            </a:r>
          </a:p>
          <a:p>
            <a:pPr marL="285750" indent="-285750">
              <a:buClr>
                <a:srgbClr val="1B4795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ea typeface="Cambria" pitchFamily="18" charset="0"/>
              </a:rPr>
              <a:t>Нам нужна импортная номенклатура крупных производств, крупных потребителей (комплектующие, приборы и т.д.), крупных потребителей (готовые изделия), приоритеты импортозамещения (планы импортозамещения, нац. режим в госзаказе, 223-фз), выбор по объемам и доступным компетенциям)</a:t>
            </a:r>
          </a:p>
          <a:p>
            <a:pPr marL="457200" indent="-457200">
              <a:buFontTx/>
              <a:buAutoNum type="arabicPeriod"/>
            </a:pPr>
            <a:endParaRPr lang="ru-RU" sz="1600" dirty="0">
              <a:ea typeface="Cambria" pitchFamily="18" charset="0"/>
            </a:endParaRPr>
          </a:p>
          <a:p>
            <a:r>
              <a:rPr lang="ru-RU" sz="1600" dirty="0">
                <a:ea typeface="Cambria" pitchFamily="18" charset="0"/>
              </a:rPr>
              <a:t>…..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C00000"/>
              </a:solidFill>
              <a:ea typeface="Cambria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1600" dirty="0">
              <a:ea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680" y="2054219"/>
            <a:ext cx="5544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Примеры информационных задач МСП, которые решаем в рамках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7208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8774"/>
          <a:stretch/>
        </p:blipFill>
        <p:spPr>
          <a:xfrm>
            <a:off x="527972" y="1669854"/>
            <a:ext cx="4744869" cy="2434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8776"/>
          <a:stretch/>
        </p:blipFill>
        <p:spPr>
          <a:xfrm>
            <a:off x="5764215" y="1761321"/>
            <a:ext cx="4743091" cy="2433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8749"/>
          <a:stretch/>
        </p:blipFill>
        <p:spPr>
          <a:xfrm>
            <a:off x="559357" y="4228244"/>
            <a:ext cx="4743092" cy="243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9142"/>
          <a:stretch/>
        </p:blipFill>
        <p:spPr>
          <a:xfrm>
            <a:off x="5814310" y="4356399"/>
            <a:ext cx="4743092" cy="2424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92" y="2556149"/>
            <a:ext cx="432854" cy="21459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393" y="148475"/>
            <a:ext cx="1106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Экспресс-услуги построены на информационном сопровождении того или иного аспекта деятельности производственного МСП. Технологии услуг позволяют оперативно и гибко реагировать на запросы производственного МСП. Дополнительно передаем МСП техники для самостоятельного использования (обучение)</a:t>
            </a:r>
          </a:p>
        </p:txBody>
      </p:sp>
    </p:spTree>
    <p:extLst>
      <p:ext uri="{BB962C8B-B14F-4D97-AF65-F5344CB8AC3E}">
        <p14:creationId xmlns:p14="http://schemas.microsoft.com/office/powerpoint/2010/main" val="390240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ctangle 2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630" y="2210659"/>
            <a:ext cx="355556" cy="3517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610" y="539869"/>
            <a:ext cx="10513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  <a:ea typeface="Cambria" pitchFamily="18" charset="0"/>
              </a:rPr>
              <a:t>ПРИМЕРЫ ЗАДАЧ ДЛЯ АУДИТА ИНФОРМАЦИИ</a:t>
            </a:r>
          </a:p>
          <a:p>
            <a:r>
              <a:rPr lang="ru-RU" sz="2800" b="1" dirty="0">
                <a:latin typeface="+mj-lt"/>
                <a:ea typeface="Cambria" pitchFamily="18" charset="0"/>
              </a:rPr>
              <a:t>Анализ ценностных предложений по производителю и продукции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9740" y="2322784"/>
            <a:ext cx="936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ea typeface="Cambria" pitchFamily="18" charset="0"/>
              </a:rPr>
              <a:t>Основное – </a:t>
            </a:r>
            <a:r>
              <a:rPr lang="ru-RU" dirty="0" err="1">
                <a:ea typeface="Cambria" pitchFamily="18" charset="0"/>
              </a:rPr>
              <a:t>экспресс-аудиты</a:t>
            </a:r>
            <a:r>
              <a:rPr lang="ru-RU" dirty="0">
                <a:ea typeface="Cambria" pitchFamily="18" charset="0"/>
              </a:rPr>
              <a:t> для участников семинаров и круглых столов по теме «брендинг для производственных МСП» (стандартные отчеты)</a:t>
            </a:r>
          </a:p>
          <a:p>
            <a:pPr marL="457200" indent="-457200">
              <a:buAutoNum type="arabicPeriod"/>
            </a:pPr>
            <a:endParaRPr lang="ru-RU" sz="1600" dirty="0">
              <a:solidFill>
                <a:srgbClr val="BE2623"/>
              </a:solidFill>
              <a:ea typeface="Cambria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ea typeface="Cambria" pitchFamily="18" charset="0"/>
              </a:rPr>
              <a:t>Индивидуальные запросы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BE2623"/>
              </a:solidFill>
              <a:ea typeface="Cambria" pitchFamily="18" charset="0"/>
            </a:endParaRPr>
          </a:p>
          <a:p>
            <a:pPr marL="1066587" lvl="1" indent="-457200">
              <a:buFont typeface="Wingdings" panose="05000000000000000000" pitchFamily="2" charset="2"/>
              <a:buChar char="§"/>
            </a:pPr>
            <a:r>
              <a:rPr lang="ru-RU" sz="2000" dirty="0">
                <a:ea typeface="Cambria" pitchFamily="18" charset="0"/>
              </a:rPr>
              <a:t>Реструктуризация сайта (структурирование информации)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dirty="0">
              <a:ea typeface="Cambria" pitchFamily="18" charset="0"/>
            </a:endParaRPr>
          </a:p>
          <a:p>
            <a:pPr marL="1066587" lvl="1" indent="-457200">
              <a:buFont typeface="Wingdings" panose="05000000000000000000" pitchFamily="2" charset="2"/>
              <a:buChar char="§"/>
            </a:pPr>
            <a:r>
              <a:rPr lang="ru-RU" sz="2000" dirty="0">
                <a:ea typeface="Cambria" pitchFamily="18" charset="0"/>
              </a:rPr>
              <a:t>Подготовка каталогов (информация/</a:t>
            </a:r>
            <a:r>
              <a:rPr lang="ru-RU" sz="2000" dirty="0">
                <a:solidFill>
                  <a:srgbClr val="BE2623"/>
                </a:solidFill>
                <a:ea typeface="Cambria" pitchFamily="18" charset="0"/>
              </a:rPr>
              <a:t>дизайн при необходимости и запросу</a:t>
            </a:r>
            <a:r>
              <a:rPr lang="ru-RU" sz="2000" dirty="0">
                <a:ea typeface="Cambria" pitchFamily="18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BE2623"/>
              </a:solidFill>
              <a:ea typeface="Cambria" pitchFamily="18" charset="0"/>
            </a:endParaRPr>
          </a:p>
          <a:p>
            <a:pPr marL="457200" indent="-457200">
              <a:buFontTx/>
              <a:buAutoNum type="arabicPeriod"/>
            </a:pPr>
            <a:endParaRPr lang="ru-RU" sz="1600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9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46" y="460744"/>
            <a:ext cx="9745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Примеры задач, которые решают  </a:t>
            </a:r>
            <a:r>
              <a:rPr lang="ru-RU" b="1" dirty="0" err="1"/>
              <a:t>экспресс-услуги</a:t>
            </a:r>
            <a:endParaRPr lang="ru-RU" b="1" dirty="0"/>
          </a:p>
          <a:p>
            <a:r>
              <a:rPr lang="ru-RU" b="1" dirty="0"/>
              <a:t>Анализ данных патентов в соответствующей отрасли </a:t>
            </a:r>
          </a:p>
        </p:txBody>
      </p:sp>
      <p:pic>
        <p:nvPicPr>
          <p:cNvPr id="3" name="Рисунок 2" descr="Rectangle 250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4219"/>
            <a:ext cx="431746" cy="2146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650" y="1620019"/>
            <a:ext cx="9361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1600" dirty="0">
                <a:ea typeface="Cambria" pitchFamily="18" charset="0"/>
              </a:rPr>
              <a:t>Хотим понимать направление развития (улучшение производства)– 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ТЕХНОЛОГИИ- </a:t>
            </a:r>
            <a:r>
              <a:rPr lang="ru-RU" sz="1600" dirty="0">
                <a:ea typeface="Cambria" pitchFamily="18" charset="0"/>
              </a:rPr>
              <a:t>нам нужен общий обзор и возможные владельцы. Основное – классифицировать (доп. анализ партнеров)</a:t>
            </a:r>
          </a:p>
          <a:p>
            <a:pPr marL="457200" indent="-457200">
              <a:buAutoNum type="arabicPeriod"/>
            </a:pPr>
            <a:endParaRPr lang="ru-RU" sz="1600" dirty="0">
              <a:ea typeface="Cambria" pitchFamily="18" charset="0"/>
            </a:endParaRPr>
          </a:p>
          <a:p>
            <a:pPr marL="457200" indent="-457200">
              <a:buAutoNum type="arabicPeriod"/>
            </a:pPr>
            <a:r>
              <a:rPr lang="ru-RU" sz="1600" dirty="0">
                <a:ea typeface="Cambria" pitchFamily="18" charset="0"/>
              </a:rPr>
              <a:t>У нас есть бизнес, мы хотим увеличить добавленную стоимость (решить конкретную задачу) –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ТЕХНОЛОГИИ и КТО - </a:t>
            </a:r>
            <a:r>
              <a:rPr lang="ru-RU" sz="1600" dirty="0">
                <a:ea typeface="Cambria" pitchFamily="18" charset="0"/>
              </a:rPr>
              <a:t>нам нужен анализ мировых технологий и конкретные технологические партнеры, важна характеристика технологии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C00000"/>
              </a:solidFill>
              <a:ea typeface="Cambr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1600" dirty="0">
                <a:ea typeface="Cambria" pitchFamily="18" charset="0"/>
              </a:rPr>
              <a:t>Мы хотим посмотреть инновационную активность конкурентов – 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ЕГО патентная активность  - </a:t>
            </a:r>
            <a:r>
              <a:rPr lang="ru-RU" sz="1600" dirty="0">
                <a:ea typeface="Cambria" pitchFamily="18" charset="0"/>
              </a:rPr>
              <a:t>нам нужен детализированный анализ его деятельности в этой сфере (доп. анализ – уровень коммерциализации)</a:t>
            </a:r>
          </a:p>
          <a:p>
            <a:pPr marL="457200" indent="-457200">
              <a:buFontTx/>
              <a:buAutoNum type="arabicPeriod"/>
            </a:pPr>
            <a:endParaRPr lang="ru-RU" sz="1600" b="1" dirty="0">
              <a:solidFill>
                <a:srgbClr val="C00000"/>
              </a:solidFill>
              <a:ea typeface="Cambria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1600" dirty="0">
                <a:ea typeface="Cambria" pitchFamily="18" charset="0"/>
              </a:rPr>
              <a:t>Мы хотим найти станок, консультанта, исследовательскую группы (разработчиков), лицензиаров и лицезиатов и т.д. – </a:t>
            </a:r>
            <a:r>
              <a:rPr lang="ru-RU" sz="1600" b="1" dirty="0">
                <a:solidFill>
                  <a:srgbClr val="C00000"/>
                </a:solidFill>
                <a:ea typeface="Cambria" pitchFamily="18" charset="0"/>
              </a:rPr>
              <a:t>КЛЮЧЕВОЕ – КТО и ПРЕДМЕТНАЯ ОБЛАСТЬ - </a:t>
            </a:r>
            <a:r>
              <a:rPr lang="ru-RU" sz="1600" dirty="0">
                <a:ea typeface="Cambria" pitchFamily="18" charset="0"/>
              </a:rPr>
              <a:t>нам нужны сопутствующие данные в патентной аналитике (доп. анализ – контактные данные)</a:t>
            </a:r>
          </a:p>
          <a:p>
            <a:pPr marL="457200" indent="-457200">
              <a:buFontTx/>
              <a:buAutoNum type="arabicPeriod"/>
            </a:pPr>
            <a:endParaRPr lang="ru-RU" sz="1600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2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6445" y="436209"/>
            <a:ext cx="10032788" cy="910089"/>
          </a:xfrm>
        </p:spPr>
        <p:txBody>
          <a:bodyPr>
            <a:normAutofit/>
          </a:bodyPr>
          <a:lstStyle/>
          <a:p>
            <a:r>
              <a:rPr lang="ru-RU" sz="2494" b="0" dirty="0"/>
              <a:t>Пример оказания услуги «Экспресс-оценка готовности к промышленной кооперации»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334" y="1804160"/>
            <a:ext cx="5785955" cy="2242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4660" y="2144207"/>
            <a:ext cx="2804573" cy="119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Устанавливаем статус и вид кооперации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495006" y="3125357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1" y="4314323"/>
            <a:ext cx="5814457" cy="5320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706" y="4171672"/>
            <a:ext cx="4579360" cy="332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07" y="4849640"/>
            <a:ext cx="5652944" cy="1159091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572651" y="5148509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34659" y="4079153"/>
            <a:ext cx="2804574" cy="15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Смотрим рынки, под какие программы попадает</a:t>
            </a:r>
          </a:p>
        </p:txBody>
      </p:sp>
      <p:pic>
        <p:nvPicPr>
          <p:cNvPr id="15" name="Рисунок 14" descr="Rectangle 250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6445" y="436209"/>
            <a:ext cx="10032788" cy="910089"/>
          </a:xfrm>
        </p:spPr>
        <p:txBody>
          <a:bodyPr>
            <a:normAutofit/>
          </a:bodyPr>
          <a:lstStyle/>
          <a:p>
            <a:r>
              <a:rPr lang="ru-RU" sz="2494" b="0" dirty="0"/>
              <a:t>Пример оказания услуги «Экспресс-оценка готовности к промышленной кооперации»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574" y="1833316"/>
            <a:ext cx="5690947" cy="1387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74" y="3707444"/>
            <a:ext cx="5443928" cy="2175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5361" y="1559618"/>
            <a:ext cx="4140088" cy="1934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Определяем весь перечень потенциальных контракторов, передаем весь перечень в электронном виде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4956" y="4009799"/>
            <a:ext cx="3644173" cy="230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4" b="1" dirty="0"/>
              <a:t>Отдельно выделяем ТОП-10, по динамике выручки, по анализу их активности в поиске партнеров, если необходимо уточняем требования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564842" y="2455247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597395" y="4795279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Rectangle 25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1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6445" y="436209"/>
            <a:ext cx="10032788" cy="910089"/>
          </a:xfrm>
        </p:spPr>
        <p:txBody>
          <a:bodyPr>
            <a:normAutofit/>
          </a:bodyPr>
          <a:lstStyle/>
          <a:p>
            <a:r>
              <a:rPr lang="ru-RU" sz="2494" b="0" dirty="0"/>
              <a:t>Пример оказания услуги «Экспресс-оценка готовности к промышленной кооперации»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815" y="1834627"/>
            <a:ext cx="3212181" cy="3212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9887" y="2468068"/>
            <a:ext cx="3431153" cy="300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4" b="1" dirty="0"/>
              <a:t>SWOT</a:t>
            </a:r>
            <a:r>
              <a:rPr lang="ru-RU" sz="2394" b="1" dirty="0"/>
              <a:t>-анализ по готовности к кооперации, итоговый анализ</a:t>
            </a:r>
          </a:p>
          <a:p>
            <a:endParaRPr lang="ru-RU" sz="2394" b="1" dirty="0"/>
          </a:p>
          <a:p>
            <a:r>
              <a:rPr lang="ru-RU" sz="1397" i="1" dirty="0"/>
              <a:t>Анкета, открытые источники, фин.показатели (обязательны для кооперационных цепочек), производственные операции, контроль качества и т.д.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978330" y="2818551"/>
            <a:ext cx="1410520" cy="10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819" y="2703232"/>
            <a:ext cx="3002130" cy="3289937"/>
          </a:xfrm>
          <a:prstGeom prst="rect">
            <a:avLst/>
          </a:prstGeom>
        </p:spPr>
      </p:pic>
      <p:pic>
        <p:nvPicPr>
          <p:cNvPr id="8" name="Рисунок 7" descr="Rectangle 250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1746" cy="21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2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ПП Презентация">
      <a:dk1>
        <a:sysClr val="windowText" lastClr="000000"/>
      </a:dk1>
      <a:lt1>
        <a:sysClr val="window" lastClr="FFFFFF"/>
      </a:lt1>
      <a:dk2>
        <a:srgbClr val="1B4795"/>
      </a:dk2>
      <a:lt2>
        <a:srgbClr val="DFE3E5"/>
      </a:lt2>
      <a:accent1>
        <a:srgbClr val="5988EC"/>
      </a:accent1>
      <a:accent2>
        <a:srgbClr val="1B4795"/>
      </a:accent2>
      <a:accent3>
        <a:srgbClr val="4F73BF"/>
      </a:accent3>
      <a:accent4>
        <a:srgbClr val="284788"/>
      </a:accent4>
      <a:accent5>
        <a:srgbClr val="1E3668"/>
      </a:accent5>
      <a:accent6>
        <a:srgbClr val="192A4F"/>
      </a:accent6>
      <a:hlink>
        <a:srgbClr val="DF322E"/>
      </a:hlink>
      <a:folHlink>
        <a:srgbClr val="BE2623"/>
      </a:folHlink>
    </a:clrScheme>
    <a:fontScheme name="Новые шрифты ТПП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8075</TotalTime>
  <Words>753</Words>
  <Application>Microsoft Office PowerPoint</Application>
  <PresentationFormat>Произвольный</PresentationFormat>
  <Paragraphs>68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Candara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оказания услуги «Экспресс-оценка готовности к промышленной кооперации»</vt:lpstr>
      <vt:lpstr>Пример оказания услуги «Экспресс-оценка готовности к промышленной кооперации»</vt:lpstr>
      <vt:lpstr>Пример оказания услуги «Экспресс-оценка готовности к промышленной кооперации»</vt:lpstr>
      <vt:lpstr>Пример оказания услуги «Экспресс-оценка готовности к промышленной кооперации»</vt:lpstr>
      <vt:lpstr>Пример оказания услуги «Экспресс-оценка готовности к промышленной кооперации»</vt:lpstr>
      <vt:lpstr>Презентация PowerPoint</vt:lpstr>
      <vt:lpstr>Презентация PowerPoint</vt:lpstr>
      <vt:lpstr>Что необходимо для получения услуги?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Александр Плюшкин</cp:lastModifiedBy>
  <cp:revision>64</cp:revision>
  <dcterms:created xsi:type="dcterms:W3CDTF">2023-04-25T09:20:02Z</dcterms:created>
  <dcterms:modified xsi:type="dcterms:W3CDTF">2024-04-16T13:50:07Z</dcterms:modified>
</cp:coreProperties>
</file>