
<file path=[Content_Types].xml><?xml version="1.0" encoding="utf-8"?>
<Types xmlns="http://schemas.openxmlformats.org/package/2006/content-types">
  <Default Extension="xlsx" ContentType="application/vnd.openxmlformats-officedocument.spreadsheetml.sheet"/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app.xml" ContentType="application/vnd.openxmlformats-officedocument.extended-properties+xml"/>
  <Override PartName="/ppt/slideLayouts/slideLayout6.xml" ContentType="application/vnd.openxmlformats-officedocument.presentationml.slideLayout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charts/style4.xml" ContentType="application/vnd.ms-office.chartstyle+xml"/>
  <Override PartName="/ppt/charts/colors4.xml" ContentType="application/vnd.ms-office.chartcolorstyle+xml"/>
  <Override PartName="/ppt/slideLayouts/slideLayout5.xml" ContentType="application/vnd.openxmlformats-officedocument.presentationml.slideLayout+xml"/>
  <Override PartName="/ppt/charts/chart4.xml" ContentType="application/vnd.openxmlformats-officedocument.drawingml.char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charts/style3.xml" ContentType="application/vnd.ms-office.chartstyle+xml"/>
  <Override PartName="/ppt/charts/colors3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charts/colors2.xml" ContentType="application/vnd.ms-office.chartcolorstyle+xml"/>
  <Override PartName="/ppt/charts/style1.xml" ContentType="application/vnd.ms-office.chartstyle+xml"/>
  <Override PartName="/ppt/slides/slide1.xml" ContentType="application/vnd.openxmlformats-officedocument.presentationml.slide+xml"/>
  <Override PartName="/ppt/charts/colors1.xml" ContentType="application/vnd.ms-office.chartcolorstyle+xml"/>
  <Override PartName="/ppt/charts/chart1.xml" ContentType="application/vnd.openxmlformats-officedocument.drawingml.chart+xml"/>
  <Override PartName="/ppt/charts/chart2.xml" ContentType="application/vnd.openxmlformats-officedocument.drawingml.chart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378" y="90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presProps" Target="presProps.xml" /><Relationship Id="rId10" Type="http://schemas.openxmlformats.org/officeDocument/2006/relationships/tableStyles" Target="tableStyles.xml" /><Relationship Id="rId11" Type="http://schemas.openxmlformats.org/officeDocument/2006/relationships/viewProps" Target="viewProps.xml" /></Relationships>
</file>

<file path=ppt/charts/_rels/chart1.xml.rels><?xml version="1.0" encoding="UTF-8" standalone="yes"?><Relationships xmlns="http://schemas.openxmlformats.org/package/2006/relationships"><Relationship Id="rId1" Type="http://schemas.microsoft.com/office/2011/relationships/chartStyle" Target="style1.xml" /><Relationship Id="rId2" Type="http://schemas.microsoft.com/office/2011/relationships/chartColorStyle" Target="colors1.xml" /><Relationship Id="rId3" Type="http://schemas.openxmlformats.org/officeDocument/2006/relationships/package" Target="../embeddings/Microsoft_Excel_Worksheet1.xlsx" /></Relationships>
</file>

<file path=ppt/charts/_rels/chart2.xml.rels><?xml version="1.0" encoding="UTF-8" standalone="yes"?><Relationships xmlns="http://schemas.openxmlformats.org/package/2006/relationships"><Relationship Id="rId1" Type="http://schemas.microsoft.com/office/2011/relationships/chartStyle" Target="style2.xml" /><Relationship Id="rId2" Type="http://schemas.microsoft.com/office/2011/relationships/chartColorStyle" Target="colors2.xml" /><Relationship Id="rId3" Type="http://schemas.openxmlformats.org/officeDocument/2006/relationships/package" Target="../embeddings/Microsoft_Excel_Worksheet2.xlsx" /></Relationships>
</file>

<file path=ppt/charts/_rels/chart3.xml.rels><?xml version="1.0" encoding="UTF-8" standalone="yes"?><Relationships xmlns="http://schemas.openxmlformats.org/package/2006/relationships"><Relationship Id="rId1" Type="http://schemas.microsoft.com/office/2011/relationships/chartStyle" Target="style3.xml" /><Relationship Id="rId2" Type="http://schemas.microsoft.com/office/2011/relationships/chartColorStyle" Target="colors3.xml" /><Relationship Id="rId3" Type="http://schemas.openxmlformats.org/officeDocument/2006/relationships/package" Target="../embeddings/Microsoft_Excel_Worksheet3.xlsx" /></Relationships>
</file>

<file path=ppt/charts/_rels/chart4.xml.rels><?xml version="1.0" encoding="UTF-8" standalone="yes"?><Relationships xmlns="http://schemas.openxmlformats.org/package/2006/relationships"><Relationship Id="rId1" Type="http://schemas.microsoft.com/office/2011/relationships/chartStyle" Target="style4.xml" /><Relationship Id="rId2" Type="http://schemas.microsoft.com/office/2011/relationships/chartColorStyle" Target="colors4.xml" /><Relationship Id="rId3" Type="http://schemas.openxmlformats.org/officeDocument/2006/relationships/package" Target="../embeddings/Microsoft_Excel_Worksheet4.xlsx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5="http://schemas.microsoft.com/office/drawing/2012/chart" xmlns:c14="http://schemas.microsoft.com/office/drawing/2007/8/2/chart" xmlns:c16r2="http://schemas.microsoft.com/office/drawing/2015/06/chart">
  <c:date1904 val="0"/>
  <c:lang val="en-US"/>
  <c:roundedCorners val="0"/>
  <mc:AlternateContent>
    <mc:Choice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64970"/>
          <c:y val="0.148960"/>
          <c:w val="0.860450"/>
          <c:h val="0.720790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Факт</c:v>
                </c:pt>
              </c:strCache>
            </c:strRef>
          </c:tx>
          <c:spPr bwMode="auto">
            <a:prstGeom prst="rect">
              <a:avLst/>
            </a:prstGeom>
            <a:noFill/>
            <a:ln w="31750" cap="rnd">
              <a:solidFill>
                <a:schemeClr val="accent1"/>
              </a:solidFill>
              <a:round/>
            </a:ln>
          </c:spPr>
          <c:marker>
            <c:symbol val="circle"/>
            <c:size val="17"/>
            <c:spPr bwMode="auto">
              <a:prstGeom prst="rect">
                <a:avLst/>
              </a:prstGeom>
              <a:solidFill>
                <a:schemeClr val="accent1"/>
              </a:solidFill>
              <a:ln>
                <a:noFill/>
                <a:bevel/>
              </a:ln>
            </c:spPr>
          </c:marker>
          <c:dLbls>
            <c:dLbl>
              <c:idx val="2"/>
              <c:dLblPos val="ctr"/>
              <c:layout>
                <c:manualLayout>
                  <c:x val="0.015960"/>
                  <c:y val="0.089950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1600" b="1" i="0" u="none" strike="noStrike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0"/>
              <c:dLblPos val="ctr"/>
              <c:layout>
                <c:manualLayout>
                  <c:x val="-0.065450"/>
                  <c:y val="0.068960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1600" b="1" i="0" u="none" strike="noStrike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Pos val="ctr"/>
            <c:showBubbleSize val="0"/>
            <c:showCatName val="0"/>
            <c:showLeaderLines val="0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</a:ln>
            </c:spPr>
            <c:txPr>
              <a:bodyPr/>
              <a:p>
                <a:pPr>
                  <a:defRPr sz="1600" b="1" i="0" u="none" strike="noStrike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/>
              </a:p>
            </c:txPr>
          </c:dLbls>
          <c:cat>
            <c:strRef>
              <c:f>Sheet1!$A$2:$A$4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16209</c:v>
                </c:pt>
                <c:pt idx="1">
                  <c:v>16717</c:v>
                </c:pt>
                <c:pt idx="2">
                  <c:v>16470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План</c:v>
                </c:pt>
              </c:strCache>
            </c:strRef>
          </c:tx>
          <c:spPr bwMode="auto">
            <a:prstGeom prst="rect">
              <a:avLst/>
            </a:prstGeom>
            <a:noFill/>
            <a:ln w="31750" cap="rnd">
              <a:solidFill>
                <a:schemeClr val="accent2"/>
              </a:solidFill>
              <a:round/>
            </a:ln>
          </c:spPr>
          <c:marker>
            <c:symbol val="circle"/>
            <c:size val="17"/>
            <c:spPr bwMode="auto"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c:spPr>
          </c:marker>
          <c:dLbls>
            <c:dLbl>
              <c:idx val="1"/>
              <c:dLblPos val="ctr"/>
              <c:layout>
                <c:manualLayout>
                  <c:x val="-0.004780"/>
                  <c:y val="0.089780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1600" b="1" i="0" u="none" strike="noStrike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0"/>
              <c:dLblPos val="ctr"/>
              <c:layout>
                <c:manualLayout>
                  <c:x val="-0.019150"/>
                  <c:y val="0.098940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1600" b="1" i="0" u="none" strike="noStrike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2"/>
              <c:dLblPos val="ctr"/>
              <c:layout>
                <c:manualLayout>
                  <c:x val="0.059060"/>
                  <c:y val="0.062960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1600" b="1" i="0" u="none" strike="noStrike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Pos val="ctr"/>
            <c:showBubbleSize val="0"/>
            <c:showCatName val="0"/>
            <c:showLeaderLines val="0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</a:ln>
            </c:spPr>
            <c:txPr>
              <a:bodyPr/>
              <a:p>
                <a:pPr>
                  <a:defRPr sz="1600" b="1" i="0" u="none" strike="noStrike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/>
              </a:p>
            </c:txPr>
          </c:dLbls>
          <c:cat>
            <c:strRef>
              <c:f>Sheet1!$A$2:$A$4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15778</c:v>
                </c:pt>
                <c:pt idx="1">
                  <c:v>16642</c:v>
                </c:pt>
                <c:pt idx="2">
                  <c:v>15485</c:v>
                </c:pt>
              </c:numCache>
            </c:numRef>
          </c:val>
          <c:smooth val="0"/>
        </c:ser>
        <c:dLbls>
          <c:dLblPos val="ctr"/>
          <c:showBubbleSize val="0"/>
          <c:showCatName val="0"/>
          <c:showLeaderLines val="0"/>
          <c:showLegendKey val="0"/>
          <c:showPercent val="0"/>
          <c:showSerName val="0"/>
          <c:showVal val="1"/>
          <c:spPr bwMode="auto">
            <a:prstGeom prst="rect">
              <a:avLst/>
            </a:prstGeom>
            <a:noFill/>
            <a:ln>
              <a:noFill/>
            </a:ln>
          </c:spPr>
          <c:txPr>
            <a:bodyPr/>
            <a:p>
              <a:pPr>
                <a:defRPr sz="900" b="1" i="0" u="none" strike="noStrike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/>
            </a:p>
          </c:txPr>
        </c:dLbls>
        <c:marker val="1"/>
        <c:smooth val="0"/>
        <c:axId val="1998337764"/>
        <c:axId val="1998337765"/>
        <c:axId val="1998337764"/>
        <c:axId val="1998337765"/>
      </c:lineChart>
      <c:catAx>
        <c:axId val="19983377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</c:spPr>
        <c:txPr>
          <a:bodyPr/>
          <a:p>
            <a:pPr>
              <a:defRPr sz="1400" cap="all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</a:defRPr>
            </a:pPr>
            <a:endParaRPr/>
          </a:p>
        </c:txPr>
        <c:crossAx val="1998337765"/>
        <c:crosses val="autoZero"/>
        <c:auto val="1"/>
        <c:lblAlgn val="ctr"/>
        <c:lblOffset val="100"/>
        <c:tickMarkSkip val="1"/>
        <c:noMultiLvlLbl val="0"/>
      </c:catAx>
      <c:valAx>
        <c:axId val="1998337765"/>
        <c:scaling>
          <c:orientation val="minMax"/>
        </c:scaling>
        <c:delete val="1"/>
        <c:axPos val="l"/>
        <c:majorGridlines>
          <c:spPr bwMode="auto">
            <a:prstGeom prst="rect">
              <a:avLst/>
            </a:prstGeom>
            <a:noFill/>
            <a:ln w="9525" cap="flat" cmpd="sng" algn="ctr">
              <a:gradFill>
                <a:gsLst>
                  <a:gs pos="0">
                    <a:schemeClr val="lt1">
                      <a:lumMod val="75000"/>
                      <a:alpha val="36000"/>
                    </a:schemeClr>
                  </a:gs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</a:gsLst>
                <a:lin ang="5400000" scaled="0"/>
              </a:gradFill>
              <a:round/>
            </a:ln>
          </c:spPr>
        </c:majorGridlines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>
            <a:noFill/>
          </a:ln>
        </c:spPr>
        <c:txPr>
          <a:bodyPr/>
          <a:p>
            <a:pPr>
              <a:defRPr sz="90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/>
          </a:p>
        </c:txPr>
        <c:crossAx val="1998337764"/>
        <c:crosses val="autoZero"/>
        <c:crossBetween val="between"/>
        <c:dispUnits>
          <c:builtInUnit val="thousands"/>
        </c:dispUnits>
      </c:valAx>
      <c:spPr bwMode="auto">
        <a:prstGeom prst="rect">
          <a:avLst/>
        </a:prstGeom>
        <a:noFill/>
        <a:ln>
          <a:noFill/>
        </a:ln>
      </c:spPr>
    </c:plotArea>
    <c:legend>
      <c:legendPos val="b"/>
      <c:layout>
        <c:manualLayout>
          <c:x val="0.322040"/>
          <c:y val="-0.139310"/>
        </c:manualLayout>
      </c:layout>
      <c:overlay val="0"/>
      <c:spPr bwMode="auto">
        <a:prstGeom prst="rect">
          <a:avLst/>
        </a:prstGeom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 bwMode="auto">
    <a:xfrm rot="0" flipH="0" flipV="0">
      <a:off x="162352" y="915507"/>
      <a:ext cx="5792709" cy="3084157"/>
    </a:xfrm>
    <a:prstGeom prst="rect">
      <a:avLst/>
    </a:prstGeom>
    <a:noFill/>
    <a:ln w="9525" cap="flat" cmpd="sng" algn="ctr">
      <a:solidFill>
        <a:schemeClr val="accent1">
          <a:lumMod val="74901"/>
        </a:schemeClr>
      </a:solidFill>
      <a:prstDash val="solid"/>
      <a:round/>
    </a:ln>
  </c:spPr>
  <c:txPr>
    <a:bodyPr/>
    <a:p>
      <a:pPr>
        <a:defRPr sz="900">
          <a:solidFill>
            <a:schemeClr val="dk1"/>
          </a:solidFill>
          <a:latin typeface="+mn-lt"/>
          <a:ea typeface="+mn-ea"/>
          <a:cs typeface="+mn-cs"/>
        </a:defRPr>
      </a:pPr>
      <a:endParaRPr/>
    </a:p>
  </c:txPr>
  <c:externalData r:id="rId3">
    <c:autoUpdate val="0"/>
  </c:externalData>
  <c:printSettings>
    <c:headerFooter/>
    <c:pageMargins l="0.69999999999999996" r="0.69999999999999996" t="0.75" b="0.75" header="0.29999999999999999" footer="0.29999999999999999"/>
    <c:pageSetup/>
  </c:printSettings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5="http://schemas.microsoft.com/office/drawing/2012/chart" xmlns:c14="http://schemas.microsoft.com/office/drawing/2007/8/2/chart" xmlns:c16r2="http://schemas.microsoft.com/office/drawing/2015/06/chart">
  <c:date1904 val="0"/>
  <c:lang val="en-US"/>
  <c:roundedCorners val="0"/>
  <mc:AlternateContent>
    <mc:Choice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23580"/>
          <c:y val="0.121230"/>
          <c:w val="0.942550"/>
          <c:h val="0.741920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Норматив</c:v>
                </c:pt>
              </c:strCache>
            </c:strRef>
          </c:tx>
          <c:spPr bwMode="auto">
            <a:prstGeom prst="rect">
              <a:avLst/>
            </a:prstGeom>
            <a:solidFill>
              <a:schemeClr val="accent1">
                <a:alpha val="88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c:spPr>
          <c:dLbls>
            <c:dLblPos val="ctr"/>
            <c:showBubbleSize val="0"/>
            <c:showCatName val="0"/>
            <c:showLeaderLines val="0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solidFill>
                <a:schemeClr val="accent1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</c:spPr>
            <c:txPr>
              <a:bodyPr/>
              <a:p>
                <a:pPr>
                  <a:defRPr sz="2600" b="1" i="0" u="none" strike="noStrike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/>
              </a:p>
            </c:txPr>
          </c:dLbls>
          <c:cat>
            <c:strRef>
              <c:f>Sheet1!$A$2:$A$4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</c:ser>
        <c:dLbls>
          <c:dLblPos val="ctr"/>
          <c:showBubbleSize val="0"/>
          <c:showCatName val="0"/>
          <c:showLeaderLines val="0"/>
          <c:showLegendKey val="0"/>
          <c:showPercent val="0"/>
          <c:showSerName val="0"/>
          <c:showVal val="1"/>
          <c:spPr bwMode="auto"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solidFill>
                <a:schemeClr val="lt1">
                  <a:alpha val="50000"/>
                </a:schemeClr>
              </a:solidFill>
              <a:round/>
            </a:ln>
          </c:spPr>
          <c:txPr>
            <a:bodyPr/>
            <a:p>
              <a:pPr>
                <a:defRPr sz="900" b="1" i="0" u="none" strike="noStrike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/>
            </a:p>
          </c:txPr>
        </c:dLbls>
        <c:gapWidth val="150"/>
        <c:axId val="1998337738"/>
        <c:axId val="1998337739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 xml:space="preserve">Фактическое исполнение норматива</c:v>
                </c:pt>
              </c:strCache>
            </c:strRef>
          </c:tx>
          <c:spPr bwMode="auto">
            <a:prstGeom prst="rect">
              <a:avLst/>
            </a:prstGeom>
            <a:solidFill>
              <a:schemeClr val="accent2">
                <a:alpha val="88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c:spPr>
          <c:marker>
            <c:symbol val="none"/>
          </c:marker>
          <c:dPt>
            <c:idx val="2"/>
            <c:spPr bwMode="auto">
              <a:prstGeom prst="rect">
                <a:avLst/>
              </a:prstGeom>
              <a:ln w="28575" cap="flat" cmpd="sng" algn="ctr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</c:spPr>
          </c:dPt>
          <c:dPt>
            <c:idx val="1"/>
            <c:spPr bwMode="auto">
              <a:prstGeom prst="rect">
                <a:avLst/>
              </a:prstGeom>
              <a:ln w="28575" cap="flat" cmpd="sng" algn="ctr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</c:spPr>
          </c:dPt>
          <c:dLbls>
            <c:dLbl>
              <c:idx val="0"/>
              <c:dLblPos val="ctr"/>
              <c:layout>
                <c:manualLayout>
                  <c:x val="0.001640"/>
                  <c:y val="0.000000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solidFill>
                  <a:schemeClr val="accent2">
                    <a:alpha val="99999"/>
                  </a:schemeClr>
                </a:solidFill>
                <a:ln>
                  <a:solidFill>
                    <a:schemeClr val="lt1">
                      <a:alpha val="50000"/>
                    </a:schemeClr>
                  </a:solidFill>
                  <a:round/>
                </a:ln>
              </c:spPr>
              <c:tx>
                <c:rich>
                  <a:bodyPr/>
                  <a:p>
                    <a:pPr>
                      <a:defRPr sz="900" b="1" i="0" u="none" strike="noStrike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sz="2000">
                        <a:solidFill>
                          <a:schemeClr val="tx1"/>
                        </a:solidFill>
                        <a:latin typeface="Montserrat Medium"/>
                        <a:ea typeface="Montserrat Medium"/>
                        <a:cs typeface="Montserrat Medium"/>
                      </a:rPr>
                      <a:t>19.2</a:t>
                    </a:r>
                    <a:endParaRPr sz="2000">
                      <a:solidFill>
                        <a:schemeClr val="tx1"/>
                      </a:solidFill>
                      <a:latin typeface="Montserrat Medium"/>
                      <a:cs typeface="Montserrat Medium"/>
                    </a:endParaRPr>
                  </a:p>
                </c:rich>
              </c:tx>
              <c:txPr>
                <a:bodyPr/>
                <a:p>
                  <a:pPr>
                    <a:defRPr sz="900" b="1" i="0" u="none" strike="noStrike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1"/>
              <c:dLblPos val="ctr"/>
              <c:layout/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solidFill>
                  <a:schemeClr val="accent2">
                    <a:alpha val="99999"/>
                  </a:schemeClr>
                </a:solidFill>
                <a:ln>
                  <a:solidFill>
                    <a:schemeClr val="lt1">
                      <a:alpha val="50000"/>
                    </a:schemeClr>
                  </a:solidFill>
                  <a:round/>
                </a:ln>
              </c:spPr>
              <c:tx>
                <c:rich>
                  <a:bodyPr/>
                  <a:p>
                    <a:pPr>
                      <a:defRPr sz="2000" b="1" i="0" u="none" strike="noStrike">
                        <a:solidFill>
                          <a:schemeClr val="tx1"/>
                        </a:solidFill>
                        <a:latin typeface="Montserrat Medium"/>
                        <a:ea typeface="Montserrat Medium"/>
                        <a:cs typeface="Montserrat Medium"/>
                      </a:defRPr>
                    </a:pPr>
                    <a:r>
                      <a:rPr sz="2000">
                        <a:solidFill>
                          <a:schemeClr val="tx1"/>
                        </a:solidFill>
                      </a:rPr>
                      <a:t>19.5</a:t>
                    </a:r>
                    <a:endParaRPr sz="2000">
                      <a:solidFill>
                        <a:schemeClr val="tx1"/>
                      </a:solidFill>
                    </a:endParaRPr>
                  </a:p>
                </c:rich>
              </c:tx>
              <c:txPr>
                <a:bodyPr/>
                <a:p>
                  <a:pPr>
                    <a:defRPr sz="2000" b="1" i="0" u="none" strike="noStrike">
                      <a:solidFill>
                        <a:schemeClr val="tx1"/>
                      </a:solidFill>
                      <a:latin typeface="Montserrat Medium"/>
                      <a:ea typeface="Montserrat Medium"/>
                      <a:cs typeface="Montserrat Medium"/>
                    </a:defRPr>
                  </a:pPr>
                  <a:endParaRPr/>
                </a:p>
              </c:txPr>
            </c:dLbl>
            <c:dLbl>
              <c:idx val="2"/>
              <c:dLblPos val="ctr"/>
              <c:layout/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solidFill>
                  <a:schemeClr val="accent2">
                    <a:alpha val="99999"/>
                  </a:schemeClr>
                </a:solidFill>
                <a:ln>
                  <a:solidFill>
                    <a:schemeClr val="lt1">
                      <a:alpha val="50000"/>
                    </a:schemeClr>
                  </a:solidFill>
                  <a:round/>
                </a:ln>
              </c:spPr>
              <c:tx>
                <c:rich>
                  <a:bodyPr/>
                  <a:p>
                    <a:pPr>
                      <a:defRPr sz="900" b="1" i="0" u="none" strike="noStrike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sz="2000">
                        <a:solidFill>
                          <a:schemeClr val="tx1"/>
                        </a:solidFill>
                        <a:latin typeface="Montserrat Medium"/>
                        <a:ea typeface="Montserrat Medium"/>
                        <a:cs typeface="Montserrat Medium"/>
                      </a:rPr>
                      <a:t>18.8</a:t>
                    </a:r>
                    <a:endParaRPr>
                      <a:solidFill>
                        <a:schemeClr val="tx1"/>
                      </a:solidFill>
                    </a:endParaRPr>
                  </a:p>
                </c:rich>
              </c:tx>
              <c:txPr>
                <a:bodyPr/>
                <a:p>
                  <a:pPr>
                    <a:defRPr sz="900" b="1" i="0" u="none" strike="noStrike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Pos val="ctr"/>
            <c:showBubbleSize val="0"/>
            <c:showCatName val="0"/>
            <c:showLeaderLines val="0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solidFill>
                <a:schemeClr val="accent2">
                  <a:alpha val="99999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</c:spPr>
            <c:txPr>
              <a:bodyPr/>
              <a:p>
                <a:pPr>
                  <a:defRPr sz="900" b="1" i="0" u="none" strike="noStrike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/>
              </a:p>
            </c:txPr>
          </c:dLbls>
          <c:cat>
            <c:strRef>
              <c:f>Sheet1!$A$2:$A$4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19.2</c:v>
                </c:pt>
                <c:pt idx="1">
                  <c:v>19.5</c:v>
                </c:pt>
                <c:pt idx="2">
                  <c:v>18.8</c:v>
                </c:pt>
              </c:numCache>
            </c:numRef>
          </c:val>
          <c:smooth val="0"/>
        </c:ser>
        <c:dLbls>
          <c:dLblPos val="ctr"/>
          <c:showBubbleSize val="0"/>
          <c:showCatName val="0"/>
          <c:showLeaderLines val="0"/>
          <c:showLegendKey val="0"/>
          <c:showPercent val="0"/>
          <c:showSerName val="0"/>
          <c:showVal val="1"/>
          <c:spPr bwMode="auto"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solidFill>
                <a:schemeClr val="lt1">
                  <a:alpha val="50000"/>
                </a:schemeClr>
              </a:solidFill>
              <a:round/>
            </a:ln>
          </c:spPr>
          <c:txPr>
            <a:bodyPr/>
            <a:p>
              <a:pPr>
                <a:defRPr sz="900" b="1" i="0" u="none" strike="noStrike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/>
            </a:p>
          </c:txPr>
        </c:dLbls>
        <c:marker val="0"/>
        <c:smooth val="0"/>
        <c:axId val="1998337738"/>
        <c:axId val="1998337739"/>
      </c:lineChart>
      <c:catAx>
        <c:axId val="1998337738"/>
        <c:scaling>
          <c:orientation val="minMax"/>
        </c:scaling>
        <c:delete val="0"/>
        <c:axPos val="b"/>
        <c:numFmt formatCode="General" sourceLinked="1"/>
        <c:majorTickMark val="none"/>
        <c:minorTickMark val="out"/>
        <c:tickLblPos val="nextTo"/>
        <c:spPr bwMode="auto">
          <a:prstGeom prst="rect">
            <a:avLst/>
          </a:prstGeom>
          <a:noFill/>
          <a:ln>
            <a:noFill/>
          </a:ln>
        </c:spPr>
        <c:txPr>
          <a:bodyPr/>
          <a:p>
            <a:pPr>
              <a:defRPr sz="140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</a:defRPr>
            </a:pPr>
            <a:endParaRPr/>
          </a:p>
        </c:txPr>
        <c:crossAx val="1998337739"/>
        <c:crosses val="autoZero"/>
        <c:auto val="1"/>
        <c:lblAlgn val="ctr"/>
        <c:lblOffset val="100"/>
        <c:noMultiLvlLbl val="0"/>
      </c:catAx>
      <c:valAx>
        <c:axId val="1998337739"/>
        <c:scaling>
          <c:orientation val="minMax"/>
        </c:scaling>
        <c:delete val="1"/>
        <c:axPos val="l"/>
        <c:majorGridlines>
          <c:spPr bwMode="auto">
            <a:prstGeom prst="rect">
              <a:avLst/>
            </a:prstGeom>
            <a:noFill/>
            <a:ln w="9525">
              <a:noFill/>
            </a:ln>
          </c:spPr>
        </c:majorGridlines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>
            <a:noFill/>
          </a:ln>
        </c:spPr>
        <c:txPr>
          <a:bodyPr/>
          <a:p>
            <a:pPr>
              <a:defRPr sz="90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/>
          </a:p>
        </c:txPr>
        <c:crossAx val="1998337738"/>
        <c:crosses val="autoZero"/>
        <c:crossBetween val="between"/>
      </c:valAx>
      <c:spPr bwMode="auto">
        <a:prstGeom prst="rect">
          <a:avLst/>
        </a:prstGeom>
        <a:noFill/>
        <a:ln>
          <a:noFill/>
        </a:ln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74290"/>
          <c:y val="0.828770"/>
          <c:w val="0.822360"/>
          <c:h val="0.149460"/>
        </c:manualLayout>
      </c:layout>
      <c:overlay val="0"/>
      <c:spPr bwMode="auto"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 bwMode="auto">
    <a:xfrm>
      <a:off x="6354027" y="915506"/>
      <a:ext cx="5622521" cy="3084157"/>
    </a:xfrm>
    <a:prstGeom prst="rect">
      <a:avLst/>
    </a:prstGeom>
    <a:solidFill>
      <a:schemeClr val="bg1"/>
    </a:solidFill>
    <a:ln w="12699" cap="flat" cmpd="sng" algn="ctr">
      <a:solidFill>
        <a:schemeClr val="accent1">
          <a:lumMod val="74901"/>
        </a:schemeClr>
      </a:solidFill>
      <a:prstDash val="solid"/>
      <a:round/>
    </a:ln>
  </c:spPr>
  <c:txPr>
    <a:bodyPr/>
    <a:p>
      <a:pPr>
        <a:defRPr sz="1000">
          <a:solidFill>
            <a:schemeClr val="lt1"/>
          </a:solidFill>
          <a:latin typeface="+mn-lt"/>
          <a:ea typeface="+mn-ea"/>
          <a:cs typeface="+mn-cs"/>
        </a:defRPr>
      </a:pPr>
      <a:endParaRPr/>
    </a:p>
  </c:txPr>
  <c:externalData r:id="rId3">
    <c:autoUpdate val="0"/>
  </c:externalData>
  <c:printSettings>
    <c:headerFooter/>
    <c:pageMargins l="0.69999999999999996" r="0.69999999999999996" t="0.75" b="0.75" header="0.29999999999999999" footer="0.29999999999999999"/>
    <c:pageSetup/>
  </c:printSettings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5="http://schemas.microsoft.com/office/drawing/2012/chart" xmlns:c14="http://schemas.microsoft.com/office/drawing/2007/8/2/chart" xmlns:c16r2="http://schemas.microsoft.com/office/drawing/2015/06/chart">
  <c:date1904 val="0"/>
  <c:lang val="en-US"/>
  <c:roundedCorners val="0"/>
  <mc:AlternateContent>
    <mc:Choice Requires="c14">
      <c14:style val="102"/>
    </mc:Choice>
    <mc:Fallback>
      <c:style val="2"/>
    </mc:Fallback>
  </mc:AlternateContent>
  <c:chart>
    <c:title>
      <c:tx>
        <c:rich>
          <a:bodyPr/>
          <a:p>
            <a:pPr>
              <a:defRPr/>
            </a:pPr>
            <a:r>
              <a:rPr sz="1400" b="0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Трудоустройство детей инвалидов</a:t>
            </a:r>
            <a:r>
              <a:rPr lang="ru-RU" sz="1400" b="0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, чел.</a:t>
            </a:r>
            <a:endParaRPr sz="1400" b="0">
              <a:solidFill>
                <a:schemeClr val="accent1">
                  <a:lumMod val="75000"/>
                </a:schemeClr>
              </a:solidFill>
              <a:latin typeface="Montserrat Medium"/>
              <a:cs typeface="Montserrat Medium"/>
            </a:endParaRPr>
          </a:p>
        </c:rich>
      </c:tx>
      <c:layout>
        <c:manualLayout>
          <c:x val="-0.002350"/>
          <c:y val="0.003830"/>
        </c:manualLayout>
      </c:layout>
      <c:overlay val="0"/>
      <c:spPr bwMode="auto">
        <a:prstGeom prst="rect">
          <a:avLst/>
        </a:prstGeom>
        <a:noFill/>
        <a:ln>
          <a:noFill/>
        </a:ln>
      </c:spPr>
      <c:txPr>
        <a:bodyPr/>
        <a:p>
          <a:pPr>
            <a:defRPr sz="1800" b="1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/>
        </a:p>
      </c:txPr>
    </c:title>
    <c:autoTitleDeleted val="0"/>
    <c:plotArea>
      <c:layout>
        <c:manualLayout>
          <c:layoutTarget val="inner"/>
          <c:xMode val="edge"/>
          <c:yMode val="edge"/>
          <c:x val="0.111790"/>
          <c:y val="0.136680"/>
          <c:w val="0.762110"/>
          <c:h val="0.662190"/>
        </c:manualLayout>
      </c:layout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Трудоустроено</c:v>
                </c:pt>
              </c:strCache>
            </c:strRef>
          </c:tx>
          <c:spPr bwMode="auto">
            <a:prstGeom prst="rect">
              <a:avLst/>
            </a:prstGeom>
            <a:noFill/>
            <a:ln w="31750" cap="rnd" cmpd="sng" algn="ctr">
              <a:solidFill>
                <a:schemeClr val="accent1">
                  <a:alpha val="65000"/>
                </a:schemeClr>
              </a:solidFill>
              <a:prstDash val="solid"/>
              <a:round/>
            </a:ln>
          </c:spPr>
          <c:marker>
            <c:symbol val="circle"/>
            <c:size val="17"/>
            <c:spPr bwMode="auto"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c:spPr>
          </c:marker>
          <c:dLbls>
            <c:dLblPos val="ctr"/>
            <c:showBubbleSize val="0"/>
            <c:showCatName val="0"/>
            <c:showLeaderLines val="0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</a:ln>
            </c:spPr>
            <c:txPr>
              <a:bodyPr/>
              <a:p>
                <a:pPr>
                  <a:defRPr sz="1200" b="1" i="0" u="none" strike="noStrike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/>
              </a:p>
            </c:txPr>
          </c:dLbls>
          <c:cat>
            <c:strRef>
              <c:f>Sheet1!$A$2:$A$4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48</c:v>
                </c:pt>
                <c:pt idx="1">
                  <c:v>47</c:v>
                </c:pt>
                <c:pt idx="2">
                  <c:v>77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Обратилось</c:v>
                </c:pt>
              </c:strCache>
            </c:strRef>
          </c:tx>
          <c:spPr bwMode="auto">
            <a:prstGeom prst="rect">
              <a:avLst/>
            </a:prstGeom>
            <a:noFill/>
            <a:ln w="31750" cap="rnd" cmpd="sng" algn="ctr">
              <a:solidFill>
                <a:schemeClr val="accent2">
                  <a:alpha val="65000"/>
                </a:schemeClr>
              </a:solidFill>
              <a:prstDash val="solid"/>
              <a:round/>
            </a:ln>
          </c:spPr>
          <c:marker>
            <c:symbol val="circle"/>
            <c:size val="17"/>
            <c:spPr bwMode="auto"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c:spPr>
          </c:marker>
          <c:dLbls>
            <c:dLblPos val="ctr"/>
            <c:showBubbleSize val="0"/>
            <c:showCatName val="0"/>
            <c:showLeaderLines val="0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</a:ln>
            </c:spPr>
            <c:txPr>
              <a:bodyPr/>
              <a:p>
                <a:pPr>
                  <a:defRPr sz="1200" b="1" i="0" u="none" strike="noStrike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/>
              </a:p>
            </c:txPr>
          </c:dLbls>
          <c:cat>
            <c:strRef>
              <c:f>Sheet1!$A$2:$A$4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54</c:v>
                </c:pt>
                <c:pt idx="1">
                  <c:v>49</c:v>
                </c:pt>
                <c:pt idx="2">
                  <c:v>79</c:v>
                </c:pt>
              </c:numCache>
            </c:numRef>
          </c:val>
          <c:smooth val="0"/>
        </c:ser>
        <c:dLbls>
          <c:dLblPos val="ctr"/>
          <c:showBubbleSize val="0"/>
          <c:showCatName val="0"/>
          <c:showLeaderLines val="0"/>
          <c:showLegendKey val="0"/>
          <c:showPercent val="0"/>
          <c:showSerName val="0"/>
          <c:showVal val="1"/>
          <c:spPr bwMode="auto">
            <a:prstGeom prst="rect">
              <a:avLst/>
            </a:prstGeom>
            <a:noFill/>
            <a:ln>
              <a:noFill/>
            </a:ln>
          </c:spPr>
          <c:txPr>
            <a:bodyPr/>
            <a:p>
              <a:pPr>
                <a:defRPr sz="900" b="1" i="0" u="none" strike="noStrike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/>
            </a:p>
          </c:txPr>
        </c:dLbls>
        <c:marker val="1"/>
        <c:smooth val="0"/>
        <c:axId val="1998337758"/>
        <c:axId val="1998337759"/>
        <c:axId val="1998337758"/>
        <c:axId val="1998337759"/>
      </c:lineChart>
      <c:catAx>
        <c:axId val="199833775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</c:spPr>
        <c:txPr>
          <a:bodyPr/>
          <a:p>
            <a:pPr>
              <a:defRPr sz="900" cap="all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</a:defRPr>
            </a:pPr>
            <a:endParaRPr/>
          </a:p>
        </c:txPr>
        <c:crossAx val="1998337759"/>
        <c:crosses val="autoZero"/>
        <c:auto val="1"/>
        <c:lblAlgn val="ctr"/>
        <c:lblOffset val="100"/>
        <c:noMultiLvlLbl val="0"/>
      </c:catAx>
      <c:valAx>
        <c:axId val="1998337759"/>
        <c:scaling>
          <c:orientation val="minMax"/>
        </c:scaling>
        <c:delete val="1"/>
        <c:axPos val="l"/>
        <c:majorGridlines>
          <c:spPr bwMode="auto">
            <a:prstGeom prst="rect">
              <a:avLst/>
            </a:prstGeom>
            <a:noFill/>
            <a:ln w="9525" cap="flat" cmpd="sng" algn="ctr">
              <a:gradFill>
                <a:gsLst>
                  <a:gs pos="0">
                    <a:schemeClr val="lt1">
                      <a:lumMod val="75000"/>
                      <a:alpha val="36000"/>
                    </a:schemeClr>
                  </a:gs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</a:gsLst>
                <a:lin ang="5400000" scaled="0"/>
              </a:gradFill>
              <a:round/>
            </a:ln>
          </c:spPr>
        </c:majorGridlines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>
            <a:noFill/>
          </a:ln>
        </c:spPr>
        <c:txPr>
          <a:bodyPr/>
          <a:p>
            <a:pPr>
              <a:defRPr sz="90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/>
          </a:p>
        </c:txPr>
        <c:crossAx val="1998337758"/>
        <c:crosses val="autoZero"/>
        <c:crossBetween val="between"/>
      </c:valAx>
      <c:spPr bwMode="auto">
        <a:prstGeom prst="rect">
          <a:avLst/>
        </a:prstGeom>
        <a:noFill/>
        <a:ln>
          <a:noFill/>
        </a:ln>
      </c:spPr>
    </c:plotArea>
    <c:legend>
      <c:legendPos val="b"/>
      <c:layout/>
      <c:overlay val="0"/>
      <c:spPr bwMode="auto">
        <a:prstGeom prst="rect">
          <a:avLst/>
        </a:prstGeom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 bwMode="auto">
    <a:xfrm>
      <a:off x="162352" y="4124416"/>
      <a:ext cx="3953758" cy="2414491"/>
    </a:xfrm>
    <a:prstGeom prst="rect">
      <a:avLst/>
    </a:prstGeom>
    <a:noFill/>
    <a:ln w="9525" cap="flat" cmpd="sng" algn="ctr">
      <a:solidFill>
        <a:schemeClr val="accent1">
          <a:lumMod val="74901"/>
        </a:schemeClr>
      </a:solidFill>
      <a:prstDash val="solid"/>
      <a:round/>
    </a:ln>
  </c:spPr>
  <c:txPr>
    <a:bodyPr/>
    <a:p>
      <a:pPr>
        <a:defRPr sz="900">
          <a:solidFill>
            <a:schemeClr val="dk1"/>
          </a:solidFill>
          <a:latin typeface="+mn-lt"/>
          <a:ea typeface="+mn-ea"/>
          <a:cs typeface="+mn-cs"/>
        </a:defRPr>
      </a:pPr>
      <a:endParaRPr/>
    </a:p>
  </c:txPr>
  <c:externalData r:id="rId3">
    <c:autoUpdate val="0"/>
  </c:externalData>
  <c:printSettings>
    <c:headerFooter/>
    <c:pageMargins l="0.69999999999999996" r="0.69999999999999996" t="0.75" b="0.75" header="0.29999999999999999" footer="0.29999999999999999"/>
    <c:pageSetup/>
  </c:printSettings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5="http://schemas.microsoft.com/office/drawing/2012/chart" xmlns:c14="http://schemas.microsoft.com/office/drawing/2007/8/2/chart" xmlns:c16r2="http://schemas.microsoft.com/office/drawing/2015/06/chart">
  <c:date1904 val="0"/>
  <c:lang val="en-US"/>
  <c:roundedCorners val="0"/>
  <mc:AlternateContent>
    <mc:Choice Requires="c14">
      <c14:style val="102"/>
    </mc:Choice>
    <mc:Fallback>
      <c:style val="2"/>
    </mc:Fallback>
  </mc:AlternateContent>
  <c:chart>
    <c:title>
      <c:tx>
        <c:rich>
          <a:bodyPr/>
          <a:p>
            <a:pPr>
              <a:defRPr/>
            </a:pPr>
            <a:r>
              <a:rPr sz="1200" b="0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Трудоустройство детей, состоящих на различных видах учета</a:t>
            </a:r>
            <a:r>
              <a:rPr lang="ru-RU" sz="1200" b="0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, чел.</a:t>
            </a:r>
            <a:endParaRPr sz="1200" b="0">
              <a:solidFill>
                <a:schemeClr val="accent1">
                  <a:lumMod val="75000"/>
                </a:schemeClr>
              </a:solidFill>
            </a:endParaRPr>
          </a:p>
        </c:rich>
      </c:tx>
      <c:layout>
        <c:manualLayout>
          <c:x val="0.106170"/>
          <c:y val="0.000000"/>
        </c:manualLayout>
      </c:layout>
      <c:overlay val="0"/>
      <c:spPr bwMode="auto">
        <a:prstGeom prst="rect">
          <a:avLst/>
        </a:prstGeom>
        <a:noFill/>
        <a:ln>
          <a:noFill/>
        </a:ln>
      </c:spPr>
      <c:txPr>
        <a:bodyPr/>
        <a:p>
          <a:pPr>
            <a:defRPr sz="1800" b="1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/>
        </a:p>
      </c:txPr>
    </c:title>
    <c:autoTitleDeleted val="0"/>
    <c:plotArea>
      <c:layout>
        <c:manualLayout>
          <c:layoutTarget val="inner"/>
          <c:xMode val="edge"/>
          <c:yMode val="edge"/>
          <c:x val="0.116500"/>
          <c:y val="0.155830"/>
          <c:w val="0.762110"/>
          <c:h val="0.662190"/>
        </c:manualLayout>
      </c:layout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Трудоустроено</c:v>
                </c:pt>
              </c:strCache>
            </c:strRef>
          </c:tx>
          <c:spPr bwMode="auto">
            <a:prstGeom prst="rect">
              <a:avLst/>
            </a:prstGeom>
            <a:noFill/>
            <a:ln w="31750" cap="rnd" cmpd="sng" algn="ctr">
              <a:solidFill>
                <a:schemeClr val="accent1">
                  <a:alpha val="65000"/>
                </a:schemeClr>
              </a:solidFill>
              <a:prstDash val="solid"/>
              <a:round/>
            </a:ln>
          </c:spPr>
          <c:marker>
            <c:symbol val="circle"/>
            <c:size val="17"/>
            <c:spPr bwMode="auto"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c:spPr>
          </c:marker>
          <c:dLbls>
            <c:dLblPos val="ctr"/>
            <c:showBubbleSize val="0"/>
            <c:showCatName val="0"/>
            <c:showLeaderLines val="0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</a:ln>
            </c:spPr>
            <c:txPr>
              <a:bodyPr/>
              <a:p>
                <a:pPr>
                  <a:defRPr sz="1200" b="1" i="0" u="none" strike="noStrike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/>
              </a:p>
            </c:txPr>
          </c:dLbls>
          <c:cat>
            <c:strRef>
              <c:f>Sheet1!$A$2:$A$4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527</c:v>
                </c:pt>
                <c:pt idx="1">
                  <c:v>358</c:v>
                </c:pt>
                <c:pt idx="2">
                  <c:v>371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Обратилось</c:v>
                </c:pt>
              </c:strCache>
            </c:strRef>
          </c:tx>
          <c:spPr bwMode="auto">
            <a:prstGeom prst="rect">
              <a:avLst/>
            </a:prstGeom>
            <a:noFill/>
            <a:ln w="31750" cap="rnd" cmpd="sng" algn="ctr">
              <a:solidFill>
                <a:schemeClr val="accent2">
                  <a:alpha val="65000"/>
                </a:schemeClr>
              </a:solidFill>
              <a:prstDash val="solid"/>
              <a:round/>
            </a:ln>
          </c:spPr>
          <c:marker>
            <c:symbol val="circle"/>
            <c:size val="17"/>
            <c:spPr bwMode="auto"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c:spPr>
          </c:marker>
          <c:dLbls>
            <c:dLblPos val="ctr"/>
            <c:showBubbleSize val="0"/>
            <c:showCatName val="0"/>
            <c:showLeaderLines val="0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</a:ln>
            </c:spPr>
            <c:txPr>
              <a:bodyPr/>
              <a:p>
                <a:pPr>
                  <a:defRPr sz="1200" b="1" i="0" u="none" strike="noStrike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/>
              </a:p>
            </c:txPr>
          </c:dLbls>
          <c:cat>
            <c:strRef>
              <c:f>Sheet1!$A$2:$A$4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574</c:v>
                </c:pt>
                <c:pt idx="1">
                  <c:v>379</c:v>
                </c:pt>
                <c:pt idx="2">
                  <c:v>380</c:v>
                </c:pt>
              </c:numCache>
            </c:numRef>
          </c:val>
          <c:smooth val="0"/>
        </c:ser>
        <c:dLbls>
          <c:dLblPos val="ctr"/>
          <c:showBubbleSize val="0"/>
          <c:showCatName val="0"/>
          <c:showLeaderLines val="0"/>
          <c:showLegendKey val="0"/>
          <c:showPercent val="0"/>
          <c:showSerName val="0"/>
          <c:showVal val="1"/>
          <c:spPr bwMode="auto">
            <a:prstGeom prst="rect">
              <a:avLst/>
            </a:prstGeom>
            <a:noFill/>
            <a:ln>
              <a:noFill/>
            </a:ln>
          </c:spPr>
          <c:txPr>
            <a:bodyPr/>
            <a:p>
              <a:pPr>
                <a:defRPr sz="900" b="1" i="0" u="none" strike="noStrike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/>
            </a:p>
          </c:txPr>
        </c:dLbls>
        <c:marker val="1"/>
        <c:smooth val="0"/>
        <c:axId val="1998337746"/>
        <c:axId val="1998337747"/>
        <c:axId val="1998337746"/>
        <c:axId val="1998337747"/>
      </c:lineChart>
      <c:catAx>
        <c:axId val="199833774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</c:spPr>
        <c:txPr>
          <a:bodyPr/>
          <a:p>
            <a:pPr>
              <a:defRPr sz="900" cap="all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</a:defRPr>
            </a:pPr>
            <a:endParaRPr/>
          </a:p>
        </c:txPr>
        <c:crossAx val="1998337747"/>
        <c:crosses val="autoZero"/>
        <c:auto val="1"/>
        <c:lblAlgn val="ctr"/>
        <c:lblOffset val="100"/>
        <c:noMultiLvlLbl val="0"/>
      </c:catAx>
      <c:valAx>
        <c:axId val="1998337747"/>
        <c:scaling>
          <c:orientation val="minMax"/>
        </c:scaling>
        <c:delete val="1"/>
        <c:axPos val="l"/>
        <c:majorGridlines>
          <c:spPr bwMode="auto">
            <a:prstGeom prst="rect">
              <a:avLst/>
            </a:prstGeom>
            <a:noFill/>
            <a:ln w="9525" cap="flat" cmpd="sng" algn="ctr">
              <a:gradFill>
                <a:gsLst>
                  <a:gs pos="0">
                    <a:schemeClr val="lt1">
                      <a:lumMod val="75000"/>
                      <a:alpha val="36000"/>
                    </a:schemeClr>
                  </a:gs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</a:gsLst>
                <a:lin ang="5400000" scaled="0"/>
              </a:gradFill>
              <a:round/>
            </a:ln>
          </c:spPr>
        </c:majorGridlines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>
            <a:noFill/>
          </a:ln>
        </c:spPr>
        <c:txPr>
          <a:bodyPr/>
          <a:p>
            <a:pPr>
              <a:defRPr sz="90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/>
          </a:p>
        </c:txPr>
        <c:crossAx val="1998337746"/>
        <c:crosses val="autoZero"/>
        <c:crossBetween val="between"/>
      </c:valAx>
      <c:spPr bwMode="auto">
        <a:prstGeom prst="rect">
          <a:avLst/>
        </a:prstGeom>
        <a:noFill/>
        <a:ln>
          <a:noFill/>
        </a:ln>
      </c:spPr>
    </c:plotArea>
    <c:legend>
      <c:legendPos val="b"/>
      <c:layout/>
      <c:overlay val="0"/>
      <c:spPr bwMode="auto">
        <a:prstGeom prst="rect">
          <a:avLst/>
        </a:prstGeom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 bwMode="auto">
    <a:xfrm>
      <a:off x="4325078" y="4124416"/>
      <a:ext cx="3924697" cy="2414489"/>
    </a:xfrm>
    <a:prstGeom prst="rect">
      <a:avLst/>
    </a:prstGeom>
    <a:noFill/>
    <a:ln w="9525" cap="flat" cmpd="sng" algn="ctr">
      <a:solidFill>
        <a:schemeClr val="accent1">
          <a:lumMod val="74901"/>
        </a:schemeClr>
      </a:solidFill>
      <a:prstDash val="solid"/>
      <a:round/>
    </a:ln>
  </c:spPr>
  <c:txPr>
    <a:bodyPr/>
    <a:p>
      <a:pPr>
        <a:defRPr sz="900">
          <a:solidFill>
            <a:schemeClr val="dk1"/>
          </a:solidFill>
          <a:latin typeface="+mn-lt"/>
          <a:ea typeface="+mn-ea"/>
          <a:cs typeface="+mn-cs"/>
        </a:defRPr>
      </a:pPr>
      <a:endParaRPr/>
    </a:p>
  </c:txPr>
  <c:externalData r:id="rId3">
    <c:autoUpdate val="0"/>
  </c:externalData>
  <c:printSettings>
    <c:headerFooter/>
    <c:pageMargins l="0.69999999999999996" r="0.69999999999999996" t="0.75" b="0.75" header="0.29999999999999999" footer="0.29999999999999999"/>
    <c:pageSetup/>
  </c:printSettings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 bwMode="auto">
      <a:prstGeom prst="rect">
        <a:avLst/>
      </a:prstGeom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cap="all"/>
  </cs:categoryAxis>
  <cs:chartArea>
    <cs:lnRef idx="0"/>
    <cs:fillRef idx="0"/>
    <cs:effectRef idx="0"/>
    <cs:fontRef idx="minor">
      <a:schemeClr val="dk1"/>
    </cs:fontRef>
    <cs:spPr bwMode="auto">
      <a:prstGeom prst="rect">
        <a:avLst/>
      </a:prstGeom>
      <a:gradFill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/>
  </cs:dataLabel>
  <cs:dataPoint>
    <cs:lnRef idx="0"/>
    <cs:fillRef idx="0">
      <cs:styleClr val="auto"/>
    </cs:fillRef>
    <cs:effectRef idx="0"/>
    <cs:fontRef idx="minor">
      <a:schemeClr val="dk1"/>
    </cs:fontRef>
    <cs:spPr bwMode="auto">
      <a:prstGeom prst="rect">
        <a:avLst/>
      </a:prstGeom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 bwMode="auto">
      <a:prstGeom prst="rect">
        <a:avLst/>
      </a:prstGeom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 bwMode="auto">
      <a:prstGeom prst="rect">
        <a:avLst/>
      </a:prstGeom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 bwMode="auto">
      <a:prstGeom prst="rect">
        <a:avLst/>
      </a:prstGeom>
      <a:solidFill>
        <a:schemeClr val="phClr"/>
      </a:solidFill>
    </cs:spPr>
  </cs:dataPointMarker>
  <cs:dataPointWireframe>
    <cs:lnRef idx="0">
      <cs:styleClr val="auto"/>
    </cs:lnRef>
    <cs:fillRef idx="0"/>
    <cs:effectRef idx="0"/>
    <cs:fontRef idx="minor">
      <a:schemeClr val="dk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 bwMode="auto">
      <a:prstGeom prst="rect">
        <a:avLst/>
      </a:prstGeom>
      <a:ln w="9525">
        <a:solidFill>
          <a:schemeClr val="dk1">
            <a:lumMod val="35000"/>
            <a:lumOff val="6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 bwMode="auto">
      <a:prstGeom prst="rect">
        <a:avLst/>
      </a:prstGeom>
      <a:ln w="9525" cap="flat" cmpd="sng" algn="ctr">
        <a:gradFill>
          <a:gsLst>
            <a:gs pos="0">
              <a:schemeClr val="lt1">
                <a:lumMod val="75000"/>
                <a:alpha val="36000"/>
              </a:schemeClr>
            </a:gs>
            <a:gs pos="100000">
              <a:schemeClr val="dk1">
                <a:lumMod val="95000"/>
                <a:lumOff val="5000"/>
                <a:alpha val="42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 bwMode="auto">
      <a:prstGeom prst="rect">
        <a:avLst/>
      </a:prstGeom>
      <a:ln>
        <a:gradFill>
          <a:gsLst>
            <a:gs pos="0">
              <a:schemeClr val="lt1">
                <a:lumMod val="75000"/>
                <a:alpha val="36000"/>
              </a:schemeClr>
            </a:gs>
            <a:gs pos="100000">
              <a:schemeClr val="dk1">
                <a:lumMod val="95000"/>
                <a:lumOff val="5000"/>
                <a:alpha val="42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 bwMode="auto">
      <a:prstGeom prst="rect">
        <a:avLst/>
      </a:prstGeom>
      <a:solidFill>
        <a:schemeClr val="lt1">
          <a:lumMod val="95000"/>
          <a:alpha val="39000"/>
        </a:schemeClr>
      </a:solidFill>
    </cs:spPr>
    <cs:defRPr sz="9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 bwMode="auto">
      <a:prstGeom prst="rect">
        <a:avLst/>
      </a:prstGeom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/>
  </cs:title>
  <cs:trendline>
    <cs:lnRef idx="0">
      <cs:styleClr val="auto"/>
    </cs:lnRef>
    <cs:fillRef idx="0"/>
    <cs:effectRef idx="0"/>
    <cs:fontRef idx="minor">
      <a:schemeClr val="dk1"/>
    </cs:fontRef>
    <cs:spPr bwMode="auto">
      <a:prstGeom prst="rect">
        <a:avLst/>
      </a:prstGeom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/>
  </cs:trendlineLabel>
  <cs:up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 bwMode="auto">
      <a:prstGeom prst="rect">
        <a:avLst/>
      </a:prstGeom>
      <a:ln>
        <a:noFill/>
      </a:ln>
    </cs:spPr>
    <cs:defRPr sz="900"/>
  </cs:valueAxis>
  <cs:wall>
    <cs:lnRef idx="0"/>
    <cs:fillRef idx="0"/>
    <cs:effectRef idx="0"/>
    <cs:fontRef idx="minor">
      <a:schemeClr val="dk1"/>
    </cs:fontRef>
  </cs:wall>
  <cs:dataPointMarkerLayout symbol="circle" size="17"/>
</cs:chartStyle>
</file>

<file path=ppt/charts/style2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900"/>
  </cs:axisTitle>
  <cs:categoryAxis>
    <cs:lnRef idx="0"/>
    <cs:fillRef idx="0"/>
    <cs:effectRef idx="0"/>
    <cs:fontRef idx="minor">
      <a:schemeClr val="lt1">
        <a:lumMod val="75000"/>
      </a:schemeClr>
    </cs:fontRef>
    <cs:defRPr sz="900"/>
  </cs:categoryAxis>
  <cs:chartArea>
    <cs:lnRef idx="0"/>
    <cs:fillRef idx="0"/>
    <cs:effectRef idx="0"/>
    <cs:fontRef idx="minor">
      <a:schemeClr val="lt1"/>
    </cs:fontRef>
    <cs:spPr bwMode="auto">
      <a:prstGeom prst="rect">
        <a:avLst/>
      </a:prstGeom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000"/>
  </cs:chartArea>
  <cs:dataLabel>
    <cs:lnRef idx="0"/>
    <cs:fillRef idx="0">
      <cs:styleClr val="auto"/>
    </cs:fillRef>
    <cs:effectRef idx="0"/>
    <cs:fontRef idx="minor">
      <a:schemeClr val="lt1"/>
    </cs:fontRef>
    <cs:spPr bwMode="auto">
      <a:prstGeom prst="rect">
        <a:avLst/>
      </a:prstGeom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rotWithShape="0">
          <a:prstClr val="black">
            <a:alpha val="40000"/>
          </a:prstClr>
        </a:outerShdw>
      </a:effectLst>
    </cs:spPr>
    <cs:defRPr sz="900" b="1" i="0" u="none" strike="noStrike"/>
  </cs:dataLabel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 bwMode="auto">
      <a:prstGeom prst="rect">
        <a:avLst/>
      </a:prstGeom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 bwMode="auto">
      <a:prstGeom prst="rect">
        <a:avLst/>
      </a:prstGeom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 bwMode="auto">
      <a:prstGeom prst="rect">
        <a:avLst/>
      </a:prstGeom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Wirefram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 bwMode="auto">
      <a:prstGeom prst="rect">
        <a:avLst/>
      </a:prstGeom>
      <a:ln w="9525">
        <a:solidFill>
          <a:schemeClr val="dk1">
            <a:lumMod val="50000"/>
            <a:lumOff val="50000"/>
          </a:schemeClr>
        </a:solidFill>
      </a:ln>
    </cs:spPr>
    <cs:defRPr sz="900"/>
  </cs:dataTable>
  <cs:downBar>
    <cs:lnRef idx="0"/>
    <cs:fillRef idx="0"/>
    <cs:effectRef idx="0"/>
    <cs:fontRef idx="minor">
      <a:schemeClr val="lt1"/>
    </cs:fontRef>
    <cs:spPr bwMode="auto">
      <a:prstGeom prst="rect">
        <a:avLst/>
      </a:prstGeom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2">
          <a:lumMod val="75000"/>
          <a:alpha val="26998"/>
        </a:schemeClr>
      </a:solidFill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/>
  </cs:seriesAxis>
  <cs:seriesLine>
    <cs:lnRef idx="0"/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1800" b="0" cap="all"/>
  </cs:title>
  <cs:trendline>
    <cs:lnRef idx="0">
      <cs:styleClr val="auto"/>
    </cs:lnRef>
    <cs:fillRef idx="0"/>
    <cs:effectRef idx="0"/>
    <cs:fontRef idx="minor">
      <a:schemeClr val="dk1"/>
    </cs:fontRef>
    <cs:spPr bwMode="auto">
      <a:prstGeom prst="rect">
        <a:avLst/>
      </a:prstGeom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/>
  </cs:trendlineLabel>
  <cs:up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/>
  </cs:valueAxis>
  <cs:wall>
    <cs:lnRef idx="0"/>
    <cs:fillRef idx="0"/>
    <cs:effectRef idx="0"/>
    <cs:fontRef idx="minor">
      <a:schemeClr val="tx1"/>
    </cs:fontRef>
    <cs:spPr bwMode="auto"/>
  </cs:wall>
  <cs:dataPointMarkerLayout symbol="circle" size="6"/>
</cs:chartStyle>
</file>

<file path=ppt/charts/style3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 bwMode="auto">
      <a:prstGeom prst="rect">
        <a:avLst/>
      </a:prstGeom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cap="all"/>
  </cs:categoryAxis>
  <cs:chartArea>
    <cs:lnRef idx="0"/>
    <cs:fillRef idx="0"/>
    <cs:effectRef idx="0"/>
    <cs:fontRef idx="minor">
      <a:schemeClr val="dk1"/>
    </cs:fontRef>
    <cs:spPr bwMode="auto">
      <a:prstGeom prst="rect">
        <a:avLst/>
      </a:prstGeom>
      <a:gradFill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/>
  </cs:dataLabel>
  <cs:dataPoint>
    <cs:lnRef idx="0"/>
    <cs:fillRef idx="0">
      <cs:styleClr val="auto"/>
    </cs:fillRef>
    <cs:effectRef idx="0"/>
    <cs:fontRef idx="minor">
      <a:schemeClr val="dk1"/>
    </cs:fontRef>
    <cs:spPr bwMode="auto">
      <a:prstGeom prst="rect">
        <a:avLst/>
      </a:prstGeom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 bwMode="auto">
      <a:prstGeom prst="rect">
        <a:avLst/>
      </a:prstGeom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 bwMode="auto">
      <a:prstGeom prst="rect">
        <a:avLst/>
      </a:prstGeom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 bwMode="auto">
      <a:prstGeom prst="rect">
        <a:avLst/>
      </a:prstGeom>
      <a:solidFill>
        <a:schemeClr val="phClr"/>
      </a:solidFill>
    </cs:spPr>
  </cs:dataPointMarker>
  <cs:dataPointWireframe>
    <cs:lnRef idx="0">
      <cs:styleClr val="auto"/>
    </cs:lnRef>
    <cs:fillRef idx="0"/>
    <cs:effectRef idx="0"/>
    <cs:fontRef idx="minor">
      <a:schemeClr val="dk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 bwMode="auto">
      <a:prstGeom prst="rect">
        <a:avLst/>
      </a:prstGeom>
      <a:ln w="9525">
        <a:solidFill>
          <a:schemeClr val="dk1">
            <a:lumMod val="35000"/>
            <a:lumOff val="6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 bwMode="auto">
      <a:prstGeom prst="rect">
        <a:avLst/>
      </a:prstGeom>
      <a:ln w="9525" cap="flat" cmpd="sng" algn="ctr">
        <a:gradFill>
          <a:gsLst>
            <a:gs pos="0">
              <a:schemeClr val="lt1">
                <a:lumMod val="75000"/>
                <a:alpha val="36000"/>
              </a:schemeClr>
            </a:gs>
            <a:gs pos="100000">
              <a:schemeClr val="dk1">
                <a:lumMod val="95000"/>
                <a:lumOff val="5000"/>
                <a:alpha val="42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 bwMode="auto">
      <a:prstGeom prst="rect">
        <a:avLst/>
      </a:prstGeom>
      <a:ln>
        <a:gradFill>
          <a:gsLst>
            <a:gs pos="0">
              <a:schemeClr val="lt1">
                <a:lumMod val="75000"/>
                <a:alpha val="36000"/>
              </a:schemeClr>
            </a:gs>
            <a:gs pos="100000">
              <a:schemeClr val="dk1">
                <a:lumMod val="95000"/>
                <a:lumOff val="5000"/>
                <a:alpha val="42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 bwMode="auto">
      <a:prstGeom prst="rect">
        <a:avLst/>
      </a:prstGeom>
      <a:solidFill>
        <a:schemeClr val="lt1">
          <a:lumMod val="95000"/>
          <a:alpha val="39000"/>
        </a:schemeClr>
      </a:solidFill>
    </cs:spPr>
    <cs:defRPr sz="9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 bwMode="auto">
      <a:prstGeom prst="rect">
        <a:avLst/>
      </a:prstGeom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/>
  </cs:title>
  <cs:trendline>
    <cs:lnRef idx="0">
      <cs:styleClr val="auto"/>
    </cs:lnRef>
    <cs:fillRef idx="0"/>
    <cs:effectRef idx="0"/>
    <cs:fontRef idx="minor">
      <a:schemeClr val="dk1"/>
    </cs:fontRef>
    <cs:spPr bwMode="auto">
      <a:prstGeom prst="rect">
        <a:avLst/>
      </a:prstGeom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/>
  </cs:trendlineLabel>
  <cs:up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 bwMode="auto">
      <a:prstGeom prst="rect">
        <a:avLst/>
      </a:prstGeom>
      <a:ln>
        <a:noFill/>
      </a:ln>
    </cs:spPr>
    <cs:defRPr sz="900"/>
  </cs:valueAxis>
  <cs:wall>
    <cs:lnRef idx="0"/>
    <cs:fillRef idx="0"/>
    <cs:effectRef idx="0"/>
    <cs:fontRef idx="minor">
      <a:schemeClr val="dk1"/>
    </cs:fontRef>
  </cs:wall>
  <cs:dataPointMarkerLayout symbol="circle" size="17"/>
</cs:chartStyle>
</file>

<file path=ppt/charts/style4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 bwMode="auto">
      <a:prstGeom prst="rect">
        <a:avLst/>
      </a:prstGeom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cap="all"/>
  </cs:categoryAxis>
  <cs:chartArea>
    <cs:lnRef idx="0"/>
    <cs:fillRef idx="0"/>
    <cs:effectRef idx="0"/>
    <cs:fontRef idx="minor">
      <a:schemeClr val="dk1"/>
    </cs:fontRef>
    <cs:spPr bwMode="auto">
      <a:prstGeom prst="rect">
        <a:avLst/>
      </a:prstGeom>
      <a:gradFill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/>
  </cs:dataLabel>
  <cs:dataPoint>
    <cs:lnRef idx="0"/>
    <cs:fillRef idx="0">
      <cs:styleClr val="auto"/>
    </cs:fillRef>
    <cs:effectRef idx="0"/>
    <cs:fontRef idx="minor">
      <a:schemeClr val="dk1"/>
    </cs:fontRef>
    <cs:spPr bwMode="auto">
      <a:prstGeom prst="rect">
        <a:avLst/>
      </a:prstGeom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 bwMode="auto">
      <a:prstGeom prst="rect">
        <a:avLst/>
      </a:prstGeom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 bwMode="auto">
      <a:prstGeom prst="rect">
        <a:avLst/>
      </a:prstGeom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 bwMode="auto">
      <a:prstGeom prst="rect">
        <a:avLst/>
      </a:prstGeom>
      <a:solidFill>
        <a:schemeClr val="phClr"/>
      </a:solidFill>
    </cs:spPr>
  </cs:dataPointMarker>
  <cs:dataPointWireframe>
    <cs:lnRef idx="0">
      <cs:styleClr val="auto"/>
    </cs:lnRef>
    <cs:fillRef idx="0"/>
    <cs:effectRef idx="0"/>
    <cs:fontRef idx="minor">
      <a:schemeClr val="dk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 bwMode="auto">
      <a:prstGeom prst="rect">
        <a:avLst/>
      </a:prstGeom>
      <a:ln w="9525">
        <a:solidFill>
          <a:schemeClr val="dk1">
            <a:lumMod val="35000"/>
            <a:lumOff val="6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 bwMode="auto">
      <a:prstGeom prst="rect">
        <a:avLst/>
      </a:prstGeom>
      <a:ln w="9525" cap="flat" cmpd="sng" algn="ctr">
        <a:gradFill>
          <a:gsLst>
            <a:gs pos="0">
              <a:schemeClr val="lt1">
                <a:lumMod val="75000"/>
                <a:alpha val="36000"/>
              </a:schemeClr>
            </a:gs>
            <a:gs pos="100000">
              <a:schemeClr val="dk1">
                <a:lumMod val="95000"/>
                <a:lumOff val="5000"/>
                <a:alpha val="42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 bwMode="auto">
      <a:prstGeom prst="rect">
        <a:avLst/>
      </a:prstGeom>
      <a:ln>
        <a:gradFill>
          <a:gsLst>
            <a:gs pos="0">
              <a:schemeClr val="lt1">
                <a:lumMod val="75000"/>
                <a:alpha val="36000"/>
              </a:schemeClr>
            </a:gs>
            <a:gs pos="100000">
              <a:schemeClr val="dk1">
                <a:lumMod val="95000"/>
                <a:lumOff val="5000"/>
                <a:alpha val="42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 bwMode="auto">
      <a:prstGeom prst="rect">
        <a:avLst/>
      </a:prstGeom>
      <a:solidFill>
        <a:schemeClr val="lt1">
          <a:lumMod val="95000"/>
          <a:alpha val="39000"/>
        </a:schemeClr>
      </a:solidFill>
    </cs:spPr>
    <cs:defRPr sz="9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 bwMode="auto">
      <a:prstGeom prst="rect">
        <a:avLst/>
      </a:prstGeom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/>
  </cs:title>
  <cs:trendline>
    <cs:lnRef idx="0">
      <cs:styleClr val="auto"/>
    </cs:lnRef>
    <cs:fillRef idx="0"/>
    <cs:effectRef idx="0"/>
    <cs:fontRef idx="minor">
      <a:schemeClr val="dk1"/>
    </cs:fontRef>
    <cs:spPr bwMode="auto">
      <a:prstGeom prst="rect">
        <a:avLst/>
      </a:prstGeom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/>
  </cs:trendlineLabel>
  <cs:up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 bwMode="auto">
      <a:prstGeom prst="rect">
        <a:avLst/>
      </a:prstGeom>
      <a:ln>
        <a:noFill/>
      </a:ln>
    </cs:spPr>
    <cs:defRPr sz="900"/>
  </cs:valueAxis>
  <cs:wall>
    <cs:lnRef idx="0"/>
    <cs:fillRef idx="0"/>
    <cs:effectRef idx="0"/>
    <cs:fontRef idx="minor">
      <a:schemeClr val="dk1"/>
    </cs:fontRef>
  </cs:wall>
  <cs:dataPointMarkerLayout symbol="circle" size="17"/>
</cs:chartStyle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Click to edit Master text styles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ChangeAspect="1"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Click icon to add picture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Click to edit Master text styles</a:t>
            </a:r>
            <a:endParaRPr/>
          </a:p>
          <a:p>
            <a:pPr lvl="1">
              <a:defRPr/>
            </a:pPr>
            <a:r>
              <a:rPr lang="ru-RU"/>
              <a:t>Second level</a:t>
            </a:r>
            <a:endParaRPr/>
          </a:p>
          <a:p>
            <a:pPr lvl="2">
              <a:defRPr/>
            </a:pPr>
            <a:r>
              <a:rPr lang="ru-RU"/>
              <a:t>Third level</a:t>
            </a:r>
            <a:endParaRPr/>
          </a:p>
          <a:p>
            <a:pPr lvl="3">
              <a:defRPr/>
            </a:pPr>
            <a:r>
              <a:rPr lang="ru-RU"/>
              <a:t>Fourth level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12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 /><Relationship Id="rId3" Type="http://schemas.openxmlformats.org/officeDocument/2006/relationships/image" Target="../media/image4.png"/><Relationship Id="rId4" Type="http://schemas.openxmlformats.org/officeDocument/2006/relationships/chart" Target="../charts/chart2.xml" /><Relationship Id="rId5" Type="http://schemas.openxmlformats.org/officeDocument/2006/relationships/image" Target="../media/image5.png"/><Relationship Id="rId6" Type="http://schemas.openxmlformats.org/officeDocument/2006/relationships/chart" Target="../charts/chart3.xml" /><Relationship Id="rId7" Type="http://schemas.openxmlformats.org/officeDocument/2006/relationships/chart" Target="../charts/chart4.xml" 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5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noFill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9678847" name=""/>
          <p:cNvSpPr/>
          <p:nvPr/>
        </p:nvSpPr>
        <p:spPr bwMode="auto">
          <a:xfrm rot="0" flipH="0" flipV="0">
            <a:off x="130410" y="1590582"/>
            <a:ext cx="10198326" cy="5289569"/>
          </a:xfrm>
          <a:prstGeom prst="rtTriangle">
            <a:avLst/>
          </a:prstGeom>
          <a:solidFill>
            <a:schemeClr val="accent2">
              <a:lumMod val="60000"/>
              <a:lumOff val="40000"/>
              <a:alpha val="99999"/>
            </a:schemeClr>
          </a:solidFill>
          <a:ln w="28575" cap="flat" cmpd="sng" algn="ctr">
            <a:solidFill>
              <a:schemeClr val="accent1">
                <a:lumMod val="60000"/>
                <a:lumOff val="40000"/>
                <a:alpha val="77999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5923663" name=""/>
          <p:cNvSpPr/>
          <p:nvPr/>
        </p:nvSpPr>
        <p:spPr bwMode="auto">
          <a:xfrm flipH="0" flipV="0">
            <a:off x="4758" y="18493"/>
            <a:ext cx="7699415" cy="6861655"/>
          </a:xfrm>
          <a:prstGeom prst="rtTriangle">
            <a:avLst/>
          </a:prstGeom>
          <a:solidFill>
            <a:schemeClr val="accent1">
              <a:lumMod val="60000"/>
              <a:lumOff val="40000"/>
              <a:alpha val="99999"/>
            </a:schemeClr>
          </a:solidFill>
          <a:ln w="28575" cap="flat" cmpd="sng" algn="ctr">
            <a:solidFill>
              <a:schemeClr val="accent2">
                <a:lumMod val="60000"/>
                <a:lumOff val="40000"/>
                <a:alpha val="77999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 flipH="0" flipV="0">
            <a:off x="3672232" y="2121097"/>
            <a:ext cx="8415291" cy="1679648"/>
          </a:xfrm>
        </p:spPr>
        <p:txBody>
          <a:bodyPr/>
          <a:lstStyle/>
          <a:p>
            <a:pPr algn="r">
              <a:defRPr/>
            </a:pPr>
            <a:r>
              <a:rPr lang="ru-RU" sz="2400" b="0" u="none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Комплексный подход к организации </a:t>
            </a:r>
            <a:r>
              <a:rPr sz="2400" b="0" u="none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</a:rPr>
              <a:t>временного трудоустройства несовершеннолетних</a:t>
            </a:r>
            <a:r>
              <a:rPr sz="2400" b="0" u="none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</a:rPr>
              <a:t> в возрасте от 14 до 18 лет в свободное от учебы время</a:t>
            </a:r>
            <a:r>
              <a:rPr sz="2400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 </a:t>
            </a:r>
            <a:endParaRPr sz="2400">
              <a:solidFill>
                <a:schemeClr val="accent1">
                  <a:lumMod val="75000"/>
                </a:schemeClr>
              </a:solidFill>
              <a:latin typeface="Montserrat Medium"/>
              <a:cs typeface="Montserrat Medium"/>
            </a:endParaRPr>
          </a:p>
        </p:txBody>
      </p:sp>
      <p:sp>
        <p:nvSpPr>
          <p:cNvPr id="1172768808" name="TextBox 3"/>
          <p:cNvSpPr txBox="1">
            <a:spLocks noChangeArrowheads="1"/>
          </p:cNvSpPr>
          <p:nvPr/>
        </p:nvSpPr>
        <p:spPr bwMode="auto">
          <a:xfrm>
            <a:off x="2229357" y="824210"/>
            <a:ext cx="7994043" cy="64044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597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0" i="0" u="none" strike="noStrike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Департамент труда и занятости населения </a:t>
            </a:r>
            <a:endParaRPr>
              <a:solidFill>
                <a:schemeClr val="accent1">
                  <a:lumMod val="75000"/>
                </a:schemeClr>
              </a:solidFill>
              <a:latin typeface="Montserrat Medium"/>
              <a:cs typeface="Montserrat Medium"/>
            </a:endParaRPr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0" i="0" u="none" strike="noStrike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Ханты-Мансийского автономного округа</a:t>
            </a:r>
            <a:r>
              <a:rPr lang="ru-RU" sz="1800" b="0" i="0" u="none" strike="noStrike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 – </a:t>
            </a:r>
            <a:r>
              <a:rPr lang="ru-RU" sz="1800" b="0" i="0" u="none" strike="noStrike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Югры</a:t>
            </a:r>
            <a:endParaRPr>
              <a:solidFill>
                <a:schemeClr val="accent1">
                  <a:lumMod val="75000"/>
                </a:schemeClr>
              </a:solidFill>
              <a:latin typeface="Montserrat Medium"/>
              <a:cs typeface="Montserrat Medium"/>
            </a:endParaRPr>
          </a:p>
        </p:txBody>
      </p:sp>
      <p:pic>
        <p:nvPicPr>
          <p:cNvPr id="189460183" name="Рисунок 9"/>
          <p:cNvPicPr/>
          <p:nvPr/>
        </p:nvPicPr>
        <p:blipFill>
          <a:blip r:embed="rId2"/>
          <a:stretch/>
        </p:blipFill>
        <p:spPr bwMode="auto">
          <a:xfrm flipH="0" flipV="0">
            <a:off x="5268300" y="100541"/>
            <a:ext cx="827699" cy="723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4163264" name="Graphic 6"/>
          <p:cNvPicPr/>
          <p:nvPr/>
        </p:nvPicPr>
        <p:blipFill>
          <a:blip r:embed="rId3"/>
          <a:stretch/>
        </p:blipFill>
        <p:spPr bwMode="auto">
          <a:xfrm flipH="0" flipV="0">
            <a:off x="6226021" y="221940"/>
            <a:ext cx="1006526" cy="480872"/>
          </a:xfrm>
          <a:prstGeom prst="rect">
            <a:avLst/>
          </a:prstGeom>
          <a:ln w="0">
            <a:noFill/>
          </a:ln>
        </p:spPr>
      </p:pic>
      <p:pic>
        <p:nvPicPr>
          <p:cNvPr id="1294723295" name=""/>
          <p:cNvPicPr>
            <a:picLocks noChangeAspect="1"/>
          </p:cNvPicPr>
          <p:nvPr/>
        </p:nvPicPr>
        <p:blipFill>
          <a:blip r:embed="rId4"/>
          <a:srcRect l="23018" t="0" r="0" b="0"/>
          <a:stretch/>
        </p:blipFill>
        <p:spPr bwMode="auto">
          <a:xfrm flipH="0" flipV="0">
            <a:off x="4758" y="1144431"/>
            <a:ext cx="7930602" cy="5735718"/>
          </a:xfrm>
          <a:prstGeom prst="rtTriangl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>
            <a:alpha val="99999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7292599" name="Прямоугольник 75"/>
          <p:cNvSpPr/>
          <p:nvPr/>
        </p:nvSpPr>
        <p:spPr bwMode="auto">
          <a:xfrm flipH="0" flipV="0">
            <a:off x="4860" y="0"/>
            <a:ext cx="2273919" cy="792000"/>
          </a:xfrm>
          <a:prstGeom prst="rect">
            <a:avLst/>
          </a:prstGeom>
          <a:solidFill>
            <a:schemeClr val="accent1">
              <a:lumMod val="60000"/>
              <a:lumOff val="40000"/>
              <a:alpha val="99999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8847" tIns="54423" rIns="108847" bIns="54423"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58961033" name="Прямоугольник 57"/>
          <p:cNvSpPr/>
          <p:nvPr/>
        </p:nvSpPr>
        <p:spPr bwMode="auto">
          <a:xfrm flipH="0" flipV="0">
            <a:off x="2164878" y="0"/>
            <a:ext cx="10025532" cy="79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47" tIns="54423" rIns="108847" bIns="54423" rtlCol="0" anchor="ctr"/>
          <a:lstStyle/>
          <a:p>
            <a:pPr algn="ctr">
              <a:defRPr/>
            </a:pPr>
            <a:r>
              <a:rPr sz="2000" b="1">
                <a:solidFill>
                  <a:schemeClr val="bg1"/>
                </a:solidFill>
                <a:latin typeface="Montserrat Medium"/>
                <a:cs typeface="Montserrat Medium"/>
              </a:rPr>
              <a:t>Комплексный подход к организации временной занятости несовершеннолетних в свободное от учебы время</a:t>
            </a:r>
            <a:endParaRPr sz="2000" b="1">
              <a:solidFill>
                <a:schemeClr val="bg1"/>
              </a:solidFill>
              <a:latin typeface="Montserrat Medium"/>
              <a:cs typeface="Montserrat Medium"/>
            </a:endParaRPr>
          </a:p>
        </p:txBody>
      </p:sp>
      <p:pic>
        <p:nvPicPr>
          <p:cNvPr id="962067560" name="Graphic 6"/>
          <p:cNvPicPr/>
          <p:nvPr/>
        </p:nvPicPr>
        <p:blipFill>
          <a:blip r:embed="rId2"/>
          <a:stretch/>
        </p:blipFill>
        <p:spPr bwMode="auto">
          <a:xfrm flipH="0" flipV="0">
            <a:off x="555934" y="196101"/>
            <a:ext cx="1284651" cy="440451"/>
          </a:xfrm>
          <a:prstGeom prst="rect">
            <a:avLst/>
          </a:prstGeom>
          <a:ln w="0">
            <a:noFill/>
          </a:ln>
        </p:spPr>
      </p:pic>
      <p:pic>
        <p:nvPicPr>
          <p:cNvPr id="896843329" name="Picture 3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1292066" y="6032783"/>
            <a:ext cx="898345" cy="86429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54150277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 flipH="0" flipV="0">
            <a:off x="11420739" y="6236131"/>
            <a:ext cx="320499" cy="365124"/>
          </a:xfrm>
        </p:spPr>
        <p:txBody>
          <a:bodyPr/>
          <a:lstStyle/>
          <a:p>
            <a:pPr>
              <a:defRPr/>
            </a:pPr>
            <a:fld id="{A21A70F2-C347-54CD-1626-42F0762AA9EB}" type="slidenum">
              <a:rPr lang="ru-RU" sz="1400" b="1">
                <a:solidFill>
                  <a:srgbClr val="F5630E"/>
                </a:solidFill>
                <a:latin typeface="Montserrat Medium"/>
                <a:ea typeface="Montserrat Medium"/>
                <a:cs typeface="Montserrat Medium"/>
              </a:rPr>
              <a:t/>
            </a:fld>
            <a:endParaRPr b="1">
              <a:solidFill>
                <a:srgbClr val="F5630E"/>
              </a:solidFill>
              <a:latin typeface="Montserrat Medium"/>
              <a:cs typeface="Montserrat Medium"/>
            </a:endParaRPr>
          </a:p>
        </p:txBody>
      </p:sp>
      <p:sp>
        <p:nvSpPr>
          <p:cNvPr id="576975213" name="object 4"/>
          <p:cNvSpPr/>
          <p:nvPr/>
        </p:nvSpPr>
        <p:spPr bwMode="auto">
          <a:xfrm flipH="0" flipV="0">
            <a:off x="3927012" y="1598610"/>
            <a:ext cx="4608304" cy="4434170"/>
          </a:xfrm>
          <a:custGeom>
            <a:avLst/>
            <a:gdLst/>
            <a:ahLst/>
            <a:cxnLst/>
            <a:rect l="l" t="t" r="r" b="b"/>
            <a:pathLst>
              <a:path w="3660775" h="3660775" fill="norm" stroke="1" extrusionOk="0">
                <a:moveTo>
                  <a:pt x="0" y="1830197"/>
                </a:moveTo>
                <a:lnTo>
                  <a:pt x="616" y="1782211"/>
                </a:lnTo>
                <a:lnTo>
                  <a:pt x="2457" y="1734529"/>
                </a:lnTo>
                <a:lnTo>
                  <a:pt x="5506" y="1687167"/>
                </a:lnTo>
                <a:lnTo>
                  <a:pt x="9748" y="1640140"/>
                </a:lnTo>
                <a:lnTo>
                  <a:pt x="15169" y="1593462"/>
                </a:lnTo>
                <a:lnTo>
                  <a:pt x="21754" y="1547149"/>
                </a:lnTo>
                <a:lnTo>
                  <a:pt x="29486" y="1501215"/>
                </a:lnTo>
                <a:lnTo>
                  <a:pt x="38352" y="1455677"/>
                </a:lnTo>
                <a:lnTo>
                  <a:pt x="48336" y="1410548"/>
                </a:lnTo>
                <a:lnTo>
                  <a:pt x="59423" y="1365844"/>
                </a:lnTo>
                <a:lnTo>
                  <a:pt x="71598" y="1321581"/>
                </a:lnTo>
                <a:lnTo>
                  <a:pt x="84846" y="1277772"/>
                </a:lnTo>
                <a:lnTo>
                  <a:pt x="99152" y="1234433"/>
                </a:lnTo>
                <a:lnTo>
                  <a:pt x="114501" y="1191580"/>
                </a:lnTo>
                <a:lnTo>
                  <a:pt x="130877" y="1149227"/>
                </a:lnTo>
                <a:lnTo>
                  <a:pt x="148266" y="1107390"/>
                </a:lnTo>
                <a:lnTo>
                  <a:pt x="166653" y="1066083"/>
                </a:lnTo>
                <a:lnTo>
                  <a:pt x="186022" y="1025321"/>
                </a:lnTo>
                <a:lnTo>
                  <a:pt x="206359" y="985120"/>
                </a:lnTo>
                <a:lnTo>
                  <a:pt x="227648" y="945494"/>
                </a:lnTo>
                <a:lnTo>
                  <a:pt x="249874" y="906460"/>
                </a:lnTo>
                <a:lnTo>
                  <a:pt x="273023" y="868031"/>
                </a:lnTo>
                <a:lnTo>
                  <a:pt x="297079" y="830223"/>
                </a:lnTo>
                <a:lnTo>
                  <a:pt x="322027" y="793051"/>
                </a:lnTo>
                <a:lnTo>
                  <a:pt x="347852" y="756529"/>
                </a:lnTo>
                <a:lnTo>
                  <a:pt x="374538" y="720674"/>
                </a:lnTo>
                <a:lnTo>
                  <a:pt x="402072" y="685500"/>
                </a:lnTo>
                <a:lnTo>
                  <a:pt x="430438" y="651023"/>
                </a:lnTo>
                <a:lnTo>
                  <a:pt x="459620" y="617256"/>
                </a:lnTo>
                <a:lnTo>
                  <a:pt x="489604" y="584216"/>
                </a:lnTo>
                <a:lnTo>
                  <a:pt x="520375" y="551917"/>
                </a:lnTo>
                <a:lnTo>
                  <a:pt x="551917" y="520375"/>
                </a:lnTo>
                <a:lnTo>
                  <a:pt x="584216" y="489604"/>
                </a:lnTo>
                <a:lnTo>
                  <a:pt x="617256" y="459620"/>
                </a:lnTo>
                <a:lnTo>
                  <a:pt x="651023" y="430438"/>
                </a:lnTo>
                <a:lnTo>
                  <a:pt x="685500" y="402072"/>
                </a:lnTo>
                <a:lnTo>
                  <a:pt x="720674" y="374538"/>
                </a:lnTo>
                <a:lnTo>
                  <a:pt x="756529" y="347852"/>
                </a:lnTo>
                <a:lnTo>
                  <a:pt x="793051" y="322027"/>
                </a:lnTo>
                <a:lnTo>
                  <a:pt x="830223" y="297079"/>
                </a:lnTo>
                <a:lnTo>
                  <a:pt x="868031" y="273023"/>
                </a:lnTo>
                <a:lnTo>
                  <a:pt x="906460" y="249874"/>
                </a:lnTo>
                <a:lnTo>
                  <a:pt x="945494" y="227648"/>
                </a:lnTo>
                <a:lnTo>
                  <a:pt x="985120" y="206359"/>
                </a:lnTo>
                <a:lnTo>
                  <a:pt x="1025321" y="186022"/>
                </a:lnTo>
                <a:lnTo>
                  <a:pt x="1066083" y="166653"/>
                </a:lnTo>
                <a:lnTo>
                  <a:pt x="1107390" y="148266"/>
                </a:lnTo>
                <a:lnTo>
                  <a:pt x="1149227" y="130877"/>
                </a:lnTo>
                <a:lnTo>
                  <a:pt x="1191580" y="114501"/>
                </a:lnTo>
                <a:lnTo>
                  <a:pt x="1234433" y="99152"/>
                </a:lnTo>
                <a:lnTo>
                  <a:pt x="1277772" y="84846"/>
                </a:lnTo>
                <a:lnTo>
                  <a:pt x="1321581" y="71598"/>
                </a:lnTo>
                <a:lnTo>
                  <a:pt x="1365844" y="59423"/>
                </a:lnTo>
                <a:lnTo>
                  <a:pt x="1410548" y="48336"/>
                </a:lnTo>
                <a:lnTo>
                  <a:pt x="1455677" y="38352"/>
                </a:lnTo>
                <a:lnTo>
                  <a:pt x="1501215" y="29486"/>
                </a:lnTo>
                <a:lnTo>
                  <a:pt x="1547149" y="21754"/>
                </a:lnTo>
                <a:lnTo>
                  <a:pt x="1593462" y="15169"/>
                </a:lnTo>
                <a:lnTo>
                  <a:pt x="1640140" y="9748"/>
                </a:lnTo>
                <a:lnTo>
                  <a:pt x="1687167" y="5506"/>
                </a:lnTo>
                <a:lnTo>
                  <a:pt x="1734529" y="2457"/>
                </a:lnTo>
                <a:lnTo>
                  <a:pt x="1782211" y="616"/>
                </a:lnTo>
                <a:lnTo>
                  <a:pt x="1830196" y="0"/>
                </a:lnTo>
                <a:lnTo>
                  <a:pt x="1878182" y="616"/>
                </a:lnTo>
                <a:lnTo>
                  <a:pt x="1925864" y="2457"/>
                </a:lnTo>
                <a:lnTo>
                  <a:pt x="1973226" y="5506"/>
                </a:lnTo>
                <a:lnTo>
                  <a:pt x="2020253" y="9748"/>
                </a:lnTo>
                <a:lnTo>
                  <a:pt x="2066931" y="15169"/>
                </a:lnTo>
                <a:lnTo>
                  <a:pt x="2113244" y="21754"/>
                </a:lnTo>
                <a:lnTo>
                  <a:pt x="2159178" y="29486"/>
                </a:lnTo>
                <a:lnTo>
                  <a:pt x="2204716" y="38352"/>
                </a:lnTo>
                <a:lnTo>
                  <a:pt x="2249845" y="48336"/>
                </a:lnTo>
                <a:lnTo>
                  <a:pt x="2294549" y="59423"/>
                </a:lnTo>
                <a:lnTo>
                  <a:pt x="2338812" y="71598"/>
                </a:lnTo>
                <a:lnTo>
                  <a:pt x="2382621" y="84846"/>
                </a:lnTo>
                <a:lnTo>
                  <a:pt x="2425960" y="99152"/>
                </a:lnTo>
                <a:lnTo>
                  <a:pt x="2468813" y="114501"/>
                </a:lnTo>
                <a:lnTo>
                  <a:pt x="2511166" y="130877"/>
                </a:lnTo>
                <a:lnTo>
                  <a:pt x="2553003" y="148266"/>
                </a:lnTo>
                <a:lnTo>
                  <a:pt x="2594310" y="166653"/>
                </a:lnTo>
                <a:lnTo>
                  <a:pt x="2635072" y="186022"/>
                </a:lnTo>
                <a:lnTo>
                  <a:pt x="2675273" y="206359"/>
                </a:lnTo>
                <a:lnTo>
                  <a:pt x="2714899" y="227648"/>
                </a:lnTo>
                <a:lnTo>
                  <a:pt x="2753933" y="249874"/>
                </a:lnTo>
                <a:lnTo>
                  <a:pt x="2792362" y="273023"/>
                </a:lnTo>
                <a:lnTo>
                  <a:pt x="2830170" y="297079"/>
                </a:lnTo>
                <a:lnTo>
                  <a:pt x="2867342" y="322027"/>
                </a:lnTo>
                <a:lnTo>
                  <a:pt x="2903864" y="347852"/>
                </a:lnTo>
                <a:lnTo>
                  <a:pt x="2939719" y="374538"/>
                </a:lnTo>
                <a:lnTo>
                  <a:pt x="2974893" y="402072"/>
                </a:lnTo>
                <a:lnTo>
                  <a:pt x="3009370" y="430438"/>
                </a:lnTo>
                <a:lnTo>
                  <a:pt x="3043137" y="459620"/>
                </a:lnTo>
                <a:lnTo>
                  <a:pt x="3076177" y="489604"/>
                </a:lnTo>
                <a:lnTo>
                  <a:pt x="3108476" y="520375"/>
                </a:lnTo>
                <a:lnTo>
                  <a:pt x="3140018" y="551917"/>
                </a:lnTo>
                <a:lnTo>
                  <a:pt x="3170789" y="584216"/>
                </a:lnTo>
                <a:lnTo>
                  <a:pt x="3200773" y="617256"/>
                </a:lnTo>
                <a:lnTo>
                  <a:pt x="3229955" y="651023"/>
                </a:lnTo>
                <a:lnTo>
                  <a:pt x="3258321" y="685500"/>
                </a:lnTo>
                <a:lnTo>
                  <a:pt x="3285855" y="720674"/>
                </a:lnTo>
                <a:lnTo>
                  <a:pt x="3312541" y="756529"/>
                </a:lnTo>
                <a:lnTo>
                  <a:pt x="3338366" y="793051"/>
                </a:lnTo>
                <a:lnTo>
                  <a:pt x="3363314" y="830223"/>
                </a:lnTo>
                <a:lnTo>
                  <a:pt x="3387370" y="868031"/>
                </a:lnTo>
                <a:lnTo>
                  <a:pt x="3410519" y="906460"/>
                </a:lnTo>
                <a:lnTo>
                  <a:pt x="3432745" y="945494"/>
                </a:lnTo>
                <a:lnTo>
                  <a:pt x="3454034" y="985120"/>
                </a:lnTo>
                <a:lnTo>
                  <a:pt x="3474371" y="1025321"/>
                </a:lnTo>
                <a:lnTo>
                  <a:pt x="3493740" y="1066083"/>
                </a:lnTo>
                <a:lnTo>
                  <a:pt x="3512127" y="1107390"/>
                </a:lnTo>
                <a:lnTo>
                  <a:pt x="3529516" y="1149227"/>
                </a:lnTo>
                <a:lnTo>
                  <a:pt x="3545892" y="1191580"/>
                </a:lnTo>
                <a:lnTo>
                  <a:pt x="3561241" y="1234433"/>
                </a:lnTo>
                <a:lnTo>
                  <a:pt x="3575547" y="1277772"/>
                </a:lnTo>
                <a:lnTo>
                  <a:pt x="3588795" y="1321581"/>
                </a:lnTo>
                <a:lnTo>
                  <a:pt x="3600970" y="1365844"/>
                </a:lnTo>
                <a:lnTo>
                  <a:pt x="3612057" y="1410548"/>
                </a:lnTo>
                <a:lnTo>
                  <a:pt x="3622041" y="1455677"/>
                </a:lnTo>
                <a:lnTo>
                  <a:pt x="3630907" y="1501215"/>
                </a:lnTo>
                <a:lnTo>
                  <a:pt x="3638639" y="1547149"/>
                </a:lnTo>
                <a:lnTo>
                  <a:pt x="3645224" y="1593462"/>
                </a:lnTo>
                <a:lnTo>
                  <a:pt x="3650645" y="1640140"/>
                </a:lnTo>
                <a:lnTo>
                  <a:pt x="3654887" y="1687167"/>
                </a:lnTo>
                <a:lnTo>
                  <a:pt x="3657936" y="1734529"/>
                </a:lnTo>
                <a:lnTo>
                  <a:pt x="3659777" y="1782211"/>
                </a:lnTo>
                <a:lnTo>
                  <a:pt x="3660393" y="1830197"/>
                </a:lnTo>
                <a:lnTo>
                  <a:pt x="3659777" y="1878182"/>
                </a:lnTo>
                <a:lnTo>
                  <a:pt x="3657936" y="1925864"/>
                </a:lnTo>
                <a:lnTo>
                  <a:pt x="3654887" y="1973225"/>
                </a:lnTo>
                <a:lnTo>
                  <a:pt x="3650645" y="2020253"/>
                </a:lnTo>
                <a:lnTo>
                  <a:pt x="3645224" y="2066930"/>
                </a:lnTo>
                <a:lnTo>
                  <a:pt x="3638639" y="2113243"/>
                </a:lnTo>
                <a:lnTo>
                  <a:pt x="3630907" y="2159176"/>
                </a:lnTo>
                <a:lnTo>
                  <a:pt x="3622041" y="2204714"/>
                </a:lnTo>
                <a:lnTo>
                  <a:pt x="3612057" y="2249842"/>
                </a:lnTo>
                <a:lnTo>
                  <a:pt x="3600970" y="2294545"/>
                </a:lnTo>
                <a:lnTo>
                  <a:pt x="3588795" y="2338808"/>
                </a:lnTo>
                <a:lnTo>
                  <a:pt x="3575547" y="2382616"/>
                </a:lnTo>
                <a:lnTo>
                  <a:pt x="3561241" y="2425954"/>
                </a:lnTo>
                <a:lnTo>
                  <a:pt x="3545892" y="2468806"/>
                </a:lnTo>
                <a:lnTo>
                  <a:pt x="3529516" y="2511158"/>
                </a:lnTo>
                <a:lnTo>
                  <a:pt x="3512127" y="2552995"/>
                </a:lnTo>
                <a:lnTo>
                  <a:pt x="3493740" y="2594301"/>
                </a:lnTo>
                <a:lnTo>
                  <a:pt x="3474371" y="2635062"/>
                </a:lnTo>
                <a:lnTo>
                  <a:pt x="3454034" y="2675262"/>
                </a:lnTo>
                <a:lnTo>
                  <a:pt x="3432745" y="2714887"/>
                </a:lnTo>
                <a:lnTo>
                  <a:pt x="3410519" y="2753920"/>
                </a:lnTo>
                <a:lnTo>
                  <a:pt x="3387370" y="2792348"/>
                </a:lnTo>
                <a:lnTo>
                  <a:pt x="3363314" y="2830155"/>
                </a:lnTo>
                <a:lnTo>
                  <a:pt x="3338366" y="2867326"/>
                </a:lnTo>
                <a:lnTo>
                  <a:pt x="3312541" y="2903846"/>
                </a:lnTo>
                <a:lnTo>
                  <a:pt x="3285855" y="2939700"/>
                </a:lnTo>
                <a:lnTo>
                  <a:pt x="3258321" y="2974873"/>
                </a:lnTo>
                <a:lnTo>
                  <a:pt x="3229955" y="3009349"/>
                </a:lnTo>
                <a:lnTo>
                  <a:pt x="3200773" y="3043115"/>
                </a:lnTo>
                <a:lnTo>
                  <a:pt x="3170789" y="3076153"/>
                </a:lnTo>
                <a:lnTo>
                  <a:pt x="3140018" y="3108451"/>
                </a:lnTo>
                <a:lnTo>
                  <a:pt x="3108476" y="3139992"/>
                </a:lnTo>
                <a:lnTo>
                  <a:pt x="3076177" y="3170761"/>
                </a:lnTo>
                <a:lnTo>
                  <a:pt x="3043137" y="3200744"/>
                </a:lnTo>
                <a:lnTo>
                  <a:pt x="3009370" y="3229926"/>
                </a:lnTo>
                <a:lnTo>
                  <a:pt x="2974893" y="3258290"/>
                </a:lnTo>
                <a:lnTo>
                  <a:pt x="2939719" y="3285823"/>
                </a:lnTo>
                <a:lnTo>
                  <a:pt x="2903864" y="3312508"/>
                </a:lnTo>
                <a:lnTo>
                  <a:pt x="2867342" y="3338332"/>
                </a:lnTo>
                <a:lnTo>
                  <a:pt x="2830170" y="3363279"/>
                </a:lnTo>
                <a:lnTo>
                  <a:pt x="2792362" y="3387333"/>
                </a:lnTo>
                <a:lnTo>
                  <a:pt x="2753933" y="3410481"/>
                </a:lnTo>
                <a:lnTo>
                  <a:pt x="2714899" y="3432706"/>
                </a:lnTo>
                <a:lnTo>
                  <a:pt x="2675273" y="3453994"/>
                </a:lnTo>
                <a:lnTo>
                  <a:pt x="2635072" y="3474330"/>
                </a:lnTo>
                <a:lnTo>
                  <a:pt x="2594310" y="3493698"/>
                </a:lnTo>
                <a:lnTo>
                  <a:pt x="2553003" y="3512084"/>
                </a:lnTo>
                <a:lnTo>
                  <a:pt x="2511166" y="3529472"/>
                </a:lnTo>
                <a:lnTo>
                  <a:pt x="2468813" y="3545848"/>
                </a:lnTo>
                <a:lnTo>
                  <a:pt x="2425960" y="3561196"/>
                </a:lnTo>
                <a:lnTo>
                  <a:pt x="2382621" y="3575501"/>
                </a:lnTo>
                <a:lnTo>
                  <a:pt x="2338812" y="3588748"/>
                </a:lnTo>
                <a:lnTo>
                  <a:pt x="2294549" y="3600922"/>
                </a:lnTo>
                <a:lnTo>
                  <a:pt x="2249845" y="3612009"/>
                </a:lnTo>
                <a:lnTo>
                  <a:pt x="2204716" y="3621992"/>
                </a:lnTo>
                <a:lnTo>
                  <a:pt x="2159178" y="3630858"/>
                </a:lnTo>
                <a:lnTo>
                  <a:pt x="2113244" y="3638590"/>
                </a:lnTo>
                <a:lnTo>
                  <a:pt x="2066931" y="3645174"/>
                </a:lnTo>
                <a:lnTo>
                  <a:pt x="2020253" y="3650594"/>
                </a:lnTo>
                <a:lnTo>
                  <a:pt x="1973226" y="3654837"/>
                </a:lnTo>
                <a:lnTo>
                  <a:pt x="1925864" y="3657886"/>
                </a:lnTo>
                <a:lnTo>
                  <a:pt x="1878182" y="3659726"/>
                </a:lnTo>
                <a:lnTo>
                  <a:pt x="1830196" y="3660343"/>
                </a:lnTo>
                <a:lnTo>
                  <a:pt x="1782211" y="3659726"/>
                </a:lnTo>
                <a:lnTo>
                  <a:pt x="1734529" y="3657886"/>
                </a:lnTo>
                <a:lnTo>
                  <a:pt x="1687167" y="3654837"/>
                </a:lnTo>
                <a:lnTo>
                  <a:pt x="1640140" y="3650594"/>
                </a:lnTo>
                <a:lnTo>
                  <a:pt x="1593462" y="3645174"/>
                </a:lnTo>
                <a:lnTo>
                  <a:pt x="1547149" y="3638590"/>
                </a:lnTo>
                <a:lnTo>
                  <a:pt x="1501215" y="3630858"/>
                </a:lnTo>
                <a:lnTo>
                  <a:pt x="1455677" y="3621992"/>
                </a:lnTo>
                <a:lnTo>
                  <a:pt x="1410548" y="3612009"/>
                </a:lnTo>
                <a:lnTo>
                  <a:pt x="1365844" y="3600922"/>
                </a:lnTo>
                <a:lnTo>
                  <a:pt x="1321581" y="3588748"/>
                </a:lnTo>
                <a:lnTo>
                  <a:pt x="1277772" y="3575501"/>
                </a:lnTo>
                <a:lnTo>
                  <a:pt x="1234433" y="3561196"/>
                </a:lnTo>
                <a:lnTo>
                  <a:pt x="1191580" y="3545848"/>
                </a:lnTo>
                <a:lnTo>
                  <a:pt x="1149227" y="3529472"/>
                </a:lnTo>
                <a:lnTo>
                  <a:pt x="1107390" y="3512084"/>
                </a:lnTo>
                <a:lnTo>
                  <a:pt x="1066083" y="3493698"/>
                </a:lnTo>
                <a:lnTo>
                  <a:pt x="1025321" y="3474330"/>
                </a:lnTo>
                <a:lnTo>
                  <a:pt x="985120" y="3453994"/>
                </a:lnTo>
                <a:lnTo>
                  <a:pt x="945494" y="3432706"/>
                </a:lnTo>
                <a:lnTo>
                  <a:pt x="906460" y="3410481"/>
                </a:lnTo>
                <a:lnTo>
                  <a:pt x="868031" y="3387333"/>
                </a:lnTo>
                <a:lnTo>
                  <a:pt x="830223" y="3363279"/>
                </a:lnTo>
                <a:lnTo>
                  <a:pt x="793051" y="3338332"/>
                </a:lnTo>
                <a:lnTo>
                  <a:pt x="756529" y="3312508"/>
                </a:lnTo>
                <a:lnTo>
                  <a:pt x="720674" y="3285823"/>
                </a:lnTo>
                <a:lnTo>
                  <a:pt x="685500" y="3258290"/>
                </a:lnTo>
                <a:lnTo>
                  <a:pt x="651023" y="3229926"/>
                </a:lnTo>
                <a:lnTo>
                  <a:pt x="617256" y="3200744"/>
                </a:lnTo>
                <a:lnTo>
                  <a:pt x="584216" y="3170761"/>
                </a:lnTo>
                <a:lnTo>
                  <a:pt x="551917" y="3139992"/>
                </a:lnTo>
                <a:lnTo>
                  <a:pt x="520375" y="3108451"/>
                </a:lnTo>
                <a:lnTo>
                  <a:pt x="489604" y="3076153"/>
                </a:lnTo>
                <a:lnTo>
                  <a:pt x="459620" y="3043115"/>
                </a:lnTo>
                <a:lnTo>
                  <a:pt x="430438" y="3009349"/>
                </a:lnTo>
                <a:lnTo>
                  <a:pt x="402072" y="2974873"/>
                </a:lnTo>
                <a:lnTo>
                  <a:pt x="374538" y="2939700"/>
                </a:lnTo>
                <a:lnTo>
                  <a:pt x="347852" y="2903846"/>
                </a:lnTo>
                <a:lnTo>
                  <a:pt x="322027" y="2867326"/>
                </a:lnTo>
                <a:lnTo>
                  <a:pt x="297079" y="2830155"/>
                </a:lnTo>
                <a:lnTo>
                  <a:pt x="273023" y="2792348"/>
                </a:lnTo>
                <a:lnTo>
                  <a:pt x="249874" y="2753920"/>
                </a:lnTo>
                <a:lnTo>
                  <a:pt x="227648" y="2714887"/>
                </a:lnTo>
                <a:lnTo>
                  <a:pt x="206359" y="2675262"/>
                </a:lnTo>
                <a:lnTo>
                  <a:pt x="186022" y="2635062"/>
                </a:lnTo>
                <a:lnTo>
                  <a:pt x="166653" y="2594301"/>
                </a:lnTo>
                <a:lnTo>
                  <a:pt x="148266" y="2552995"/>
                </a:lnTo>
                <a:lnTo>
                  <a:pt x="130877" y="2511158"/>
                </a:lnTo>
                <a:lnTo>
                  <a:pt x="114501" y="2468806"/>
                </a:lnTo>
                <a:lnTo>
                  <a:pt x="99152" y="2425954"/>
                </a:lnTo>
                <a:lnTo>
                  <a:pt x="84846" y="2382616"/>
                </a:lnTo>
                <a:lnTo>
                  <a:pt x="71598" y="2338808"/>
                </a:lnTo>
                <a:lnTo>
                  <a:pt x="59423" y="2294545"/>
                </a:lnTo>
                <a:lnTo>
                  <a:pt x="48336" y="2249842"/>
                </a:lnTo>
                <a:lnTo>
                  <a:pt x="38352" y="2204714"/>
                </a:lnTo>
                <a:lnTo>
                  <a:pt x="29486" y="2159176"/>
                </a:lnTo>
                <a:lnTo>
                  <a:pt x="21754" y="2113243"/>
                </a:lnTo>
                <a:lnTo>
                  <a:pt x="15169" y="2066930"/>
                </a:lnTo>
                <a:lnTo>
                  <a:pt x="9748" y="2020253"/>
                </a:lnTo>
                <a:lnTo>
                  <a:pt x="5506" y="1973225"/>
                </a:lnTo>
                <a:lnTo>
                  <a:pt x="2457" y="1925864"/>
                </a:lnTo>
                <a:lnTo>
                  <a:pt x="616" y="1878182"/>
                </a:lnTo>
                <a:lnTo>
                  <a:pt x="0" y="1830197"/>
                </a:lnTo>
                <a:close/>
              </a:path>
            </a:pathLst>
          </a:custGeom>
          <a:ln w="19050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pic>
        <p:nvPicPr>
          <p:cNvPr id="194425927" name="object 20"/>
          <p:cNvPicPr/>
          <p:nvPr/>
        </p:nvPicPr>
        <p:blipFill>
          <a:blip r:embed="rId4"/>
          <a:stretch/>
        </p:blipFill>
        <p:spPr bwMode="auto">
          <a:xfrm>
            <a:off x="4624768" y="2624717"/>
            <a:ext cx="1727834" cy="1990089"/>
          </a:xfrm>
          <a:prstGeom prst="rect">
            <a:avLst/>
          </a:prstGeom>
          <a:ln w="12700">
            <a:noFill/>
          </a:ln>
          <a:effectLst/>
        </p:spPr>
      </p:pic>
      <p:sp>
        <p:nvSpPr>
          <p:cNvPr id="180662528" name=""/>
          <p:cNvSpPr txBox="1"/>
          <p:nvPr/>
        </p:nvSpPr>
        <p:spPr bwMode="auto">
          <a:xfrm flipH="0" flipV="0">
            <a:off x="4056478" y="3251596"/>
            <a:ext cx="4256861" cy="109764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sz="2200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Организация временного </a:t>
            </a:r>
            <a:r>
              <a:rPr sz="2200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трудоустройства </a:t>
            </a:r>
            <a:r>
              <a:rPr sz="2200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несовершеннолетних</a:t>
            </a:r>
            <a:endParaRPr sz="2200">
              <a:solidFill>
                <a:schemeClr val="accent1">
                  <a:lumMod val="75000"/>
                </a:schemeClr>
              </a:solidFill>
              <a:latin typeface="Montserrat Medium"/>
              <a:cs typeface="Montserrat Medium"/>
            </a:endParaRPr>
          </a:p>
        </p:txBody>
      </p:sp>
      <p:sp>
        <p:nvSpPr>
          <p:cNvPr id="762789189" name="object 9"/>
          <p:cNvSpPr/>
          <p:nvPr/>
        </p:nvSpPr>
        <p:spPr bwMode="auto">
          <a:xfrm flipH="0" flipV="0">
            <a:off x="3299844" y="4082097"/>
            <a:ext cx="1070871" cy="1021281"/>
          </a:xfrm>
          <a:custGeom>
            <a:avLst/>
            <a:gdLst/>
            <a:ahLst/>
            <a:cxnLst/>
            <a:rect l="l" t="t" r="r" b="b"/>
            <a:pathLst>
              <a:path w="668020" h="668019" fill="norm" stroke="1" extrusionOk="0">
                <a:moveTo>
                  <a:pt x="333883" y="0"/>
                </a:moveTo>
                <a:lnTo>
                  <a:pt x="284542" y="3620"/>
                </a:lnTo>
                <a:lnTo>
                  <a:pt x="237451" y="14135"/>
                </a:lnTo>
                <a:lnTo>
                  <a:pt x="193123" y="31031"/>
                </a:lnTo>
                <a:lnTo>
                  <a:pt x="152077" y="53789"/>
                </a:lnTo>
                <a:lnTo>
                  <a:pt x="114828" y="81894"/>
                </a:lnTo>
                <a:lnTo>
                  <a:pt x="81894" y="114828"/>
                </a:lnTo>
                <a:lnTo>
                  <a:pt x="53789" y="152077"/>
                </a:lnTo>
                <a:lnTo>
                  <a:pt x="31031" y="193123"/>
                </a:lnTo>
                <a:lnTo>
                  <a:pt x="14135" y="237451"/>
                </a:lnTo>
                <a:lnTo>
                  <a:pt x="3620" y="284542"/>
                </a:lnTo>
                <a:lnTo>
                  <a:pt x="0" y="333882"/>
                </a:lnTo>
                <a:lnTo>
                  <a:pt x="3620" y="383220"/>
                </a:lnTo>
                <a:lnTo>
                  <a:pt x="14135" y="430303"/>
                </a:lnTo>
                <a:lnTo>
                  <a:pt x="31031" y="474618"/>
                </a:lnTo>
                <a:lnTo>
                  <a:pt x="53789" y="515650"/>
                </a:lnTo>
                <a:lnTo>
                  <a:pt x="81894" y="552882"/>
                </a:lnTo>
                <a:lnTo>
                  <a:pt x="114828" y="585799"/>
                </a:lnTo>
                <a:lnTo>
                  <a:pt x="152077" y="613887"/>
                </a:lnTo>
                <a:lnTo>
                  <a:pt x="193123" y="636631"/>
                </a:lnTo>
                <a:lnTo>
                  <a:pt x="237451" y="653514"/>
                </a:lnTo>
                <a:lnTo>
                  <a:pt x="284542" y="664021"/>
                </a:lnTo>
                <a:lnTo>
                  <a:pt x="333883" y="667638"/>
                </a:lnTo>
                <a:lnTo>
                  <a:pt x="383223" y="664021"/>
                </a:lnTo>
                <a:lnTo>
                  <a:pt x="430314" y="653514"/>
                </a:lnTo>
                <a:lnTo>
                  <a:pt x="474642" y="636631"/>
                </a:lnTo>
                <a:lnTo>
                  <a:pt x="515688" y="613887"/>
                </a:lnTo>
                <a:lnTo>
                  <a:pt x="552937" y="585799"/>
                </a:lnTo>
                <a:lnTo>
                  <a:pt x="585871" y="552882"/>
                </a:lnTo>
                <a:lnTo>
                  <a:pt x="613976" y="515650"/>
                </a:lnTo>
                <a:lnTo>
                  <a:pt x="636734" y="474618"/>
                </a:lnTo>
                <a:lnTo>
                  <a:pt x="653630" y="430303"/>
                </a:lnTo>
                <a:lnTo>
                  <a:pt x="664145" y="383220"/>
                </a:lnTo>
                <a:lnTo>
                  <a:pt x="667765" y="333882"/>
                </a:lnTo>
                <a:lnTo>
                  <a:pt x="664145" y="284542"/>
                </a:lnTo>
                <a:lnTo>
                  <a:pt x="653630" y="237451"/>
                </a:lnTo>
                <a:lnTo>
                  <a:pt x="636734" y="193123"/>
                </a:lnTo>
                <a:lnTo>
                  <a:pt x="613976" y="152077"/>
                </a:lnTo>
                <a:lnTo>
                  <a:pt x="585871" y="114828"/>
                </a:lnTo>
                <a:lnTo>
                  <a:pt x="552937" y="81894"/>
                </a:lnTo>
                <a:lnTo>
                  <a:pt x="515688" y="53789"/>
                </a:lnTo>
                <a:lnTo>
                  <a:pt x="474642" y="31031"/>
                </a:lnTo>
                <a:lnTo>
                  <a:pt x="430314" y="14135"/>
                </a:lnTo>
                <a:lnTo>
                  <a:pt x="383223" y="3620"/>
                </a:lnTo>
                <a:lnTo>
                  <a:pt x="333883" y="0"/>
                </a:lnTo>
                <a:close/>
              </a:path>
            </a:pathLst>
          </a:custGeom>
          <a:solidFill>
            <a:srgbClr val="92C7ED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pic>
        <p:nvPicPr>
          <p:cNvPr id="1215364131" name="object 19"/>
          <p:cNvPicPr/>
          <p:nvPr/>
        </p:nvPicPr>
        <p:blipFill>
          <a:blip r:embed="rId5"/>
          <a:stretch/>
        </p:blipFill>
        <p:spPr bwMode="auto">
          <a:xfrm flipH="0" flipV="0">
            <a:off x="3538121" y="4238340"/>
            <a:ext cx="777783" cy="751521"/>
          </a:xfrm>
          <a:prstGeom prst="rect">
            <a:avLst/>
          </a:prstGeom>
        </p:spPr>
      </p:pic>
      <p:pic>
        <p:nvPicPr>
          <p:cNvPr id="719276286" name="object 12"/>
          <p:cNvPicPr/>
          <p:nvPr/>
        </p:nvPicPr>
        <p:blipFill>
          <a:blip r:embed="rId6"/>
          <a:stretch/>
        </p:blipFill>
        <p:spPr bwMode="auto">
          <a:xfrm>
            <a:off x="8535318" y="3562756"/>
            <a:ext cx="478204" cy="475321"/>
          </a:xfrm>
          <a:prstGeom prst="rect">
            <a:avLst/>
          </a:prstGeom>
        </p:spPr>
      </p:pic>
      <p:pic>
        <p:nvPicPr>
          <p:cNvPr id="1700981388" name="object 14"/>
          <p:cNvPicPr/>
          <p:nvPr/>
        </p:nvPicPr>
        <p:blipFill>
          <a:blip r:embed="rId7"/>
          <a:stretch/>
        </p:blipFill>
        <p:spPr bwMode="auto">
          <a:xfrm>
            <a:off x="6945957" y="1430789"/>
            <a:ext cx="463371" cy="465111"/>
          </a:xfrm>
          <a:prstGeom prst="rect">
            <a:avLst/>
          </a:prstGeom>
        </p:spPr>
      </p:pic>
      <p:sp>
        <p:nvSpPr>
          <p:cNvPr id="901550853" name=""/>
          <p:cNvSpPr txBox="1"/>
          <p:nvPr/>
        </p:nvSpPr>
        <p:spPr bwMode="auto">
          <a:xfrm flipH="0" flipV="0">
            <a:off x="246551" y="983174"/>
            <a:ext cx="5189662" cy="10061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sz="2000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Компенсация расходов работодателя на оплату труда несовершеннолетнего</a:t>
            </a:r>
            <a:endParaRPr sz="2000">
              <a:solidFill>
                <a:schemeClr val="accent1">
                  <a:lumMod val="60000"/>
                  <a:lumOff val="40000"/>
                </a:schemeClr>
              </a:solidFill>
              <a:latin typeface="Montserrat Medium"/>
              <a:cs typeface="Montserrat Medium"/>
            </a:endParaRPr>
          </a:p>
        </p:txBody>
      </p:sp>
      <p:sp>
        <p:nvSpPr>
          <p:cNvPr id="1116665808" name=""/>
          <p:cNvSpPr txBox="1"/>
          <p:nvPr/>
        </p:nvSpPr>
        <p:spPr bwMode="auto">
          <a:xfrm flipH="0" flipV="0">
            <a:off x="-151048" y="5575258"/>
            <a:ext cx="4970625" cy="3965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sz="2000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Расширения перечня профессий</a:t>
            </a:r>
            <a:endParaRPr sz="2000">
              <a:solidFill>
                <a:schemeClr val="accent1">
                  <a:lumMod val="75000"/>
                </a:schemeClr>
              </a:solidFill>
              <a:latin typeface="Montserrat Medium"/>
              <a:cs typeface="Montserrat Medium"/>
            </a:endParaRPr>
          </a:p>
        </p:txBody>
      </p:sp>
      <p:sp>
        <p:nvSpPr>
          <p:cNvPr id="272926540" name=""/>
          <p:cNvSpPr txBox="1"/>
          <p:nvPr/>
        </p:nvSpPr>
        <p:spPr bwMode="auto">
          <a:xfrm flipH="0" flipV="0">
            <a:off x="7409327" y="5575258"/>
            <a:ext cx="4974635" cy="3965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sz="2000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Реализация проекта «Труд-крут!»</a:t>
            </a:r>
            <a:endParaRPr sz="2000">
              <a:solidFill>
                <a:schemeClr val="accent1">
                  <a:lumMod val="75000"/>
                </a:schemeClr>
              </a:solidFill>
              <a:latin typeface="Montserrat Medium"/>
              <a:cs typeface="Montserrat Medium"/>
            </a:endParaRPr>
          </a:p>
        </p:txBody>
      </p:sp>
      <p:sp>
        <p:nvSpPr>
          <p:cNvPr id="1284841995" name="object 9"/>
          <p:cNvSpPr/>
          <p:nvPr/>
        </p:nvSpPr>
        <p:spPr bwMode="auto">
          <a:xfrm flipH="0" flipV="0">
            <a:off x="5556098" y="1087972"/>
            <a:ext cx="1070870" cy="1021280"/>
          </a:xfrm>
          <a:custGeom>
            <a:avLst/>
            <a:gdLst/>
            <a:ahLst/>
            <a:cxnLst/>
            <a:rect l="l" t="t" r="r" b="b"/>
            <a:pathLst>
              <a:path w="668020" h="668019" fill="norm" stroke="1" extrusionOk="0">
                <a:moveTo>
                  <a:pt x="333883" y="0"/>
                </a:moveTo>
                <a:lnTo>
                  <a:pt x="284542" y="3620"/>
                </a:lnTo>
                <a:lnTo>
                  <a:pt x="237451" y="14135"/>
                </a:lnTo>
                <a:lnTo>
                  <a:pt x="193123" y="31031"/>
                </a:lnTo>
                <a:lnTo>
                  <a:pt x="152077" y="53789"/>
                </a:lnTo>
                <a:lnTo>
                  <a:pt x="114828" y="81894"/>
                </a:lnTo>
                <a:lnTo>
                  <a:pt x="81894" y="114828"/>
                </a:lnTo>
                <a:lnTo>
                  <a:pt x="53789" y="152077"/>
                </a:lnTo>
                <a:lnTo>
                  <a:pt x="31031" y="193123"/>
                </a:lnTo>
                <a:lnTo>
                  <a:pt x="14135" y="237451"/>
                </a:lnTo>
                <a:lnTo>
                  <a:pt x="3620" y="284542"/>
                </a:lnTo>
                <a:lnTo>
                  <a:pt x="0" y="333882"/>
                </a:lnTo>
                <a:lnTo>
                  <a:pt x="3620" y="383220"/>
                </a:lnTo>
                <a:lnTo>
                  <a:pt x="14135" y="430303"/>
                </a:lnTo>
                <a:lnTo>
                  <a:pt x="31031" y="474618"/>
                </a:lnTo>
                <a:lnTo>
                  <a:pt x="53789" y="515650"/>
                </a:lnTo>
                <a:lnTo>
                  <a:pt x="81894" y="552882"/>
                </a:lnTo>
                <a:lnTo>
                  <a:pt x="114828" y="585799"/>
                </a:lnTo>
                <a:lnTo>
                  <a:pt x="152077" y="613887"/>
                </a:lnTo>
                <a:lnTo>
                  <a:pt x="193123" y="636631"/>
                </a:lnTo>
                <a:lnTo>
                  <a:pt x="237451" y="653514"/>
                </a:lnTo>
                <a:lnTo>
                  <a:pt x="284542" y="664021"/>
                </a:lnTo>
                <a:lnTo>
                  <a:pt x="333883" y="667638"/>
                </a:lnTo>
                <a:lnTo>
                  <a:pt x="383223" y="664021"/>
                </a:lnTo>
                <a:lnTo>
                  <a:pt x="430314" y="653514"/>
                </a:lnTo>
                <a:lnTo>
                  <a:pt x="474642" y="636631"/>
                </a:lnTo>
                <a:lnTo>
                  <a:pt x="515688" y="613887"/>
                </a:lnTo>
                <a:lnTo>
                  <a:pt x="552937" y="585799"/>
                </a:lnTo>
                <a:lnTo>
                  <a:pt x="585871" y="552882"/>
                </a:lnTo>
                <a:lnTo>
                  <a:pt x="613976" y="515650"/>
                </a:lnTo>
                <a:lnTo>
                  <a:pt x="636734" y="474618"/>
                </a:lnTo>
                <a:lnTo>
                  <a:pt x="653630" y="430303"/>
                </a:lnTo>
                <a:lnTo>
                  <a:pt x="664145" y="383220"/>
                </a:lnTo>
                <a:lnTo>
                  <a:pt x="667765" y="333882"/>
                </a:lnTo>
                <a:lnTo>
                  <a:pt x="664145" y="284542"/>
                </a:lnTo>
                <a:lnTo>
                  <a:pt x="653630" y="237451"/>
                </a:lnTo>
                <a:lnTo>
                  <a:pt x="636734" y="193123"/>
                </a:lnTo>
                <a:lnTo>
                  <a:pt x="613976" y="152077"/>
                </a:lnTo>
                <a:lnTo>
                  <a:pt x="585871" y="114828"/>
                </a:lnTo>
                <a:lnTo>
                  <a:pt x="552937" y="81894"/>
                </a:lnTo>
                <a:lnTo>
                  <a:pt x="515688" y="53789"/>
                </a:lnTo>
                <a:lnTo>
                  <a:pt x="474642" y="31031"/>
                </a:lnTo>
                <a:lnTo>
                  <a:pt x="430314" y="14135"/>
                </a:lnTo>
                <a:lnTo>
                  <a:pt x="383223" y="3620"/>
                </a:lnTo>
                <a:lnTo>
                  <a:pt x="333883" y="0"/>
                </a:lnTo>
                <a:close/>
              </a:path>
            </a:pathLst>
          </a:custGeom>
          <a:solidFill>
            <a:srgbClr val="92C7ED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066444733" name="object 9"/>
          <p:cNvSpPr/>
          <p:nvPr/>
        </p:nvSpPr>
        <p:spPr bwMode="auto">
          <a:xfrm flipH="0" flipV="0">
            <a:off x="7844637" y="4082096"/>
            <a:ext cx="1070870" cy="1021280"/>
          </a:xfrm>
          <a:custGeom>
            <a:avLst/>
            <a:gdLst/>
            <a:ahLst/>
            <a:cxnLst/>
            <a:rect l="l" t="t" r="r" b="b"/>
            <a:pathLst>
              <a:path w="668020" h="668019" fill="norm" stroke="1" extrusionOk="0">
                <a:moveTo>
                  <a:pt x="333883" y="0"/>
                </a:moveTo>
                <a:lnTo>
                  <a:pt x="284542" y="3620"/>
                </a:lnTo>
                <a:lnTo>
                  <a:pt x="237451" y="14135"/>
                </a:lnTo>
                <a:lnTo>
                  <a:pt x="193123" y="31031"/>
                </a:lnTo>
                <a:lnTo>
                  <a:pt x="152077" y="53789"/>
                </a:lnTo>
                <a:lnTo>
                  <a:pt x="114828" y="81894"/>
                </a:lnTo>
                <a:lnTo>
                  <a:pt x="81894" y="114828"/>
                </a:lnTo>
                <a:lnTo>
                  <a:pt x="53789" y="152077"/>
                </a:lnTo>
                <a:lnTo>
                  <a:pt x="31031" y="193123"/>
                </a:lnTo>
                <a:lnTo>
                  <a:pt x="14135" y="237451"/>
                </a:lnTo>
                <a:lnTo>
                  <a:pt x="3620" y="284542"/>
                </a:lnTo>
                <a:lnTo>
                  <a:pt x="0" y="333882"/>
                </a:lnTo>
                <a:lnTo>
                  <a:pt x="3620" y="383220"/>
                </a:lnTo>
                <a:lnTo>
                  <a:pt x="14135" y="430303"/>
                </a:lnTo>
                <a:lnTo>
                  <a:pt x="31031" y="474618"/>
                </a:lnTo>
                <a:lnTo>
                  <a:pt x="53789" y="515650"/>
                </a:lnTo>
                <a:lnTo>
                  <a:pt x="81894" y="552882"/>
                </a:lnTo>
                <a:lnTo>
                  <a:pt x="114828" y="585799"/>
                </a:lnTo>
                <a:lnTo>
                  <a:pt x="152077" y="613887"/>
                </a:lnTo>
                <a:lnTo>
                  <a:pt x="193123" y="636631"/>
                </a:lnTo>
                <a:lnTo>
                  <a:pt x="237451" y="653514"/>
                </a:lnTo>
                <a:lnTo>
                  <a:pt x="284542" y="664021"/>
                </a:lnTo>
                <a:lnTo>
                  <a:pt x="333883" y="667638"/>
                </a:lnTo>
                <a:lnTo>
                  <a:pt x="383223" y="664021"/>
                </a:lnTo>
                <a:lnTo>
                  <a:pt x="430314" y="653514"/>
                </a:lnTo>
                <a:lnTo>
                  <a:pt x="474642" y="636631"/>
                </a:lnTo>
                <a:lnTo>
                  <a:pt x="515688" y="613887"/>
                </a:lnTo>
                <a:lnTo>
                  <a:pt x="552937" y="585799"/>
                </a:lnTo>
                <a:lnTo>
                  <a:pt x="585871" y="552882"/>
                </a:lnTo>
                <a:lnTo>
                  <a:pt x="613976" y="515650"/>
                </a:lnTo>
                <a:lnTo>
                  <a:pt x="636734" y="474618"/>
                </a:lnTo>
                <a:lnTo>
                  <a:pt x="653630" y="430303"/>
                </a:lnTo>
                <a:lnTo>
                  <a:pt x="664145" y="383220"/>
                </a:lnTo>
                <a:lnTo>
                  <a:pt x="667765" y="333882"/>
                </a:lnTo>
                <a:lnTo>
                  <a:pt x="664145" y="284542"/>
                </a:lnTo>
                <a:lnTo>
                  <a:pt x="653630" y="237451"/>
                </a:lnTo>
                <a:lnTo>
                  <a:pt x="636734" y="193123"/>
                </a:lnTo>
                <a:lnTo>
                  <a:pt x="613976" y="152077"/>
                </a:lnTo>
                <a:lnTo>
                  <a:pt x="585871" y="114828"/>
                </a:lnTo>
                <a:lnTo>
                  <a:pt x="552937" y="81894"/>
                </a:lnTo>
                <a:lnTo>
                  <a:pt x="515688" y="53789"/>
                </a:lnTo>
                <a:lnTo>
                  <a:pt x="474642" y="31031"/>
                </a:lnTo>
                <a:lnTo>
                  <a:pt x="430314" y="14135"/>
                </a:lnTo>
                <a:lnTo>
                  <a:pt x="383223" y="3620"/>
                </a:lnTo>
                <a:lnTo>
                  <a:pt x="333883" y="0"/>
                </a:lnTo>
                <a:close/>
              </a:path>
            </a:pathLst>
          </a:custGeom>
          <a:solidFill>
            <a:srgbClr val="92C7ED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pic>
        <p:nvPicPr>
          <p:cNvPr id="394708702" name="object 12"/>
          <p:cNvPicPr/>
          <p:nvPr/>
        </p:nvPicPr>
        <p:blipFill>
          <a:blip r:embed="rId6"/>
          <a:stretch/>
        </p:blipFill>
        <p:spPr bwMode="auto">
          <a:xfrm flipH="0" flipV="0">
            <a:off x="7985725" y="4195611"/>
            <a:ext cx="788694" cy="794250"/>
          </a:xfrm>
          <a:prstGeom prst="rect">
            <a:avLst/>
          </a:prstGeom>
        </p:spPr>
      </p:pic>
      <p:pic>
        <p:nvPicPr>
          <p:cNvPr id="1026030204" name="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 flipH="0" flipV="0">
            <a:off x="5817080" y="1274699"/>
            <a:ext cx="548906" cy="647825"/>
          </a:xfrm>
          <a:prstGeom prst="rect">
            <a:avLst/>
          </a:prstGeom>
        </p:spPr>
      </p:pic>
      <p:pic>
        <p:nvPicPr>
          <p:cNvPr id="1025912979" name="object 3"/>
          <p:cNvPicPr/>
          <p:nvPr/>
        </p:nvPicPr>
        <p:blipFill>
          <a:blip r:embed="rId9"/>
          <a:stretch/>
        </p:blipFill>
        <p:spPr bwMode="auto">
          <a:xfrm flipH="0" flipV="0">
            <a:off x="4764091" y="2512735"/>
            <a:ext cx="2310377" cy="26059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56398115" name="Прямоугольник 75"/>
          <p:cNvSpPr/>
          <p:nvPr/>
        </p:nvSpPr>
        <p:spPr bwMode="auto">
          <a:xfrm flipH="0" flipV="0">
            <a:off x="4860" y="0"/>
            <a:ext cx="2273919" cy="792000"/>
          </a:xfrm>
          <a:prstGeom prst="rect">
            <a:avLst/>
          </a:prstGeom>
          <a:solidFill>
            <a:schemeClr val="accent1">
              <a:lumMod val="60000"/>
              <a:lumOff val="40000"/>
              <a:alpha val="99999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8847" tIns="54423" rIns="108847" bIns="54423"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55439620" name="Прямоугольник 57"/>
          <p:cNvSpPr/>
          <p:nvPr/>
        </p:nvSpPr>
        <p:spPr bwMode="auto">
          <a:xfrm flipH="0" flipV="0">
            <a:off x="2146383" y="0"/>
            <a:ext cx="10044027" cy="79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108846" tIns="54423" rIns="108846" bIns="54423" numCol="1" spcCol="0" rtlCol="0" fromWordArt="0" anchor="t" anchorCtr="0" forceAA="0" upright="0" compatLnSpc="0"/>
          <a:lstStyle/>
          <a:p>
            <a:pPr algn="ctr">
              <a:defRPr/>
            </a:pPr>
            <a:r>
              <a:rPr lang="ru-RU" sz="2000" b="1" i="0" u="none" strike="noStrike" cap="none" spc="0">
                <a:solidFill>
                  <a:schemeClr val="bg1"/>
                </a:solidFill>
                <a:latin typeface="Montserrat Medium"/>
                <a:ea typeface="Montserrat Medium"/>
                <a:cs typeface="Montserrat Medium"/>
              </a:rPr>
              <a:t>Комплексный подход к организации временной занятости несовершеннолетних в свободное от учебы время</a:t>
            </a:r>
            <a:endParaRPr sz="2000" b="1">
              <a:solidFill>
                <a:schemeClr val="bg1"/>
              </a:solidFill>
              <a:latin typeface="Montserrat Medium"/>
              <a:cs typeface="Montserrat Medium"/>
            </a:endParaRPr>
          </a:p>
          <a:p>
            <a:pPr>
              <a:defRPr/>
            </a:pPr>
            <a:endParaRPr/>
          </a:p>
        </p:txBody>
      </p:sp>
      <p:pic>
        <p:nvPicPr>
          <p:cNvPr id="1444045606" name="Graphic 6"/>
          <p:cNvPicPr/>
          <p:nvPr/>
        </p:nvPicPr>
        <p:blipFill>
          <a:blip r:embed="rId2"/>
          <a:stretch/>
        </p:blipFill>
        <p:spPr bwMode="auto">
          <a:xfrm flipH="0" flipV="0">
            <a:off x="555934" y="196101"/>
            <a:ext cx="1284651" cy="440451"/>
          </a:xfrm>
          <a:prstGeom prst="rect">
            <a:avLst/>
          </a:prstGeom>
          <a:ln w="0">
            <a:noFill/>
          </a:ln>
        </p:spPr>
      </p:pic>
      <p:sp>
        <p:nvSpPr>
          <p:cNvPr id="1256800633" name="Прямоугольник 70"/>
          <p:cNvSpPr/>
          <p:nvPr/>
        </p:nvSpPr>
        <p:spPr bwMode="auto">
          <a:xfrm flipH="0" flipV="0">
            <a:off x="178988" y="948930"/>
            <a:ext cx="3383709" cy="2355201"/>
          </a:xfrm>
          <a:prstGeom prst="rect">
            <a:avLst/>
          </a:prstGeom>
          <a:solidFill>
            <a:schemeClr val="accent1">
              <a:lumMod val="40000"/>
              <a:lumOff val="60000"/>
              <a:alpha val="5000"/>
            </a:schemeClr>
          </a:solidFill>
          <a:ln w="6349">
            <a:solidFill>
              <a:srgbClr val="0032B0">
                <a:alpha val="24000"/>
              </a:srgbClr>
            </a:solidFill>
            <a:prstDash val="solid"/>
          </a:ln>
        </p:spPr>
        <p:txBody>
          <a:bodyPr wrap="square" lIns="108846" tIns="54423" rIns="108846" bIns="54423">
            <a:spAutoFit/>
          </a:bodyPr>
          <a:lstStyle/>
          <a:p>
            <a:pPr algn="just">
              <a:spcAft>
                <a:spcPts val="298"/>
              </a:spcAft>
              <a:defRPr/>
            </a:pPr>
            <a:r>
              <a:rPr lang="ru-RU" sz="1300" b="1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Основные </a:t>
            </a:r>
            <a:endParaRPr sz="1300" b="1">
              <a:solidFill>
                <a:schemeClr val="accent1">
                  <a:lumMod val="75000"/>
                </a:schemeClr>
              </a:solidFill>
              <a:latin typeface="Montserrat Medium"/>
              <a:cs typeface="Montserrat Medium"/>
            </a:endParaRPr>
          </a:p>
          <a:p>
            <a:pPr algn="just">
              <a:spcAft>
                <a:spcPts val="297"/>
              </a:spcAft>
              <a:defRPr/>
            </a:pPr>
            <a:r>
              <a:rPr lang="ru-RU" sz="1300" b="1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профессии трудоустройства:</a:t>
            </a:r>
            <a:endParaRPr sz="1300">
              <a:solidFill>
                <a:schemeClr val="accent1">
                  <a:lumMod val="75000"/>
                </a:schemeClr>
              </a:solidFill>
              <a:latin typeface="Montserrat Medium"/>
              <a:cs typeface="Montserrat Medium"/>
            </a:endParaRPr>
          </a:p>
          <a:p>
            <a:pPr marL="204093" indent="-204093">
              <a:spcAft>
                <a:spcPts val="298"/>
              </a:spcAft>
              <a:buFont typeface="Wingdings"/>
              <a:buChar char="§"/>
              <a:defRPr/>
            </a:pPr>
            <a:r>
              <a:rPr lang="ru-RU" sz="1300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подсобный рабочий</a:t>
            </a:r>
            <a:endParaRPr sz="1300">
              <a:solidFill>
                <a:schemeClr val="accent1">
                  <a:lumMod val="75000"/>
                </a:schemeClr>
              </a:solidFill>
              <a:latin typeface="Montserrat Medium"/>
              <a:cs typeface="Montserrat Medium"/>
            </a:endParaRPr>
          </a:p>
          <a:p>
            <a:pPr marL="204093" indent="-204093">
              <a:spcAft>
                <a:spcPts val="298"/>
              </a:spcAft>
              <a:buFont typeface="Wingdings"/>
              <a:buChar char="§"/>
              <a:defRPr/>
            </a:pPr>
            <a:r>
              <a:rPr lang="ru-RU" sz="1300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рабочий зеленого </a:t>
            </a:r>
            <a:r>
              <a:rPr lang="ru-RU" sz="1300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хозяйства</a:t>
            </a:r>
            <a:endParaRPr sz="1300">
              <a:solidFill>
                <a:schemeClr val="accent1">
                  <a:lumMod val="75000"/>
                </a:schemeClr>
              </a:solidFill>
              <a:latin typeface="Montserrat Medium"/>
              <a:cs typeface="Montserrat Medium"/>
            </a:endParaRPr>
          </a:p>
          <a:p>
            <a:pPr marL="204093" indent="-204093">
              <a:spcAft>
                <a:spcPts val="298"/>
              </a:spcAft>
              <a:buFont typeface="Wingdings"/>
              <a:buChar char="§"/>
              <a:defRPr/>
            </a:pPr>
            <a:r>
              <a:rPr lang="ru-RU" sz="1300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рабочий по благоустройству населенных пунктов</a:t>
            </a:r>
            <a:endParaRPr sz="1300">
              <a:solidFill>
                <a:schemeClr val="accent1">
                  <a:lumMod val="75000"/>
                </a:schemeClr>
              </a:solidFill>
              <a:latin typeface="Montserrat Medium"/>
              <a:cs typeface="Montserrat Medium"/>
            </a:endParaRPr>
          </a:p>
          <a:p>
            <a:pPr marL="204093" indent="-204093">
              <a:spcAft>
                <a:spcPts val="298"/>
              </a:spcAft>
              <a:buFont typeface="Wingdings"/>
              <a:buChar char="§"/>
              <a:defRPr/>
            </a:pPr>
            <a:r>
              <a:rPr lang="ru-RU" sz="1300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у</a:t>
            </a:r>
            <a:r>
              <a:rPr lang="ru-RU" sz="1300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борщик помещений или территорий</a:t>
            </a:r>
            <a:endParaRPr sz="1300">
              <a:solidFill>
                <a:schemeClr val="accent1">
                  <a:lumMod val="75000"/>
                </a:schemeClr>
              </a:solidFill>
              <a:latin typeface="Montserrat Medium"/>
              <a:cs typeface="Montserrat Medium"/>
            </a:endParaRPr>
          </a:p>
          <a:p>
            <a:pPr marL="204093" indent="-204093">
              <a:spcAft>
                <a:spcPts val="298"/>
              </a:spcAft>
              <a:buFont typeface="Wingdings"/>
              <a:buChar char="§"/>
              <a:defRPr/>
            </a:pPr>
            <a:r>
              <a:rPr lang="ru-RU" sz="1300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дворник</a:t>
            </a:r>
            <a:endParaRPr sz="1300">
              <a:solidFill>
                <a:schemeClr val="accent1">
                  <a:lumMod val="75000"/>
                </a:schemeClr>
              </a:solidFill>
              <a:latin typeface="Montserrat Medium"/>
              <a:cs typeface="Montserrat Medium"/>
            </a:endParaRPr>
          </a:p>
          <a:p>
            <a:pPr marL="204093" indent="-204093">
              <a:spcAft>
                <a:spcPts val="298"/>
              </a:spcAft>
              <a:buFont typeface="Wingdings"/>
              <a:buChar char="§"/>
              <a:defRPr/>
            </a:pPr>
            <a:r>
              <a:rPr lang="ru-RU" sz="1300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курьер</a:t>
            </a:r>
            <a:endParaRPr sz="1300">
              <a:solidFill>
                <a:schemeClr val="accent1">
                  <a:lumMod val="75000"/>
                </a:schemeClr>
              </a:solidFill>
              <a:latin typeface="Montserrat Medium"/>
              <a:cs typeface="Montserrat Medium"/>
            </a:endParaRPr>
          </a:p>
        </p:txBody>
      </p:sp>
      <p:sp>
        <p:nvSpPr>
          <p:cNvPr id="1249372105" name="Прямоугольник 71"/>
          <p:cNvSpPr/>
          <p:nvPr/>
        </p:nvSpPr>
        <p:spPr bwMode="auto">
          <a:xfrm flipH="0" flipV="0">
            <a:off x="3312297" y="2037007"/>
            <a:ext cx="3532572" cy="2972147"/>
          </a:xfrm>
          <a:prstGeom prst="rect">
            <a:avLst/>
          </a:prstGeom>
          <a:solidFill>
            <a:schemeClr val="accent2">
              <a:lumMod val="40000"/>
              <a:lumOff val="60000"/>
              <a:alpha val="5000"/>
            </a:schemeClr>
          </a:solidFill>
          <a:ln w="12699">
            <a:solidFill>
              <a:srgbClr val="F5630E">
                <a:alpha val="24000"/>
              </a:srgbClr>
            </a:solidFill>
            <a:prstDash val="solid"/>
          </a:ln>
        </p:spPr>
        <p:txBody>
          <a:bodyPr wrap="square">
            <a:noAutofit/>
          </a:bodyPr>
          <a:lstStyle/>
          <a:p>
            <a:pPr>
              <a:spcAft>
                <a:spcPts val="298"/>
              </a:spcAft>
              <a:defRPr/>
            </a:pPr>
            <a:r>
              <a:rPr lang="ru-RU" sz="1300" b="1">
                <a:solidFill>
                  <a:srgbClr val="002060"/>
                </a:solidFill>
                <a:latin typeface="Verdana"/>
              </a:rPr>
              <a:t>  </a:t>
            </a:r>
            <a:r>
              <a:rPr lang="ru-RU" sz="1300" b="1">
                <a:solidFill>
                  <a:schemeClr val="accent1">
                    <a:lumMod val="75000"/>
                  </a:schemeClr>
                </a:solidFill>
                <a:latin typeface="Verdana"/>
              </a:rPr>
              <a:t> </a:t>
            </a:r>
            <a:r>
              <a:rPr lang="ru-RU" sz="1300" b="1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Новые </a:t>
            </a:r>
            <a:r>
              <a:rPr lang="ru-RU" sz="1300" b="1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профессии трудоустройства:</a:t>
            </a:r>
            <a:endParaRPr sz="1300">
              <a:solidFill>
                <a:schemeClr val="accent1">
                  <a:lumMod val="75000"/>
                </a:schemeClr>
              </a:solidFill>
              <a:latin typeface="Montserrat Medium"/>
              <a:cs typeface="Montserrat Medium"/>
            </a:endParaRPr>
          </a:p>
          <a:p>
            <a:pPr marL="204093" indent="-204093">
              <a:spcAft>
                <a:spcPts val="298"/>
              </a:spcAft>
              <a:buFont typeface="Wingdings"/>
              <a:buChar char="§"/>
              <a:defRPr/>
            </a:pPr>
            <a:r>
              <a:rPr lang="ru-RU" sz="1300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помощник бухгалтера</a:t>
            </a:r>
            <a:endParaRPr sz="1300">
              <a:solidFill>
                <a:schemeClr val="accent1">
                  <a:lumMod val="75000"/>
                </a:schemeClr>
              </a:solidFill>
              <a:latin typeface="Montserrat Medium"/>
              <a:cs typeface="Montserrat Medium"/>
            </a:endParaRPr>
          </a:p>
          <a:p>
            <a:pPr marL="204093" indent="-204093">
              <a:spcAft>
                <a:spcPts val="297"/>
              </a:spcAft>
              <a:buFont typeface="Wingdings"/>
              <a:buChar char="§"/>
              <a:defRPr/>
            </a:pPr>
            <a:r>
              <a:rPr lang="ru-RU" sz="1300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помощник </a:t>
            </a:r>
            <a:r>
              <a:rPr lang="ru-RU" sz="1300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воспитателя</a:t>
            </a:r>
            <a:endParaRPr sz="1300">
              <a:solidFill>
                <a:schemeClr val="accent1">
                  <a:lumMod val="75000"/>
                </a:schemeClr>
              </a:solidFill>
              <a:latin typeface="Montserrat Medium"/>
              <a:cs typeface="Montserrat Medium"/>
            </a:endParaRPr>
          </a:p>
          <a:p>
            <a:pPr marL="204093" indent="-204093">
              <a:spcAft>
                <a:spcPts val="297"/>
              </a:spcAft>
              <a:buFont typeface="Wingdings"/>
              <a:buChar char="§"/>
              <a:defRPr/>
            </a:pPr>
            <a:r>
              <a:rPr lang="ru-RU" sz="1300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помощник вожатого</a:t>
            </a:r>
            <a:endParaRPr sz="1300">
              <a:solidFill>
                <a:schemeClr val="accent1">
                  <a:lumMod val="75000"/>
                </a:schemeClr>
              </a:solidFill>
              <a:latin typeface="Montserrat Medium"/>
              <a:cs typeface="Montserrat Medium"/>
            </a:endParaRPr>
          </a:p>
          <a:p>
            <a:pPr marL="204093" indent="-204093">
              <a:spcAft>
                <a:spcPts val="297"/>
              </a:spcAft>
              <a:buFont typeface="Wingdings"/>
              <a:buChar char="§"/>
              <a:defRPr/>
            </a:pPr>
            <a:r>
              <a:rPr lang="ru-RU" sz="1300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помощник цветовода, садовода</a:t>
            </a:r>
            <a:endParaRPr sz="1300">
              <a:solidFill>
                <a:schemeClr val="accent1">
                  <a:lumMod val="75000"/>
                </a:schemeClr>
              </a:solidFill>
              <a:latin typeface="Montserrat Medium"/>
              <a:cs typeface="Montserrat Medium"/>
            </a:endParaRPr>
          </a:p>
          <a:p>
            <a:pPr marL="204093" indent="-204093">
              <a:spcAft>
                <a:spcPts val="298"/>
              </a:spcAft>
              <a:buFont typeface="Wingdings"/>
              <a:buChar char="§"/>
              <a:defRPr/>
            </a:pPr>
            <a:r>
              <a:rPr lang="ru-RU" sz="1300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помощник архивариуса</a:t>
            </a:r>
            <a:endParaRPr sz="1300">
              <a:solidFill>
                <a:schemeClr val="accent1">
                  <a:lumMod val="75000"/>
                </a:schemeClr>
              </a:solidFill>
              <a:latin typeface="Montserrat Medium"/>
              <a:cs typeface="Montserrat Medium"/>
            </a:endParaRPr>
          </a:p>
          <a:p>
            <a:pPr marL="204093" indent="-204093">
              <a:spcAft>
                <a:spcPts val="298"/>
              </a:spcAft>
              <a:buFont typeface="Wingdings"/>
              <a:buChar char="§"/>
              <a:defRPr/>
            </a:pPr>
            <a:r>
              <a:rPr lang="ru-RU" sz="1300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помощник менеджера по рекламе</a:t>
            </a:r>
            <a:endParaRPr sz="1300">
              <a:solidFill>
                <a:schemeClr val="accent1">
                  <a:lumMod val="75000"/>
                </a:schemeClr>
              </a:solidFill>
              <a:latin typeface="Montserrat Medium"/>
              <a:cs typeface="Montserrat Medium"/>
            </a:endParaRPr>
          </a:p>
          <a:p>
            <a:pPr marL="204093" indent="-204093">
              <a:spcAft>
                <a:spcPts val="298"/>
              </a:spcAft>
              <a:buFont typeface="Wingdings"/>
              <a:buChar char="§"/>
              <a:defRPr/>
            </a:pPr>
            <a:r>
              <a:rPr lang="ru-RU" sz="1300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помощник техника-лаборанта</a:t>
            </a:r>
            <a:endParaRPr sz="1300">
              <a:solidFill>
                <a:schemeClr val="accent1">
                  <a:lumMod val="75000"/>
                </a:schemeClr>
              </a:solidFill>
              <a:latin typeface="Montserrat Medium"/>
              <a:cs typeface="Montserrat Medium"/>
            </a:endParaRPr>
          </a:p>
          <a:p>
            <a:pPr marL="204093" indent="-204093">
              <a:spcAft>
                <a:spcPts val="298"/>
              </a:spcAft>
              <a:buFont typeface="Wingdings"/>
              <a:buChar char="§"/>
              <a:defRPr/>
            </a:pPr>
            <a:r>
              <a:rPr lang="ru-RU" sz="1300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помощник библиотекаря</a:t>
            </a:r>
            <a:endParaRPr sz="1300">
              <a:solidFill>
                <a:schemeClr val="accent1">
                  <a:lumMod val="75000"/>
                </a:schemeClr>
              </a:solidFill>
              <a:latin typeface="Montserrat Medium"/>
              <a:cs typeface="Montserrat Medium"/>
            </a:endParaRPr>
          </a:p>
          <a:p>
            <a:pPr marL="204093" indent="-204093">
              <a:spcAft>
                <a:spcPts val="298"/>
              </a:spcAft>
              <a:buFont typeface="Wingdings"/>
              <a:buChar char="§"/>
              <a:defRPr/>
            </a:pPr>
            <a:r>
              <a:rPr lang="ru-RU" sz="1300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помощник секретаря</a:t>
            </a:r>
            <a:endParaRPr sz="1300">
              <a:solidFill>
                <a:schemeClr val="accent1">
                  <a:lumMod val="75000"/>
                </a:schemeClr>
              </a:solidFill>
              <a:latin typeface="Montserrat Medium"/>
              <a:cs typeface="Montserrat Medium"/>
            </a:endParaRPr>
          </a:p>
          <a:p>
            <a:pPr marL="204093" indent="-204093">
              <a:spcAft>
                <a:spcPts val="297"/>
              </a:spcAft>
              <a:buFont typeface="Wingdings"/>
              <a:buChar char="§"/>
              <a:defRPr/>
            </a:pPr>
            <a:r>
              <a:rPr lang="ru-RU" sz="1300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помощник аниматора</a:t>
            </a:r>
            <a:endParaRPr sz="1300">
              <a:solidFill>
                <a:schemeClr val="accent1">
                  <a:lumMod val="75000"/>
                </a:schemeClr>
              </a:solidFill>
              <a:latin typeface="Montserrat Medium"/>
              <a:cs typeface="Montserrat Medium"/>
            </a:endParaRPr>
          </a:p>
          <a:p>
            <a:pPr marL="204093" indent="-204093">
              <a:spcAft>
                <a:spcPts val="298"/>
              </a:spcAft>
              <a:buFont typeface="Wingdings"/>
              <a:buChar char="§"/>
              <a:defRPr/>
            </a:pPr>
            <a:r>
              <a:rPr lang="ru-RU" sz="1300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промоутер</a:t>
            </a:r>
            <a:endParaRPr sz="1300">
              <a:solidFill>
                <a:schemeClr val="accent1">
                  <a:lumMod val="75000"/>
                </a:schemeClr>
              </a:solidFill>
              <a:latin typeface="Montserrat Medium"/>
              <a:cs typeface="Montserrat Medium"/>
            </a:endParaRPr>
          </a:p>
        </p:txBody>
      </p:sp>
      <p:pic>
        <p:nvPicPr>
          <p:cNvPr id="1998615331" name="Picture 3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1292066" y="6106763"/>
            <a:ext cx="898345" cy="86429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7556275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 flipH="0" flipV="0">
            <a:off x="11514174" y="6356349"/>
            <a:ext cx="311251" cy="365124"/>
          </a:xfrm>
        </p:spPr>
        <p:txBody>
          <a:bodyPr/>
          <a:lstStyle/>
          <a:p>
            <a:pPr>
              <a:defRPr/>
            </a:pPr>
            <a:fld id="{1ADC316B-2085-9485-1830-DCF513CE9B77}" type="slidenum">
              <a:rPr lang="ru-RU" sz="1400" b="1">
                <a:solidFill>
                  <a:srgbClr val="F5630E"/>
                </a:solidFill>
                <a:latin typeface="Montserrat Medium"/>
                <a:ea typeface="Montserrat Medium"/>
                <a:cs typeface="Montserrat Medium"/>
              </a:rPr>
              <a:t/>
            </a:fld>
            <a:endParaRPr/>
          </a:p>
        </p:txBody>
      </p:sp>
      <p:grpSp>
        <p:nvGrpSpPr>
          <p:cNvPr id="1200409804" name="object 3"/>
          <p:cNvGrpSpPr/>
          <p:nvPr/>
        </p:nvGrpSpPr>
        <p:grpSpPr bwMode="auto">
          <a:xfrm flipH="0" flipV="0">
            <a:off x="595244" y="3726536"/>
            <a:ext cx="1634366" cy="1433609"/>
            <a:chOff x="0" y="0"/>
            <a:chExt cx="1634366" cy="1433609"/>
          </a:xfrm>
        </p:grpSpPr>
        <p:pic>
          <p:nvPicPr>
            <p:cNvPr id="422794910" name="object 4"/>
            <p:cNvPicPr/>
            <p:nvPr/>
          </p:nvPicPr>
          <p:blipFill>
            <a:blip r:embed="rId4"/>
            <a:stretch/>
          </p:blipFill>
          <p:spPr bwMode="auto">
            <a:xfrm>
              <a:off x="414093" y="0"/>
              <a:ext cx="1220063" cy="1433379"/>
            </a:xfrm>
            <a:prstGeom prst="rect">
              <a:avLst/>
            </a:prstGeom>
          </p:spPr>
        </p:pic>
        <p:pic>
          <p:nvPicPr>
            <p:cNvPr id="290687510" name="object 5"/>
            <p:cNvPicPr/>
            <p:nvPr/>
          </p:nvPicPr>
          <p:blipFill>
            <a:blip r:embed="rId5"/>
            <a:stretch/>
          </p:blipFill>
          <p:spPr bwMode="auto">
            <a:xfrm>
              <a:off x="0" y="16400"/>
              <a:ext cx="1634206" cy="1310482"/>
            </a:xfrm>
            <a:prstGeom prst="rect">
              <a:avLst/>
            </a:prstGeom>
          </p:spPr>
        </p:pic>
      </p:grpSp>
      <p:sp>
        <p:nvSpPr>
          <p:cNvPr id="43350793" name=""/>
          <p:cNvSpPr txBox="1"/>
          <p:nvPr/>
        </p:nvSpPr>
        <p:spPr bwMode="auto">
          <a:xfrm flipH="0" flipV="0">
            <a:off x="7084587" y="948930"/>
            <a:ext cx="4895205" cy="22863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sz="4500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363</a:t>
            </a:r>
            <a:r>
              <a:rPr sz="3600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 </a:t>
            </a:r>
            <a:r>
              <a:rPr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работодателя привлечено в 2023 году, в том числе </a:t>
            </a:r>
            <a:br>
              <a:rPr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</a:br>
            <a:r>
              <a:rPr sz="4500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70</a:t>
            </a:r>
            <a:r>
              <a:rPr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 общественных, коммерческих, некоммерческих организаций и индивидуальных предпринимателей</a:t>
            </a:r>
            <a:endParaRPr>
              <a:solidFill>
                <a:schemeClr val="accent1">
                  <a:lumMod val="75000"/>
                </a:schemeClr>
              </a:solidFill>
              <a:latin typeface="Montserrat Medium"/>
              <a:cs typeface="Montserrat Medium"/>
            </a:endParaRPr>
          </a:p>
        </p:txBody>
      </p:sp>
      <p:sp>
        <p:nvSpPr>
          <p:cNvPr id="730109560" name=""/>
          <p:cNvSpPr txBox="1"/>
          <p:nvPr/>
        </p:nvSpPr>
        <p:spPr bwMode="auto">
          <a:xfrm flipH="0" flipV="0">
            <a:off x="7084587" y="4033434"/>
            <a:ext cx="5059502" cy="132624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4500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10 000 рублей</a:t>
            </a:r>
            <a:r>
              <a:rPr sz="4500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 </a:t>
            </a:r>
            <a:r>
              <a:rPr sz="1800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сумма компенсации расходов работодателя</a:t>
            </a:r>
            <a:endParaRPr sz="1800">
              <a:solidFill>
                <a:schemeClr val="accent1">
                  <a:lumMod val="75000"/>
                </a:schemeClr>
              </a:solidFill>
              <a:latin typeface="Montserrat Medium"/>
              <a:cs typeface="Montserrat Mediu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112266870" name="Picture 3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1207773" y="6094706"/>
            <a:ext cx="898346" cy="86429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483539508" name="Прямоугольник 57"/>
          <p:cNvSpPr/>
          <p:nvPr/>
        </p:nvSpPr>
        <p:spPr bwMode="auto">
          <a:xfrm flipH="0" flipV="0">
            <a:off x="2118640" y="0"/>
            <a:ext cx="10071771" cy="79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48" tIns="54423" rIns="108848" bIns="54423" rtlCol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latin typeface="Montserrat Medium"/>
                <a:ea typeface="Montserrat Medium"/>
                <a:cs typeface="Montserrat Medium"/>
              </a:rPr>
              <a:t>ПРОЕКТ «ТРУД-КРУТ!»</a:t>
            </a:r>
            <a:endParaRPr sz="2400" b="1">
              <a:solidFill>
                <a:schemeClr val="bg1"/>
              </a:solidFill>
              <a:latin typeface="Montserrat Medium"/>
              <a:cs typeface="Montserrat Medium"/>
            </a:endParaRPr>
          </a:p>
        </p:txBody>
      </p:sp>
      <p:sp>
        <p:nvSpPr>
          <p:cNvPr id="612834749" name="Прямоугольник 75"/>
          <p:cNvSpPr/>
          <p:nvPr/>
        </p:nvSpPr>
        <p:spPr bwMode="auto">
          <a:xfrm flipH="0" flipV="0">
            <a:off x="4859" y="0"/>
            <a:ext cx="2273922" cy="792000"/>
          </a:xfrm>
          <a:prstGeom prst="rect">
            <a:avLst/>
          </a:prstGeom>
          <a:solidFill>
            <a:schemeClr val="accent1">
              <a:lumMod val="60000"/>
              <a:lumOff val="40000"/>
              <a:alpha val="99999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8849" tIns="54424" rIns="108849" bIns="54424"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33919853" name="AutoShape 2" descr="data:image/png;base64,iVBORw0KGgoAAAANSUhEUgAAAUcAAADFCAYAAADHRjAMAAAHAUlEQVR4Xu3WMU4DQRBFwR2uxdmIfDZfyyAHIBAIvfyXIweddPXoac/L2+v75UeAAAECXwKP2/2cZxyff7gQIECAwHV9NlEcvQYCBAh8ExBHz4EAAQJ/CIijZ0GAAAFx9AYIECDQBHw5NidTBAiMCYjj2MGtS4BAExDH5mSKAIExAXEcO7h1CRBoAuLYnEwRIDAmII5jB7cuAQJNQBybkykCBMYExHHs4NYlQKAJiGNzMkWAwJiAOI4d3LoECDQBcWxOpggQGBMQx7GDW5cAgSYgjs3JFAECYwLiOHZw6xIg0ATEsTmZIkBgTEAcxw5uXQIEmoA4NidTBAiMCYjj2MGtS4BAExDH5mSKAIExAXEcO7h1CRBoAuLYnEwRIDAmII5jB7cuAQJNQBybkykCBMYExHHs4NYlQKAJiGNzMkWAwJiAOI4d3LoECDQBcWxOpggQGBMQx7GDW5cAgSYgjs3JFAECYwLiOHZw6xIg0ATEsTmZIkBgTEAcxw5uXQIEmoA4NidTBAiMCYjj2MGtS4BAExDH5mSKAIExAXEcO7h1CRBoAuLYnEwRIDAmII5jB7cuAQJNQBybkykCBMYExHHs4NYlQKAJiGNzMkWAwJiAOI4d3LoECDQBcWxOpggQGBMQx7GDW5cAgSYgjs3JFAECYwLiOHZw6xIg0ATEsTmZIkBgTEAcxw5uXQIEmoA4NidTBAiMCYjj2MGtS4BAExDH5mSKAIExAXEcO7h1CRBoAuLYnEwRIDAmII5jB7cuAQJNQBybkykCBMYExHHs4NYlQKAJiGNzMkWAwJiAOI4d3LoECDQBcWxOpggQGBMQx7GDW5cAgSYgjs3JFAECYwLiOHZw6xIg0ATEsTmZIkBgTEAcxw5uXQIEmoA4NidTBAiMCYjj2MGtS4BAExDH5mSKAIExAXEcO7h1CRBoAuLYnEwRIDAmII5jB7cuAQJNQBybkykCBMYExHHs4NYlQKAJiGNzMkWAwJiAOI4d3LoECDQBcWxOpggQGBMQx7GDW5cAgSYgjs3JFAECYwLiOHZw6xIg0ATEsTmZIkBgTEAcxw5uXQIEmoA4NidTBAiMCYjj2MGtS4BAExDH5mSKAIExAXEcO7h1CRBoAuLYnEwRIDAmII5jB7cuAQJNQBybkykCBMYExHHs4NYlQKAJiGNzMkWAwJiAOI4d3LoECDQBcWxOpggQGBMQx7GDW5cAgSYgjs3JFAECYwLiOHZw6xIg0ATEsTmZIkBgTEAcxw5uXQIEmoA4NidTBAiMCYjj2MGtS4BAExDH5mSKAIExAXEcO7h1CRBoAuLYnEwRIDAmII5jB7cuAQJNQBybkykCBMYExHHs4NYlQKAJiGNzMkWAwJiAOI4d3LoECDQBcWxOpggQGBMQx7GDW5cAgSYgjs3JFAECYwLiOHZw6xIg0ATEsTmZIkBgTEAcxw5uXQIEmoA4NidTBAiMCYjj2MGtS4BAExDH5mSKAIExAXEcO7h1CRBoAuLYnEwRIDAmII5jB7cuAQJNQBybkykCBMYExHHs4NYlQKAJiGNzMkWAwJiAOI4d3LoECDQBcWxOpggQGBMQx7GDW5cAgSYgjs3JFAECYwLiOHZw6xIg0ATEsTmZIkBgTEAcxw5uXQIEmoA4NidTBAiMCYjj2MGtS4BAExDH5mSKAIExAXEcO7h1CRBoAuLYnEwRIDAmII5jB7cuAQJNQBybkykCBMYExHHs4NYlQKAJiGNzMkWAwJiAOI4d3LoECDQBcWxOpggQGBMQx7GDW5cAgSYgjs3JFAECYwLiOHZw6xIg0ATEsTmZIkBgTEAcxw5uXQIEmoA4NidTBAiMCYjj2MGtS4BAExDH5mSKAIExAXEcO7h1CRBoAuLYnEwRIDAmII5jB7cuAQJNQBybkykCBMYExHHs4NYlQKAJiGNzMkWAwJiAOI4d3LoECDQBcWxOpggQGBMQx7GDW5cAgSYgjs3JFAECYwLiOHZw6xIg0ATEsTmZIkBgTEAcxw5uXQIEmoA4NidTBAiMCYjj2MGtS4BAExDH5mSKAIExAXEcO7h1CRBoAuLYnEwRIDAmII5jB7cuAQJNQBybkykCBMYExHHs4NYlQKAJiGNzMkWAwJiAOI4d3LoECDQBcWxOpggQGBMQx7GDW5cAgSYgjs3JFAECYwLiOHZw6xIg0ATEsTmZIkBgTEAcxw5uXQIEmoA4NidTBAiMCYjj2MGtS4BAExDH5mSKAIExAXEcO7h1CRBoAuLYnEwRIDAmII5jB7cuAQJNQBybkykCBMYExHHs4NYlQKAJiGNzMkWAwJiAOI4d3LoECDQBcWxOpggQGBMQx7GDW5cAgSYgjs3JFAECYwI/4ji2u3UJECDwr8Djdj+HEQECBAj8FvgAAnsZIAt56GcAAAAASUVORK5CYII="/>
          <p:cNvSpPr>
            <a:spLocks noChangeArrowheads="1" noChangeAspect="1"/>
          </p:cNvSpPr>
          <p:nvPr/>
        </p:nvSpPr>
        <p:spPr bwMode="auto">
          <a:xfrm>
            <a:off x="155574" y="-890587"/>
            <a:ext cx="3095624" cy="1857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352772319" name="Прямоугольник 82"/>
          <p:cNvSpPr/>
          <p:nvPr/>
        </p:nvSpPr>
        <p:spPr bwMode="auto">
          <a:xfrm flipH="0" flipV="0">
            <a:off x="250623" y="1429868"/>
            <a:ext cx="4390012" cy="3965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chemeClr val="bg1"/>
                </a:solidFill>
                <a:latin typeface="Montserrat Medium"/>
                <a:ea typeface="Montserrat Medium"/>
                <a:cs typeface="Montserrat Medium"/>
              </a:rPr>
              <a:t>19 июня 2023 года </a:t>
            </a:r>
            <a:endParaRPr sz="2000">
              <a:solidFill>
                <a:schemeClr val="bg1"/>
              </a:solidFill>
              <a:latin typeface="Montserrat Medium"/>
              <a:cs typeface="Montserrat Medium"/>
            </a:endParaRPr>
          </a:p>
        </p:txBody>
      </p:sp>
      <p:sp>
        <p:nvSpPr>
          <p:cNvPr id="418456691" name="Прямоугольник 28"/>
          <p:cNvSpPr/>
          <p:nvPr/>
        </p:nvSpPr>
        <p:spPr bwMode="auto">
          <a:xfrm flipH="0" flipV="0">
            <a:off x="250623" y="988563"/>
            <a:ext cx="4394331" cy="353045"/>
          </a:xfrm>
          <a:prstGeom prst="rect">
            <a:avLst/>
          </a:prstGeom>
          <a:noFill/>
          <a:ln w="19049">
            <a:solidFill>
              <a:srgbClr val="9AC4E5"/>
            </a:solidFill>
            <a:prstDash val="lgDash"/>
          </a:ln>
        </p:spPr>
        <p:txBody>
          <a:bodyPr wrap="square" lIns="108847" tIns="54423" rIns="108847" bIns="54423">
            <a:spAutoFit/>
          </a:bodyPr>
          <a:lstStyle/>
          <a:p>
            <a:pPr algn="ctr">
              <a:defRPr/>
            </a:pPr>
            <a:r>
              <a:rPr lang="ru-RU" sz="1600" b="0">
                <a:solidFill>
                  <a:schemeClr val="accent1">
                    <a:lumMod val="60000"/>
                    <a:lumOff val="40000"/>
                  </a:schemeClr>
                </a:solidFill>
                <a:latin typeface="Montserrat Medium"/>
                <a:ea typeface="Montserrat Medium"/>
                <a:cs typeface="Montserrat Medium"/>
              </a:rPr>
              <a:t>Стартовал</a:t>
            </a:r>
            <a:endParaRPr sz="1600" b="0">
              <a:solidFill>
                <a:schemeClr val="accent1">
                  <a:lumMod val="60000"/>
                  <a:lumOff val="40000"/>
                </a:schemeClr>
              </a:solidFill>
              <a:latin typeface="Montserrat Medium"/>
              <a:cs typeface="Montserrat Medium"/>
            </a:endParaRPr>
          </a:p>
        </p:txBody>
      </p:sp>
      <p:sp>
        <p:nvSpPr>
          <p:cNvPr id="1995484243" name="Прямоугольник 68"/>
          <p:cNvSpPr/>
          <p:nvPr/>
        </p:nvSpPr>
        <p:spPr bwMode="auto">
          <a:xfrm flipH="0" flipV="0">
            <a:off x="5613365" y="978844"/>
            <a:ext cx="3082320" cy="3965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chemeClr val="bg1"/>
                </a:solidFill>
                <a:latin typeface="Montserrat Medium"/>
                <a:ea typeface="Montserrat Medium"/>
                <a:cs typeface="Montserrat Medium"/>
              </a:rPr>
              <a:t>Срок реализации</a:t>
            </a:r>
            <a:endParaRPr sz="1800">
              <a:solidFill>
                <a:schemeClr val="bg1"/>
              </a:solidFill>
              <a:latin typeface="Montserrat Medium"/>
              <a:cs typeface="Montserrat Medium"/>
            </a:endParaRPr>
          </a:p>
        </p:txBody>
      </p:sp>
      <p:sp>
        <p:nvSpPr>
          <p:cNvPr id="1228549737" name="Прямоугольник 71"/>
          <p:cNvSpPr/>
          <p:nvPr/>
        </p:nvSpPr>
        <p:spPr bwMode="auto">
          <a:xfrm flipH="0" flipV="0">
            <a:off x="142284" y="897012"/>
            <a:ext cx="8995263" cy="1266919"/>
          </a:xfrm>
          <a:prstGeom prst="rect">
            <a:avLst/>
          </a:prstGeom>
          <a:noFill/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6520260" name="Прямоугольник 72"/>
          <p:cNvSpPr/>
          <p:nvPr/>
        </p:nvSpPr>
        <p:spPr bwMode="auto">
          <a:xfrm flipH="0" flipV="0">
            <a:off x="5612285" y="1429868"/>
            <a:ext cx="3083400" cy="396599"/>
          </a:xfrm>
          <a:prstGeom prst="rect">
            <a:avLst/>
          </a:prstGeom>
          <a:ln w="19049">
            <a:solidFill>
              <a:schemeClr val="accent1">
                <a:lumMod val="60000"/>
                <a:lumOff val="40000"/>
              </a:schemeClr>
            </a:solidFill>
            <a:prstDash val="lgDash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chemeClr val="accent1">
                    <a:lumMod val="60000"/>
                    <a:lumOff val="40000"/>
                  </a:schemeClr>
                </a:solidFill>
                <a:latin typeface="Montserrat Medium"/>
                <a:ea typeface="Montserrat Medium"/>
                <a:cs typeface="Montserrat Medium"/>
              </a:rPr>
              <a:t>2023 – 2030 годы</a:t>
            </a:r>
            <a:endParaRPr lang="ru-RU" sz="1100" b="1">
              <a:solidFill>
                <a:srgbClr val="0033A0"/>
              </a:solidFill>
              <a:latin typeface="Verdana"/>
              <a:ea typeface="Verdana"/>
            </a:endParaRPr>
          </a:p>
        </p:txBody>
      </p:sp>
      <p:pic>
        <p:nvPicPr>
          <p:cNvPr id="1306252326" name="Graphic 6"/>
          <p:cNvPicPr/>
          <p:nvPr/>
        </p:nvPicPr>
        <p:blipFill>
          <a:blip r:embed="rId3"/>
          <a:stretch/>
        </p:blipFill>
        <p:spPr bwMode="auto">
          <a:xfrm flipH="0" flipV="0">
            <a:off x="555933" y="196101"/>
            <a:ext cx="1284651" cy="440451"/>
          </a:xfrm>
          <a:prstGeom prst="rect">
            <a:avLst/>
          </a:prstGeom>
          <a:ln w="0">
            <a:noFill/>
          </a:ln>
        </p:spPr>
      </p:pic>
      <p:sp>
        <p:nvSpPr>
          <p:cNvPr id="1917585411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 flipH="0" flipV="0">
            <a:off x="11356965" y="6316066"/>
            <a:ext cx="253742" cy="365124"/>
          </a:xfrm>
        </p:spPr>
        <p:txBody>
          <a:bodyPr/>
          <a:lstStyle/>
          <a:p>
            <a:pPr>
              <a:defRPr/>
            </a:pPr>
            <a:fld id="{D0222172-E478-B8DF-90DF-1665A979F1EA}" type="slidenum">
              <a:rPr lang="ru-RU" sz="1400" b="1">
                <a:solidFill>
                  <a:srgbClr val="F5630E"/>
                </a:solidFill>
                <a:latin typeface="Montserrat Medium"/>
                <a:ea typeface="Montserrat Medium"/>
                <a:cs typeface="Montserrat Medium"/>
              </a:rPr>
              <a:t/>
            </a:fld>
            <a:endParaRPr sz="1400" b="1">
              <a:solidFill>
                <a:srgbClr val="F5630E"/>
              </a:solidFill>
              <a:latin typeface="Montserrat Medium"/>
              <a:cs typeface="Montserrat Medium"/>
            </a:endParaRPr>
          </a:p>
        </p:txBody>
      </p:sp>
      <p:sp>
        <p:nvSpPr>
          <p:cNvPr id="1393076520" name=""/>
          <p:cNvSpPr txBox="1"/>
          <p:nvPr/>
        </p:nvSpPr>
        <p:spPr bwMode="auto">
          <a:xfrm flipH="0" flipV="0">
            <a:off x="4846296" y="2788221"/>
            <a:ext cx="2017049" cy="118908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7200" b="1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371</a:t>
            </a:r>
            <a:endParaRPr sz="7200" b="1">
              <a:solidFill>
                <a:schemeClr val="accent1">
                  <a:lumMod val="60000"/>
                  <a:lumOff val="40000"/>
                </a:schemeClr>
              </a:solidFill>
              <a:latin typeface="Montserrat Medium"/>
              <a:cs typeface="Montserrat Medium"/>
            </a:endParaRPr>
          </a:p>
        </p:txBody>
      </p:sp>
      <p:sp>
        <p:nvSpPr>
          <p:cNvPr id="627417102" name=""/>
          <p:cNvSpPr txBox="1"/>
          <p:nvPr/>
        </p:nvSpPr>
        <p:spPr bwMode="auto">
          <a:xfrm flipH="0" flipV="0">
            <a:off x="4956454" y="4350455"/>
            <a:ext cx="1611781" cy="118908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7200" b="1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37</a:t>
            </a:r>
            <a:endParaRPr sz="7200" b="1">
              <a:solidFill>
                <a:schemeClr val="accent1">
                  <a:lumMod val="60000"/>
                  <a:lumOff val="40000"/>
                </a:schemeClr>
              </a:solidFill>
              <a:latin typeface="Montserrat Medium"/>
              <a:cs typeface="Montserrat Medium"/>
            </a:endParaRPr>
          </a:p>
        </p:txBody>
      </p:sp>
      <p:sp>
        <p:nvSpPr>
          <p:cNvPr id="881531788" name=""/>
          <p:cNvSpPr txBox="1"/>
          <p:nvPr/>
        </p:nvSpPr>
        <p:spPr bwMode="auto">
          <a:xfrm flipH="0" flipV="0">
            <a:off x="6741347" y="2956379"/>
            <a:ext cx="5125313" cy="9452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800" b="1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подросток трудоустроен в 2023 году</a:t>
            </a:r>
            <a:endParaRPr sz="7200" b="1">
              <a:solidFill>
                <a:schemeClr val="accent1">
                  <a:lumMod val="75000"/>
                </a:schemeClr>
              </a:solidFill>
              <a:latin typeface="Montserrat Medium"/>
              <a:cs typeface="Montserrat Medium"/>
            </a:endParaRPr>
          </a:p>
        </p:txBody>
      </p:sp>
      <p:sp>
        <p:nvSpPr>
          <p:cNvPr id="1948060583" name=""/>
          <p:cNvSpPr txBox="1"/>
          <p:nvPr/>
        </p:nvSpPr>
        <p:spPr bwMode="auto">
          <a:xfrm flipH="0" flipV="0">
            <a:off x="6731628" y="4554924"/>
            <a:ext cx="5135032" cy="9452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800" b="1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неработающих родителей</a:t>
            </a:r>
            <a:endParaRPr sz="7200" b="1">
              <a:solidFill>
                <a:schemeClr val="accent1">
                  <a:lumMod val="60000"/>
                  <a:lumOff val="40000"/>
                </a:schemeClr>
              </a:solidFill>
              <a:latin typeface="Montserrat Medium"/>
              <a:cs typeface="Montserrat Medium"/>
            </a:endParaRPr>
          </a:p>
        </p:txBody>
      </p:sp>
      <p:pic>
        <p:nvPicPr>
          <p:cNvPr id="1360190642" name="object 3"/>
          <p:cNvPicPr/>
          <p:nvPr/>
        </p:nvPicPr>
        <p:blipFill>
          <a:blip r:embed="rId4"/>
          <a:stretch/>
        </p:blipFill>
        <p:spPr bwMode="auto">
          <a:xfrm>
            <a:off x="646767" y="2739173"/>
            <a:ext cx="3264026" cy="3759453"/>
          </a:xfrm>
          <a:prstGeom prst="rect">
            <a:avLst/>
          </a:prstGeom>
        </p:spPr>
      </p:pic>
      <p:pic>
        <p:nvPicPr>
          <p:cNvPr id="656241760" name="object 4"/>
          <p:cNvPicPr/>
          <p:nvPr/>
        </p:nvPicPr>
        <p:blipFill>
          <a:blip r:embed="rId5"/>
          <a:stretch/>
        </p:blipFill>
        <p:spPr bwMode="auto">
          <a:xfrm>
            <a:off x="1089207" y="3475237"/>
            <a:ext cx="2952495" cy="3400551"/>
          </a:xfrm>
          <a:prstGeom prst="rect">
            <a:avLst/>
          </a:prstGeom>
        </p:spPr>
      </p:pic>
      <p:pic>
        <p:nvPicPr>
          <p:cNvPr id="575116330" name="object 7"/>
          <p:cNvPicPr/>
          <p:nvPr/>
        </p:nvPicPr>
        <p:blipFill>
          <a:blip r:embed="rId6"/>
          <a:stretch/>
        </p:blipFill>
        <p:spPr bwMode="auto">
          <a:xfrm>
            <a:off x="2545843" y="2739173"/>
            <a:ext cx="858900" cy="989265"/>
          </a:xfrm>
          <a:prstGeom prst="rect">
            <a:avLst/>
          </a:prstGeom>
        </p:spPr>
      </p:pic>
      <p:pic>
        <p:nvPicPr>
          <p:cNvPr id="334746216" name="object 6"/>
          <p:cNvPicPr/>
          <p:nvPr/>
        </p:nvPicPr>
        <p:blipFill>
          <a:blip r:embed="rId6"/>
          <a:stretch/>
        </p:blipFill>
        <p:spPr bwMode="auto">
          <a:xfrm>
            <a:off x="3404744" y="3250234"/>
            <a:ext cx="858900" cy="989265"/>
          </a:xfrm>
          <a:prstGeom prst="rect">
            <a:avLst/>
          </a:prstGeom>
        </p:spPr>
      </p:pic>
      <p:pic>
        <p:nvPicPr>
          <p:cNvPr id="234095066" name="object 8"/>
          <p:cNvPicPr/>
          <p:nvPr/>
        </p:nvPicPr>
        <p:blipFill>
          <a:blip r:embed="rId7"/>
          <a:stretch/>
        </p:blipFill>
        <p:spPr bwMode="auto">
          <a:xfrm>
            <a:off x="3404744" y="2260968"/>
            <a:ext cx="858900" cy="989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noFill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1208517952" name=""/>
          <p:cNvGraphicFramePr>
            <a:graphicFrameLocks xmlns:a="http://schemas.openxmlformats.org/drawingml/2006/main"/>
          </p:cNvGraphicFramePr>
          <p:nvPr/>
        </p:nvGraphicFramePr>
        <p:xfrm rot="0" flipH="0" flipV="0">
          <a:off x="162352" y="915507"/>
          <a:ext cx="5792709" cy="3084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83803711" name=""/>
          <p:cNvSpPr txBox="1"/>
          <p:nvPr/>
        </p:nvSpPr>
        <p:spPr bwMode="auto">
          <a:xfrm flipH="0" flipV="0">
            <a:off x="250629" y="915507"/>
            <a:ext cx="5616155" cy="4575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200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Временное трудоустройство несовершеннолетних граждан </a:t>
            </a:r>
            <a:br>
              <a:rPr sz="1200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</a:br>
            <a:r>
              <a:rPr sz="1200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в возрасте от 14 до 18 лет  </a:t>
            </a:r>
            <a:r>
              <a:rPr sz="1200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в свободное от учёбы время, чел.</a:t>
            </a:r>
            <a:endParaRPr sz="1200">
              <a:solidFill>
                <a:schemeClr val="accent1">
                  <a:lumMod val="75000"/>
                </a:schemeClr>
              </a:solidFill>
              <a:latin typeface="Montserrat Medium"/>
              <a:cs typeface="Montserrat Medium"/>
            </a:endParaRPr>
          </a:p>
        </p:txBody>
      </p:sp>
      <p:sp>
        <p:nvSpPr>
          <p:cNvPr id="1577496951" name="Прямоугольник 75"/>
          <p:cNvSpPr/>
          <p:nvPr/>
        </p:nvSpPr>
        <p:spPr bwMode="auto">
          <a:xfrm flipH="0" flipV="0">
            <a:off x="4860" y="0"/>
            <a:ext cx="2273919" cy="792000"/>
          </a:xfrm>
          <a:prstGeom prst="rect">
            <a:avLst/>
          </a:prstGeom>
          <a:solidFill>
            <a:schemeClr val="accent1">
              <a:lumMod val="60000"/>
              <a:lumOff val="40000"/>
              <a:alpha val="99999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8847" tIns="54423" rIns="108847" bIns="54423"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94919325" name="Graphic 6"/>
          <p:cNvPicPr/>
          <p:nvPr/>
        </p:nvPicPr>
        <p:blipFill>
          <a:blip r:embed="rId3"/>
          <a:stretch/>
        </p:blipFill>
        <p:spPr bwMode="auto">
          <a:xfrm flipH="0" flipV="0">
            <a:off x="555934" y="196101"/>
            <a:ext cx="1284651" cy="440451"/>
          </a:xfrm>
          <a:prstGeom prst="rect">
            <a:avLst/>
          </a:prstGeom>
          <a:ln w="0">
            <a:noFill/>
          </a:ln>
        </p:spPr>
      </p:pic>
      <p:sp>
        <p:nvSpPr>
          <p:cNvPr id="1563962469" name="Прямоугольник 57"/>
          <p:cNvSpPr/>
          <p:nvPr/>
        </p:nvSpPr>
        <p:spPr bwMode="auto">
          <a:xfrm flipH="0" flipV="0">
            <a:off x="2153763" y="0"/>
            <a:ext cx="10036644" cy="79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47" tIns="54423" rIns="108847" bIns="54423" rtlCol="0" anchor="ctr"/>
          <a:lstStyle/>
          <a:p>
            <a:pPr algn="ctr">
              <a:defRPr/>
            </a:pPr>
            <a:r>
              <a:rPr sz="2000" b="1">
                <a:solidFill>
                  <a:schemeClr val="bg1"/>
                </a:solidFill>
                <a:latin typeface="Montserrat Medium"/>
                <a:cs typeface="Montserrat Medium"/>
              </a:rPr>
              <a:t>Результаты работы по организации временного трудоустройства несовершеннолетних за 2021-2023 гг</a:t>
            </a:r>
            <a:endParaRPr sz="2000" b="1">
              <a:solidFill>
                <a:schemeClr val="bg1"/>
              </a:solidFill>
              <a:latin typeface="Montserrat Medium"/>
              <a:cs typeface="Montserrat Medium"/>
            </a:endParaRPr>
          </a:p>
        </p:txBody>
      </p:sp>
      <p:graphicFrame>
        <p:nvGraphicFramePr>
          <p:cNvPr id="1685107074" name=""/>
          <p:cNvGraphicFramePr>
            <a:graphicFrameLocks xmlns:a="http://schemas.openxmlformats.org/drawingml/2006/main"/>
          </p:cNvGraphicFramePr>
          <p:nvPr/>
        </p:nvGraphicFramePr>
        <p:xfrm>
          <a:off x="6354027" y="915506"/>
          <a:ext cx="5622521" cy="3084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99077907" name=""/>
          <p:cNvSpPr txBox="1"/>
          <p:nvPr/>
        </p:nvSpPr>
        <p:spPr bwMode="auto">
          <a:xfrm flipH="0" flipV="0">
            <a:off x="6428009" y="915506"/>
            <a:ext cx="5493778" cy="82332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just">
              <a:defRPr b="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200" b="0" i="0" u="none" strike="noStrike" cap="none" spc="0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Исполнение </a:t>
            </a:r>
            <a:r>
              <a:rPr lang="ru-RU" sz="1200" b="0" i="0" u="none" strike="noStrike" cap="none" spc="0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норматив</a:t>
            </a:r>
            <a:r>
              <a:rPr lang="ru-RU" sz="1200" b="0" i="0" u="none" strike="noStrike" cap="none" spc="0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а</a:t>
            </a:r>
            <a:r>
              <a:rPr lang="ru-RU" sz="1200" b="0" i="0" u="none" strike="noStrike" cap="none" spc="0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 доступности государственной услуги по временному трудоустройству несовершеннолетних граждан в свободное от учебы время в автономном округе, %</a:t>
            </a:r>
            <a:endParaRPr sz="1200">
              <a:solidFill>
                <a:schemeClr val="accent1">
                  <a:lumMod val="75000"/>
                </a:schemeClr>
              </a:solidFill>
              <a:latin typeface="Montserrat Medium"/>
              <a:cs typeface="Montserrat Medium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200">
              <a:solidFill>
                <a:schemeClr val="accent1">
                  <a:lumMod val="75000"/>
                </a:schemeClr>
              </a:solidFill>
              <a:latin typeface="Montserrat Medium"/>
              <a:cs typeface="Montserrat Medium"/>
            </a:endParaRPr>
          </a:p>
        </p:txBody>
      </p:sp>
      <p:sp>
        <p:nvSpPr>
          <p:cNvPr id="727154762" name=""/>
          <p:cNvSpPr txBox="1"/>
          <p:nvPr/>
        </p:nvSpPr>
        <p:spPr bwMode="auto">
          <a:xfrm flipH="0" flipV="0">
            <a:off x="8699310" y="4124416"/>
            <a:ext cx="3277239" cy="853799"/>
          </a:xfrm>
          <a:prstGeom prst="rect">
            <a:avLst/>
          </a:prstGeom>
          <a:noFill/>
          <a:ln w="12699">
            <a:solidFill>
              <a:schemeClr val="accent1">
                <a:lumMod val="74901"/>
              </a:schemeClr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just">
              <a:defRPr/>
            </a:pPr>
            <a:r>
              <a:rPr sz="1000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Н</a:t>
            </a:r>
            <a:r>
              <a:rPr sz="1000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орматив доступности государственной услуги согласно приказа Минтруда России от 26.10.2017                 № 748н – не менее 10,0% от численности несовершеннолетних проживающих в автономном округе.</a:t>
            </a:r>
            <a:endParaRPr sz="1000">
              <a:solidFill>
                <a:schemeClr val="accent1">
                  <a:lumMod val="75000"/>
                </a:schemeClr>
              </a:solidFill>
              <a:latin typeface="Montserrat Medium"/>
              <a:cs typeface="Montserrat Medium"/>
            </a:endParaRPr>
          </a:p>
        </p:txBody>
      </p:sp>
      <p:pic>
        <p:nvPicPr>
          <p:cNvPr id="704286816" name="Picture 3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11288880" y="6106763"/>
            <a:ext cx="898345" cy="86429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377112360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 flipH="0" flipV="0">
            <a:off x="11475239" y="6300864"/>
            <a:ext cx="233125" cy="365124"/>
          </a:xfrm>
        </p:spPr>
        <p:txBody>
          <a:bodyPr/>
          <a:lstStyle/>
          <a:p>
            <a:pPr>
              <a:defRPr/>
            </a:pPr>
            <a:fld id="{BFDA6A53-1859-E570-2CFF-8FAD6F67A362}" type="slidenum">
              <a:rPr lang="ru-RU" sz="1400" b="1">
                <a:solidFill>
                  <a:srgbClr val="F5630E"/>
                </a:solidFill>
                <a:latin typeface="Montserrat Medium"/>
                <a:ea typeface="Montserrat Medium"/>
                <a:cs typeface="Montserrat Medium"/>
              </a:rPr>
              <a:t/>
            </a:fld>
            <a:endParaRPr sz="1400" b="1">
              <a:solidFill>
                <a:srgbClr val="F5630E"/>
              </a:solidFill>
              <a:latin typeface="Montserrat Medium"/>
              <a:cs typeface="Montserrat Medium"/>
            </a:endParaRPr>
          </a:p>
        </p:txBody>
      </p:sp>
      <p:graphicFrame>
        <p:nvGraphicFramePr>
          <p:cNvPr id="1828791411" name=""/>
          <p:cNvGraphicFramePr>
            <a:graphicFrameLocks xmlns:a="http://schemas.openxmlformats.org/drawingml/2006/main"/>
          </p:cNvGraphicFramePr>
          <p:nvPr/>
        </p:nvGraphicFramePr>
        <p:xfrm>
          <a:off x="162352" y="4124416"/>
          <a:ext cx="3953758" cy="2414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9158382" name=""/>
          <p:cNvGraphicFramePr>
            <a:graphicFrameLocks xmlns:a="http://schemas.openxmlformats.org/drawingml/2006/main"/>
          </p:cNvGraphicFramePr>
          <p:nvPr/>
        </p:nvGraphicFramePr>
        <p:xfrm>
          <a:off x="4325078" y="4124416"/>
          <a:ext cx="3924697" cy="2414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noFill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2224857" name="Объект 2"/>
          <p:cNvSpPr>
            <a:spLocks noGrp="1"/>
          </p:cNvSpPr>
          <p:nvPr>
            <p:ph idx="1"/>
          </p:nvPr>
        </p:nvSpPr>
        <p:spPr bwMode="auto">
          <a:xfrm flipH="0" flipV="0">
            <a:off x="1044756" y="1368639"/>
            <a:ext cx="10515600" cy="1451868"/>
          </a:xfrm>
        </p:spPr>
        <p:txBody>
          <a:bodyPr/>
          <a:lstStyle/>
          <a:p>
            <a:pPr marL="0" indent="0" algn="ctr">
              <a:buFont typeface="Arial"/>
              <a:buNone/>
              <a:defRPr/>
            </a:pPr>
            <a:r>
              <a:rPr sz="6000">
                <a:ln w="12699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Спасибо </a:t>
            </a:r>
            <a:r>
              <a:rPr sz="6000">
                <a:ln w="12699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за внимание!</a:t>
            </a:r>
            <a:endParaRPr sz="4800">
              <a:ln>
                <a:noFill/>
              </a:ln>
              <a:gradFill>
                <a:gsLst>
                  <a:gs pos="0">
                    <a:srgbClr val="F5630E"/>
                  </a:gs>
                  <a:gs pos="100000">
                    <a:srgbClr val="0032B0"/>
                  </a:gs>
                </a:gsLst>
                <a:lin ang="16200000" scaled="1"/>
              </a:gradFill>
              <a:latin typeface="Montserrat Medium"/>
              <a:cs typeface="Montserrat Medium"/>
            </a:endParaRPr>
          </a:p>
        </p:txBody>
      </p:sp>
      <p:pic>
        <p:nvPicPr>
          <p:cNvPr id="2139167240" name="Рисунок 22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431822" y="8263749"/>
            <a:ext cx="396479" cy="504000"/>
          </a:xfrm>
          <a:prstGeom prst="rect">
            <a:avLst/>
          </a:prstGeom>
        </p:spPr>
      </p:pic>
      <p:sp>
        <p:nvSpPr>
          <p:cNvPr id="2106239219" name="Прямоугольник 12"/>
          <p:cNvSpPr/>
          <p:nvPr/>
        </p:nvSpPr>
        <p:spPr bwMode="auto">
          <a:xfrm>
            <a:off x="1513665" y="2759688"/>
            <a:ext cx="9578862" cy="596887"/>
          </a:xfrm>
          <a:prstGeom prst="rect">
            <a:avLst/>
          </a:prstGeom>
        </p:spPr>
        <p:txBody>
          <a:bodyPr wrap="square" lIns="108849" tIns="54424" rIns="108849" bIns="54424">
            <a:spAutoFit/>
          </a:bodyPr>
          <a:lstStyle/>
          <a:p>
            <a:pPr algn="ctr" defTabSz="1088501">
              <a:defRPr/>
            </a:pPr>
            <a:r>
              <a:rPr lang="ru-RU" sz="3200" b="1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Вы можете нас найти</a:t>
            </a:r>
            <a:endParaRPr sz="3200" b="1">
              <a:solidFill>
                <a:schemeClr val="accent1">
                  <a:lumMod val="75000"/>
                </a:schemeClr>
              </a:solidFill>
              <a:latin typeface="Montserrat Medium"/>
              <a:cs typeface="Montserrat Medium"/>
            </a:endParaRPr>
          </a:p>
        </p:txBody>
      </p:sp>
      <p:pic>
        <p:nvPicPr>
          <p:cNvPr id="390863859" name="Picture 5" descr="C:\Users\GroshevaTA\AppData\Local\Packages\Microsoft.Windows.Photos_8wekyb3d8bbwe\TempState\ShareServiceTempFolder\QR TG.jpe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613199" y="3518257"/>
            <a:ext cx="2113410" cy="2113410"/>
          </a:xfrm>
          <a:prstGeom prst="rect">
            <a:avLst/>
          </a:prstGeom>
          <a:noFill/>
        </p:spPr>
      </p:pic>
      <p:sp>
        <p:nvSpPr>
          <p:cNvPr id="1767422864" name="Прямоугольник 1"/>
          <p:cNvSpPr/>
          <p:nvPr/>
        </p:nvSpPr>
        <p:spPr bwMode="auto">
          <a:xfrm>
            <a:off x="1774193" y="5575691"/>
            <a:ext cx="1792857" cy="548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Telegram</a:t>
            </a:r>
            <a:endParaRPr>
              <a:solidFill>
                <a:schemeClr val="accent1">
                  <a:lumMod val="75000"/>
                </a:schemeClr>
              </a:solidFill>
              <a:latin typeface="Montserrat Medium"/>
              <a:cs typeface="Montserrat Medium"/>
            </a:endParaRPr>
          </a:p>
          <a:p>
            <a:pPr algn="ctr">
              <a:defRPr/>
            </a:pPr>
            <a:r>
              <a:rPr lang="ru-RU" sz="1200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мессенджер</a:t>
            </a:r>
            <a:endParaRPr sz="1200" b="0" i="0">
              <a:solidFill>
                <a:schemeClr val="accent1">
                  <a:lumMod val="75000"/>
                </a:schemeClr>
              </a:solidFill>
              <a:latin typeface="Montserrat Medium"/>
              <a:cs typeface="Montserrat Medium"/>
            </a:endParaRPr>
          </a:p>
        </p:txBody>
      </p:sp>
      <p:pic>
        <p:nvPicPr>
          <p:cNvPr id="236070907" name="Picture 8" descr="C:\Users\GroshevaTA\AppData\Local\Packages\Microsoft.Windows.Photos_8wekyb3d8bbwe\TempState\ShareServiceTempFolder\qr vk.jpe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5158596" y="3579863"/>
            <a:ext cx="1992699" cy="1995828"/>
          </a:xfrm>
          <a:prstGeom prst="rect">
            <a:avLst/>
          </a:prstGeom>
          <a:noFill/>
        </p:spPr>
      </p:pic>
      <p:sp>
        <p:nvSpPr>
          <p:cNvPr id="542691201" name="Прямоугольник 2"/>
          <p:cNvSpPr/>
          <p:nvPr/>
        </p:nvSpPr>
        <p:spPr bwMode="auto">
          <a:xfrm>
            <a:off x="5039262" y="5575691"/>
            <a:ext cx="2232804" cy="548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ВКонтакте</a:t>
            </a:r>
            <a:endParaRPr b="1">
              <a:solidFill>
                <a:schemeClr val="accent1">
                  <a:lumMod val="75000"/>
                </a:schemeClr>
              </a:solidFill>
              <a:latin typeface="Montserrat Medium"/>
              <a:cs typeface="Montserrat Medium"/>
            </a:endParaRPr>
          </a:p>
          <a:p>
            <a:pPr algn="ctr">
              <a:defRPr/>
            </a:pPr>
            <a:r>
              <a:rPr lang="ru-RU" sz="1200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социальная сеть</a:t>
            </a:r>
            <a:endParaRPr sz="1200" b="0" i="0">
              <a:solidFill>
                <a:schemeClr val="accent1">
                  <a:lumMod val="75000"/>
                </a:schemeClr>
              </a:solidFill>
              <a:latin typeface="Montserrat Medium"/>
              <a:cs typeface="Montserrat Medium"/>
            </a:endParaRPr>
          </a:p>
        </p:txBody>
      </p:sp>
      <p:pic>
        <p:nvPicPr>
          <p:cNvPr id="747361115" name="Picture 10" descr="C:\Users\GroshevaTA\AppData\Local\Packages\Microsoft.Windows.Photos_8wekyb3d8bbwe\TempState\ShareServiceTempFolder\QR OK.jpeg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8396615" y="3554290"/>
            <a:ext cx="2041344" cy="2041344"/>
          </a:xfrm>
          <a:prstGeom prst="rect">
            <a:avLst/>
          </a:prstGeom>
          <a:noFill/>
        </p:spPr>
      </p:pic>
      <p:sp>
        <p:nvSpPr>
          <p:cNvPr id="351530397" name="Прямоугольник 3"/>
          <p:cNvSpPr/>
          <p:nvPr/>
        </p:nvSpPr>
        <p:spPr bwMode="auto">
          <a:xfrm>
            <a:off x="8396614" y="5595634"/>
            <a:ext cx="2198298" cy="548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Одноклассники</a:t>
            </a:r>
            <a:endParaRPr>
              <a:solidFill>
                <a:schemeClr val="accent1">
                  <a:lumMod val="75000"/>
                </a:schemeClr>
              </a:solidFill>
              <a:latin typeface="Montserrat Medium"/>
              <a:cs typeface="Montserrat Medium"/>
            </a:endParaRPr>
          </a:p>
          <a:p>
            <a:pPr algn="ctr">
              <a:defRPr/>
            </a:pPr>
            <a:r>
              <a:rPr lang="ru-RU" sz="1200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</a:rPr>
              <a:t>социальная сеть</a:t>
            </a:r>
            <a:endParaRPr sz="1200" b="0" i="0">
              <a:solidFill>
                <a:schemeClr val="accent1">
                  <a:lumMod val="75000"/>
                </a:schemeClr>
              </a:solidFill>
              <a:latin typeface="Montserrat Medium"/>
              <a:cs typeface="Montserrat Mediu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New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Р7-Офис/7.4.0.227</Application>
  <DocSecurity>0</DocSecurity>
  <PresentationFormat>Widescreen</PresentationFormat>
  <Paragraphs>0</Paragraphs>
  <Slides>6</Slides>
  <Notes>6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Theme 1</vt:lpstr>
      <vt:lpstr>Slide 1</vt:lpstr>
      <vt:lpstr>Slide 2</vt:lpstr>
      <vt:lpstr>Slide 3</vt:lpstr>
      <vt:lpstr>Slide 4</vt:lpstr>
      <vt:lpstr>Slide 5</vt:lpstr>
      <vt:lpstr>Slide 6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dc:identifier/>
  <dc:language/>
  <cp:lastModifiedBy/>
  <cp:revision>15</cp:revision>
  <dcterms:created xsi:type="dcterms:W3CDTF">2012-12-03T06:56:55Z</dcterms:created>
  <dcterms:modified xsi:type="dcterms:W3CDTF">2024-04-08T12:53:05Z</dcterms:modified>
  <cp:category/>
  <cp:contentStatus/>
  <cp:version/>
</cp:coreProperties>
</file>