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93" r:id="rId4"/>
    <p:sldId id="259" r:id="rId5"/>
    <p:sldId id="310" r:id="rId6"/>
    <p:sldId id="307" r:id="rId7"/>
    <p:sldId id="294" r:id="rId8"/>
    <p:sldId id="300" r:id="rId9"/>
    <p:sldId id="312" r:id="rId10"/>
    <p:sldId id="301" r:id="rId11"/>
    <p:sldId id="311" r:id="rId12"/>
    <p:sldId id="304" r:id="rId13"/>
    <p:sldId id="313" r:id="rId14"/>
    <p:sldId id="30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70" autoAdjust="0"/>
  </p:normalViewPr>
  <p:slideViewPr>
    <p:cSldViewPr>
      <p:cViewPr>
        <p:scale>
          <a:sx n="124" d="100"/>
          <a:sy n="124" d="100"/>
        </p:scale>
        <p:origin x="-125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349F0-F2FF-45EA-B9F1-6062195B4E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73B79-6EB5-4ED3-9CDE-D590FEE7844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CFE95-C442-4C8B-817A-B395DA6CAEB1}" type="parTrans" cxnId="{A5EC099E-CD35-4CE6-9891-74136458B0F5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7218F7-D68D-4F45-8275-AAB12748CEFE}" type="sibTrans" cxnId="{A5EC099E-CD35-4CE6-9891-74136458B0F5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8872D-4C66-42B7-B34E-6A541395E069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- инвалиды</a:t>
          </a:r>
        </a:p>
      </dgm:t>
    </dgm:pt>
    <dgm:pt modelId="{B7D6D73F-8239-4FFF-8309-746A41DA55B8}" type="parTrans" cxnId="{067416C6-9767-4EE9-8CB1-958DA05D416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D0B33-E3A5-4295-BD83-3B5C3A4DB5D9}" type="sibTrans" cxnId="{067416C6-9767-4EE9-8CB1-958DA05D4167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03E34-9409-4A60-BA46-58312F889F28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</a:t>
          </a:r>
        </a:p>
      </dgm:t>
    </dgm:pt>
    <dgm:pt modelId="{E6BDB18A-49CF-4379-9A1B-2A5E37F6E9C3}" type="parTrans" cxnId="{02C93D82-1A62-4CFE-B74E-F55583D07A3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57EB9-0CAD-4DCF-AE2A-9ACE72529113}" type="sibTrans" cxnId="{02C93D82-1A62-4CFE-B74E-F55583D07A3A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F6455-47E9-468A-92EC-417C603C900F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Партнёры </a:t>
          </a:r>
          <a:r>
            <a:rPr lang="ru-RU" sz="1400" baseline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</a:t>
          </a:r>
          <a:endParaRPr lang="ru-RU" sz="14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EEB92-A3E5-44D4-B9C3-E0EAD0377907}" type="parTrans" cxnId="{077A63C5-0A3E-4987-BEDA-B3579260B6B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EEE1E-3544-4CF1-AD11-DB1471E01720}" type="sibTrans" cxnId="{077A63C5-0A3E-4987-BEDA-B3579260B6B7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C082A-0528-4B63-A6F3-3B6A7E2A4FE3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</a:p>
      </dgm:t>
    </dgm:pt>
    <dgm:pt modelId="{8BBAAA03-B62C-49D9-93D8-602C85D8469C}" type="parTrans" cxnId="{33490167-6F88-46F1-A7EF-BDE962B35D4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A49AF-0CB5-4849-99C4-DE22E0EF29A4}" type="sibTrans" cxnId="{33490167-6F88-46F1-A7EF-BDE962B35D4B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82B33-E125-48EB-96EF-1DFB2729C63B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60D42-A5BC-4133-AE48-6CFEF46DB98F}" type="parTrans" cxnId="{7AC1A881-702B-41EB-83EE-C7339AD4302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A2628-A04C-4851-95C6-59FCF65FB6F8}" type="sibTrans" cxnId="{7AC1A881-702B-41EB-83EE-C7339AD4302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EDA27-F403-44C7-8F0D-D23C36DAE3B8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9ACB9-3FEA-4000-A72E-E70357830E8B}" type="parTrans" cxnId="{113D75DE-083F-42F7-B472-D9D085B28FB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331E2-1E32-481D-8BA2-7B9CCBEB021B}" type="sibTrans" cxnId="{113D75DE-083F-42F7-B472-D9D085B28FB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41429-D862-42AD-9777-B2850FA4C4A5}" type="pres">
      <dgm:prSet presAssocID="{06E349F0-F2FF-45EA-B9F1-6062195B4E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3BF5E-EC89-4627-8A14-83EFB3980FA4}" type="pres">
      <dgm:prSet presAssocID="{92973B79-6EB5-4ED3-9CDE-D590FEE78444}" presName="centerShape" presStyleLbl="node0" presStyleIdx="0" presStyleCnt="1" custScaleX="218545" custScaleY="122256" custLinFactNeighborX="1965" custLinFactNeighborY="-36154"/>
      <dgm:spPr/>
      <dgm:t>
        <a:bodyPr/>
        <a:lstStyle/>
        <a:p>
          <a:endParaRPr lang="ru-RU"/>
        </a:p>
      </dgm:t>
    </dgm:pt>
    <dgm:pt modelId="{E86790A4-788E-4A2B-A305-DEDC822D14AC}" type="pres">
      <dgm:prSet presAssocID="{B7D6D73F-8239-4FFF-8309-746A41DA55B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838A0DD-013A-4CC4-97DF-842C74DD50BA}" type="pres">
      <dgm:prSet presAssocID="{B7D6D73F-8239-4FFF-8309-746A41DA55B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C6F9C78-DCC0-43B8-AB27-4AFDF48D6C29}" type="pres">
      <dgm:prSet presAssocID="{B3D8872D-4C66-42B7-B34E-6A541395E069}" presName="node" presStyleLbl="node1" presStyleIdx="0" presStyleCnt="4" custScaleX="151954" custScaleY="79556" custRadScaleRad="117478" custRadScaleInc="56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EE156-D453-4269-999C-C5BD611B61D1}" type="pres">
      <dgm:prSet presAssocID="{E6BDB18A-49CF-4379-9A1B-2A5E37F6E9C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0E28B12-E5F8-4167-8737-BFC150AABCFA}" type="pres">
      <dgm:prSet presAssocID="{E6BDB18A-49CF-4379-9A1B-2A5E37F6E9C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BF0E561-E82D-4BF0-B2AD-973B1E4403D9}" type="pres">
      <dgm:prSet presAssocID="{EEE03E34-9409-4A60-BA46-58312F889F28}" presName="node" presStyleLbl="node1" presStyleIdx="1" presStyleCnt="4" custScaleX="146713" custScaleY="72339" custRadScaleRad="158235" custRadScaleInc="-6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9B001-BF44-4F04-B68F-8D14A3F2770E}" type="pres">
      <dgm:prSet presAssocID="{51EEEB92-A3E5-44D4-B9C3-E0EAD037790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A11D314-A9FE-4DA7-A577-B6CD38F7CA73}" type="pres">
      <dgm:prSet presAssocID="{51EEEB92-A3E5-44D4-B9C3-E0EAD037790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416EDC5-196D-4F1C-910E-AC64B51BE7A2}" type="pres">
      <dgm:prSet presAssocID="{43CF6455-47E9-468A-92EC-417C603C900F}" presName="node" presStyleLbl="node1" presStyleIdx="2" presStyleCnt="4" custScaleX="157854" custScaleY="78955" custRadScaleRad="152904" custRadScaleInc="264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7B106-126A-4A79-9182-DB2F412449EF}" type="pres">
      <dgm:prSet presAssocID="{8BBAAA03-B62C-49D9-93D8-602C85D8469C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B889A5A-60F3-479C-8691-A9B9A4EC6871}" type="pres">
      <dgm:prSet presAssocID="{8BBAAA03-B62C-49D9-93D8-602C85D8469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0765874-4199-4A86-A8BC-F9F678BAD8C1}" type="pres">
      <dgm:prSet presAssocID="{7E4C082A-0528-4B63-A6F3-3B6A7E2A4FE3}" presName="node" presStyleLbl="node1" presStyleIdx="3" presStyleCnt="4" custAng="0" custScaleX="142329" custScaleY="81969" custRadScaleRad="121176" custRadScaleInc="14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7A63C5-0A3E-4987-BEDA-B3579260B6B7}" srcId="{92973B79-6EB5-4ED3-9CDE-D590FEE78444}" destId="{43CF6455-47E9-468A-92EC-417C603C900F}" srcOrd="2" destOrd="0" parTransId="{51EEEB92-A3E5-44D4-B9C3-E0EAD0377907}" sibTransId="{E46EEE1E-3544-4CF1-AD11-DB1471E01720}"/>
    <dgm:cxn modelId="{3B2F5AFE-27F6-453F-835B-3BA66F111EE2}" type="presOf" srcId="{8BBAAA03-B62C-49D9-93D8-602C85D8469C}" destId="{4127B106-126A-4A79-9182-DB2F412449EF}" srcOrd="0" destOrd="0" presId="urn:microsoft.com/office/officeart/2005/8/layout/radial5"/>
    <dgm:cxn modelId="{9813447A-D8BE-4E94-9C3C-E8D918CF63DA}" type="presOf" srcId="{51EEEB92-A3E5-44D4-B9C3-E0EAD0377907}" destId="{CEA9B001-BF44-4F04-B68F-8D14A3F2770E}" srcOrd="0" destOrd="0" presId="urn:microsoft.com/office/officeart/2005/8/layout/radial5"/>
    <dgm:cxn modelId="{1F7DAD11-2485-443E-8BED-6292DFFBB8CD}" type="presOf" srcId="{B3D8872D-4C66-42B7-B34E-6A541395E069}" destId="{1C6F9C78-DCC0-43B8-AB27-4AFDF48D6C29}" srcOrd="0" destOrd="0" presId="urn:microsoft.com/office/officeart/2005/8/layout/radial5"/>
    <dgm:cxn modelId="{113D75DE-083F-42F7-B472-D9D085B28FB2}" srcId="{06E349F0-F2FF-45EA-B9F1-6062195B4E3A}" destId="{70DEDA27-F403-44C7-8F0D-D23C36DAE3B8}" srcOrd="2" destOrd="0" parTransId="{4189ACB9-3FEA-4000-A72E-E70357830E8B}" sibTransId="{31F331E2-1E32-481D-8BA2-7B9CCBEB021B}"/>
    <dgm:cxn modelId="{067416C6-9767-4EE9-8CB1-958DA05D4167}" srcId="{92973B79-6EB5-4ED3-9CDE-D590FEE78444}" destId="{B3D8872D-4C66-42B7-B34E-6A541395E069}" srcOrd="0" destOrd="0" parTransId="{B7D6D73F-8239-4FFF-8309-746A41DA55B8}" sibTransId="{92CD0B33-E3A5-4295-BD83-3B5C3A4DB5D9}"/>
    <dgm:cxn modelId="{4914EE58-2D49-4983-BCD8-7FD9F7FF5344}" type="presOf" srcId="{E6BDB18A-49CF-4379-9A1B-2A5E37F6E9C3}" destId="{AFCEE156-D453-4269-999C-C5BD611B61D1}" srcOrd="0" destOrd="0" presId="urn:microsoft.com/office/officeart/2005/8/layout/radial5"/>
    <dgm:cxn modelId="{021F3D48-29D8-48E1-9A6E-69A001FC5328}" type="presOf" srcId="{B7D6D73F-8239-4FFF-8309-746A41DA55B8}" destId="{F838A0DD-013A-4CC4-97DF-842C74DD50BA}" srcOrd="1" destOrd="0" presId="urn:microsoft.com/office/officeart/2005/8/layout/radial5"/>
    <dgm:cxn modelId="{7AC1A881-702B-41EB-83EE-C7339AD43024}" srcId="{06E349F0-F2FF-45EA-B9F1-6062195B4E3A}" destId="{9AE82B33-E125-48EB-96EF-1DFB2729C63B}" srcOrd="1" destOrd="0" parTransId="{28660D42-A5BC-4133-AE48-6CFEF46DB98F}" sibTransId="{428A2628-A04C-4851-95C6-59FCF65FB6F8}"/>
    <dgm:cxn modelId="{A5EC099E-CD35-4CE6-9891-74136458B0F5}" srcId="{06E349F0-F2FF-45EA-B9F1-6062195B4E3A}" destId="{92973B79-6EB5-4ED3-9CDE-D590FEE78444}" srcOrd="0" destOrd="0" parTransId="{282CFE95-C442-4C8B-817A-B395DA6CAEB1}" sibTransId="{0B7218F7-D68D-4F45-8275-AAB12748CEFE}"/>
    <dgm:cxn modelId="{02C93D82-1A62-4CFE-B74E-F55583D07A3A}" srcId="{92973B79-6EB5-4ED3-9CDE-D590FEE78444}" destId="{EEE03E34-9409-4A60-BA46-58312F889F28}" srcOrd="1" destOrd="0" parTransId="{E6BDB18A-49CF-4379-9A1B-2A5E37F6E9C3}" sibTransId="{82757EB9-0CAD-4DCF-AE2A-9ACE72529113}"/>
    <dgm:cxn modelId="{F6774AC9-A4E0-4A69-BC04-005387E8628A}" type="presOf" srcId="{92973B79-6EB5-4ED3-9CDE-D590FEE78444}" destId="{E363BF5E-EC89-4627-8A14-83EFB3980FA4}" srcOrd="0" destOrd="0" presId="urn:microsoft.com/office/officeart/2005/8/layout/radial5"/>
    <dgm:cxn modelId="{FEC8B168-70AC-4899-AC12-8685FC94F303}" type="presOf" srcId="{8BBAAA03-B62C-49D9-93D8-602C85D8469C}" destId="{BB889A5A-60F3-479C-8691-A9B9A4EC6871}" srcOrd="1" destOrd="0" presId="urn:microsoft.com/office/officeart/2005/8/layout/radial5"/>
    <dgm:cxn modelId="{75DA9D8F-5D9B-4690-95F7-F8672B10D857}" type="presOf" srcId="{51EEEB92-A3E5-44D4-B9C3-E0EAD0377907}" destId="{4A11D314-A9FE-4DA7-A577-B6CD38F7CA73}" srcOrd="1" destOrd="0" presId="urn:microsoft.com/office/officeart/2005/8/layout/radial5"/>
    <dgm:cxn modelId="{587C1A1D-D853-4F2F-9E27-E9DDA1E74D5D}" type="presOf" srcId="{7E4C082A-0528-4B63-A6F3-3B6A7E2A4FE3}" destId="{E0765874-4199-4A86-A8BC-F9F678BAD8C1}" srcOrd="0" destOrd="0" presId="urn:microsoft.com/office/officeart/2005/8/layout/radial5"/>
    <dgm:cxn modelId="{33490167-6F88-46F1-A7EF-BDE962B35D4B}" srcId="{92973B79-6EB5-4ED3-9CDE-D590FEE78444}" destId="{7E4C082A-0528-4B63-A6F3-3B6A7E2A4FE3}" srcOrd="3" destOrd="0" parTransId="{8BBAAA03-B62C-49D9-93D8-602C85D8469C}" sibTransId="{DFBA49AF-0CB5-4849-99C4-DE22E0EF29A4}"/>
    <dgm:cxn modelId="{6DCC740F-CBFD-4F9E-977C-C361896864E4}" type="presOf" srcId="{E6BDB18A-49CF-4379-9A1B-2A5E37F6E9C3}" destId="{60E28B12-E5F8-4167-8737-BFC150AABCFA}" srcOrd="1" destOrd="0" presId="urn:microsoft.com/office/officeart/2005/8/layout/radial5"/>
    <dgm:cxn modelId="{5007FA1B-0875-4F6C-ABB4-EB2F4D9280ED}" type="presOf" srcId="{EEE03E34-9409-4A60-BA46-58312F889F28}" destId="{7BF0E561-E82D-4BF0-B2AD-973B1E4403D9}" srcOrd="0" destOrd="0" presId="urn:microsoft.com/office/officeart/2005/8/layout/radial5"/>
    <dgm:cxn modelId="{952CB67D-F916-464B-88BD-383F29219B33}" type="presOf" srcId="{B7D6D73F-8239-4FFF-8309-746A41DA55B8}" destId="{E86790A4-788E-4A2B-A305-DEDC822D14AC}" srcOrd="0" destOrd="0" presId="urn:microsoft.com/office/officeart/2005/8/layout/radial5"/>
    <dgm:cxn modelId="{0E77C0BD-3651-49E2-892B-29D8F4C2B43F}" type="presOf" srcId="{43CF6455-47E9-468A-92EC-417C603C900F}" destId="{3416EDC5-196D-4F1C-910E-AC64B51BE7A2}" srcOrd="0" destOrd="0" presId="urn:microsoft.com/office/officeart/2005/8/layout/radial5"/>
    <dgm:cxn modelId="{997DBB97-E9D0-40D5-AAE2-307F474F40FD}" type="presOf" srcId="{06E349F0-F2FF-45EA-B9F1-6062195B4E3A}" destId="{F4D41429-D862-42AD-9777-B2850FA4C4A5}" srcOrd="0" destOrd="0" presId="urn:microsoft.com/office/officeart/2005/8/layout/radial5"/>
    <dgm:cxn modelId="{D832FF3A-E62E-42BF-AB2C-B4EEA7B5D15A}" type="presParOf" srcId="{F4D41429-D862-42AD-9777-B2850FA4C4A5}" destId="{E363BF5E-EC89-4627-8A14-83EFB3980FA4}" srcOrd="0" destOrd="0" presId="urn:microsoft.com/office/officeart/2005/8/layout/radial5"/>
    <dgm:cxn modelId="{D924414F-BA92-4857-A540-1131FCD4A164}" type="presParOf" srcId="{F4D41429-D862-42AD-9777-B2850FA4C4A5}" destId="{E86790A4-788E-4A2B-A305-DEDC822D14AC}" srcOrd="1" destOrd="0" presId="urn:microsoft.com/office/officeart/2005/8/layout/radial5"/>
    <dgm:cxn modelId="{B8DE0DFA-0AAD-492B-B816-6314744AF1A5}" type="presParOf" srcId="{E86790A4-788E-4A2B-A305-DEDC822D14AC}" destId="{F838A0DD-013A-4CC4-97DF-842C74DD50BA}" srcOrd="0" destOrd="0" presId="urn:microsoft.com/office/officeart/2005/8/layout/radial5"/>
    <dgm:cxn modelId="{3536F4FC-3B0F-4EF4-81BD-0B6C642EA188}" type="presParOf" srcId="{F4D41429-D862-42AD-9777-B2850FA4C4A5}" destId="{1C6F9C78-DCC0-43B8-AB27-4AFDF48D6C29}" srcOrd="2" destOrd="0" presId="urn:microsoft.com/office/officeart/2005/8/layout/radial5"/>
    <dgm:cxn modelId="{BF2D2094-F6E7-4B74-88D4-543CE24C075F}" type="presParOf" srcId="{F4D41429-D862-42AD-9777-B2850FA4C4A5}" destId="{AFCEE156-D453-4269-999C-C5BD611B61D1}" srcOrd="3" destOrd="0" presId="urn:microsoft.com/office/officeart/2005/8/layout/radial5"/>
    <dgm:cxn modelId="{F3573F43-C619-4CB0-9488-85AC7D0BF940}" type="presParOf" srcId="{AFCEE156-D453-4269-999C-C5BD611B61D1}" destId="{60E28B12-E5F8-4167-8737-BFC150AABCFA}" srcOrd="0" destOrd="0" presId="urn:microsoft.com/office/officeart/2005/8/layout/radial5"/>
    <dgm:cxn modelId="{4E62ACF3-3716-4690-AF23-1B33C3D6CBC6}" type="presParOf" srcId="{F4D41429-D862-42AD-9777-B2850FA4C4A5}" destId="{7BF0E561-E82D-4BF0-B2AD-973B1E4403D9}" srcOrd="4" destOrd="0" presId="urn:microsoft.com/office/officeart/2005/8/layout/radial5"/>
    <dgm:cxn modelId="{62929B5F-F2F8-4BBF-BDF5-16E702F13808}" type="presParOf" srcId="{F4D41429-D862-42AD-9777-B2850FA4C4A5}" destId="{CEA9B001-BF44-4F04-B68F-8D14A3F2770E}" srcOrd="5" destOrd="0" presId="urn:microsoft.com/office/officeart/2005/8/layout/radial5"/>
    <dgm:cxn modelId="{9CC5612D-C6EC-4780-B8A2-B43F7DE93FAA}" type="presParOf" srcId="{CEA9B001-BF44-4F04-B68F-8D14A3F2770E}" destId="{4A11D314-A9FE-4DA7-A577-B6CD38F7CA73}" srcOrd="0" destOrd="0" presId="urn:microsoft.com/office/officeart/2005/8/layout/radial5"/>
    <dgm:cxn modelId="{931B5751-B73D-42DD-9DD5-2755FA128C98}" type="presParOf" srcId="{F4D41429-D862-42AD-9777-B2850FA4C4A5}" destId="{3416EDC5-196D-4F1C-910E-AC64B51BE7A2}" srcOrd="6" destOrd="0" presId="urn:microsoft.com/office/officeart/2005/8/layout/radial5"/>
    <dgm:cxn modelId="{759C77FB-CA77-4BF7-9036-FA5D5DF9FE06}" type="presParOf" srcId="{F4D41429-D862-42AD-9777-B2850FA4C4A5}" destId="{4127B106-126A-4A79-9182-DB2F412449EF}" srcOrd="7" destOrd="0" presId="urn:microsoft.com/office/officeart/2005/8/layout/radial5"/>
    <dgm:cxn modelId="{A1E5FA06-3B1E-4F14-9BCA-45E27312E9E2}" type="presParOf" srcId="{4127B106-126A-4A79-9182-DB2F412449EF}" destId="{BB889A5A-60F3-479C-8691-A9B9A4EC6871}" srcOrd="0" destOrd="0" presId="urn:microsoft.com/office/officeart/2005/8/layout/radial5"/>
    <dgm:cxn modelId="{B5A4DEA7-2712-4F98-B8E6-F0FC6BF02101}" type="presParOf" srcId="{F4D41429-D862-42AD-9777-B2850FA4C4A5}" destId="{E0765874-4199-4A86-A8BC-F9F678BAD8C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CEE15-8791-42C2-8D9B-31BDF1492FFB}" type="doc">
      <dgm:prSet loTypeId="urn:microsoft.com/office/officeart/2005/8/layout/chevron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EB7B7-3679-4BD4-B8A5-D30BE1BE97F8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</a:p>
      </dgm:t>
    </dgm:pt>
    <dgm:pt modelId="{A7723375-1DFC-4AA4-A091-9E55BD50101A}" type="parTrans" cxnId="{B774DA1D-44C0-4089-90F1-C77CDD95BBE1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3DCF4-BF22-438E-89E2-84AC048AC8BC}" type="sibTrans" cxnId="{B774DA1D-44C0-4089-90F1-C77CDD95BBE1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27411-818A-49D9-A850-6710BC12AC21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объектов изучения с </a:t>
          </a:r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привлечением родительского 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сообщества (достопримечательностей, элементов городской инфраструктуры с учетом возрастных и психофизических особенностей детей целевой группы)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58C0C-D64E-4961-96D7-0978B6E7D682}" type="parTrans" cxnId="{0EDF4286-4D69-47B9-9112-209CF979B91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8BA6E-508A-48CB-B408-0A9352591D11}" type="sibTrans" cxnId="{0EDF4286-4D69-47B9-9112-209CF979B91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29EB2-5C44-4F77-94A4-11BC633F1604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гейм</a:t>
          </a:r>
        </a:p>
      </dgm:t>
    </dgm:pt>
    <dgm:pt modelId="{59CFD694-C7F8-4C93-B3DC-54796A7E4A50}" type="parTrans" cxnId="{D2911B8A-8317-4876-B65E-7331FACFE56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AB684-2D63-404E-9F63-43E9C5B3F7CD}" type="sibTrans" cxnId="{D2911B8A-8317-4876-B65E-7331FACFE56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6E8D5-1F33-49A2-9B7B-E500978088C2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Виртуальное знакомство 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объектом (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видеопрогулки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презентации,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видеоэкскурсии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официальные сайты ) 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920A5-20C4-4045-9B4B-9CDAA5ABB3DE}" type="parTrans" cxnId="{787FC222-94E7-44B3-BB61-E776B1DDB835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CD804-054A-46F4-9B40-205A3AEA7727}" type="sibTrans" cxnId="{787FC222-94E7-44B3-BB61-E776B1DDB835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93166-069D-44D8-9FBA-9515BDFE3595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гейм</a:t>
          </a:r>
        </a:p>
      </dgm:t>
    </dgm:pt>
    <dgm:pt modelId="{49BFA247-0A85-47BE-99D3-7C9C61DB6E68}" type="parTrans" cxnId="{704DA3D7-60C8-4127-83DA-95E600C883C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D2DDF-7489-4E5A-9333-D41A78EF6B93}" type="sibTrans" cxnId="{704DA3D7-60C8-4127-83DA-95E600C883C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C2A43-512B-4878-A869-50166C07E256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Мастер-классы, интерактивные 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игры, экскурсии, посещение интерактивных площадок  и общественных пространств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C2256-864E-4D32-9C4F-E3A016F2D28C}" type="parTrans" cxnId="{F267D982-21FC-48A3-90AF-D1A3907A166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A6A4F-C291-483B-9455-79458A3DB720}" type="sibTrans" cxnId="{F267D982-21FC-48A3-90AF-D1A3907A166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ADB46-EA9E-4829-A97C-57F808C1D92F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гейм</a:t>
          </a:r>
        </a:p>
      </dgm:t>
    </dgm:pt>
    <dgm:pt modelId="{D8B926CD-7F0B-44E3-8A7D-DCEB5EAA290D}" type="parTrans" cxnId="{A2969F83-DA93-42E4-9847-46E891024F80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2E1EC-BA49-4DED-BFA4-C029D4390B85}" type="sibTrans" cxnId="{A2969F83-DA93-42E4-9847-46E891024F80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7F12E-381A-4938-84EE-2EB9FBEE5BF7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Самостоятельное семейное посещение 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достопримечательностей, элементов городской инфраструктуры ,выполнение </a:t>
          </a:r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интерактивных заданий, семейная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фотосессия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AB459-B7A3-4B1B-91E3-E51E4F5FE017}" type="parTrans" cxnId="{1FE53336-4CA5-4B2F-8F5F-A587A8A2AD0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8C005-00CC-4329-979C-81FF858BDC41}" type="sibTrans" cxnId="{1FE53336-4CA5-4B2F-8F5F-A587A8A2AD0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89B72-6DF3-4805-BFDD-6A9C37EEFAC8}" type="pres">
      <dgm:prSet presAssocID="{DF7CEE15-8791-42C2-8D9B-31BDF1492F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1B71C6-AC35-44F1-AFF2-BCA44AE0DEAC}" type="pres">
      <dgm:prSet presAssocID="{78CEB7B7-3679-4BD4-B8A5-D30BE1BE97F8}" presName="composite" presStyleCnt="0"/>
      <dgm:spPr/>
    </dgm:pt>
    <dgm:pt modelId="{583AB702-F24C-48AB-B6A7-F3026ACC5681}" type="pres">
      <dgm:prSet presAssocID="{78CEB7B7-3679-4BD4-B8A5-D30BE1BE97F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6E78D-88C7-4204-978E-9698013E21DD}" type="pres">
      <dgm:prSet presAssocID="{78CEB7B7-3679-4BD4-B8A5-D30BE1BE97F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036BA-C39C-4941-9A13-2C0F982B98F7}" type="pres">
      <dgm:prSet presAssocID="{D933DCF4-BF22-438E-89E2-84AC048AC8BC}" presName="sp" presStyleCnt="0"/>
      <dgm:spPr/>
    </dgm:pt>
    <dgm:pt modelId="{BF81F6EE-BA8A-45C9-BE31-AF207887CEAD}" type="pres">
      <dgm:prSet presAssocID="{BB529EB2-5C44-4F77-94A4-11BC633F1604}" presName="composite" presStyleCnt="0"/>
      <dgm:spPr/>
    </dgm:pt>
    <dgm:pt modelId="{DAFA41F2-C065-4B7D-9638-33B1FAA6265C}" type="pres">
      <dgm:prSet presAssocID="{BB529EB2-5C44-4F77-94A4-11BC633F160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D9FC-CF4B-4083-B281-1D973007973F}" type="pres">
      <dgm:prSet presAssocID="{BB529EB2-5C44-4F77-94A4-11BC633F160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24CDB-3A47-4E6D-B6C6-5F9DBF6FFB3E}" type="pres">
      <dgm:prSet presAssocID="{E58AB684-2D63-404E-9F63-43E9C5B3F7CD}" presName="sp" presStyleCnt="0"/>
      <dgm:spPr/>
    </dgm:pt>
    <dgm:pt modelId="{B029C682-8C1A-43D4-81EE-523BC80C05AD}" type="pres">
      <dgm:prSet presAssocID="{C1393166-069D-44D8-9FBA-9515BDFE3595}" presName="composite" presStyleCnt="0"/>
      <dgm:spPr/>
    </dgm:pt>
    <dgm:pt modelId="{F1D57EF9-FE30-4C0F-8B9E-1F71FCA0599A}" type="pres">
      <dgm:prSet presAssocID="{C1393166-069D-44D8-9FBA-9515BDFE35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BB7B0-9080-41B3-B5C0-DD32D2824068}" type="pres">
      <dgm:prSet presAssocID="{C1393166-069D-44D8-9FBA-9515BDFE359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AF93C-0279-46C5-B600-EA76CD211E47}" type="pres">
      <dgm:prSet presAssocID="{E1BD2DDF-7489-4E5A-9333-D41A78EF6B93}" presName="sp" presStyleCnt="0"/>
      <dgm:spPr/>
    </dgm:pt>
    <dgm:pt modelId="{996E8188-49BD-4E83-AFFB-0651E0A084E1}" type="pres">
      <dgm:prSet presAssocID="{339ADB46-EA9E-4829-A97C-57F808C1D92F}" presName="composite" presStyleCnt="0"/>
      <dgm:spPr/>
    </dgm:pt>
    <dgm:pt modelId="{12459C16-A95B-40BB-9FB0-B6947F5F5980}" type="pres">
      <dgm:prSet presAssocID="{339ADB46-EA9E-4829-A97C-57F808C1D92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6A592-5E1E-4D74-A36A-16761347FD4A}" type="pres">
      <dgm:prSet presAssocID="{339ADB46-EA9E-4829-A97C-57F808C1D92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11B8A-8317-4876-B65E-7331FACFE563}" srcId="{DF7CEE15-8791-42C2-8D9B-31BDF1492FFB}" destId="{BB529EB2-5C44-4F77-94A4-11BC633F1604}" srcOrd="1" destOrd="0" parTransId="{59CFD694-C7F8-4C93-B3DC-54796A7E4A50}" sibTransId="{E58AB684-2D63-404E-9F63-43E9C5B3F7CD}"/>
    <dgm:cxn modelId="{787FC222-94E7-44B3-BB61-E776B1DDB835}" srcId="{BB529EB2-5C44-4F77-94A4-11BC633F1604}" destId="{A456E8D5-1F33-49A2-9B7B-E500978088C2}" srcOrd="0" destOrd="0" parTransId="{7C3920A5-20C4-4045-9B4B-9CDAA5ABB3DE}" sibTransId="{840CD804-054A-46F4-9B40-205A3AEA7727}"/>
    <dgm:cxn modelId="{958C5DBB-4377-498B-9A0B-53F645F1AFDF}" type="presOf" srcId="{C1393166-069D-44D8-9FBA-9515BDFE3595}" destId="{F1D57EF9-FE30-4C0F-8B9E-1F71FCA0599A}" srcOrd="0" destOrd="0" presId="urn:microsoft.com/office/officeart/2005/8/layout/chevron2"/>
    <dgm:cxn modelId="{E4991C45-E90B-4BC9-88F3-E92DC5A6437D}" type="presOf" srcId="{78CEB7B7-3679-4BD4-B8A5-D30BE1BE97F8}" destId="{583AB702-F24C-48AB-B6A7-F3026ACC5681}" srcOrd="0" destOrd="0" presId="urn:microsoft.com/office/officeart/2005/8/layout/chevron2"/>
    <dgm:cxn modelId="{3FC7030C-3AAD-45CE-A3E0-A8881CA21C21}" type="presOf" srcId="{A456E8D5-1F33-49A2-9B7B-E500978088C2}" destId="{C5CAD9FC-CF4B-4083-B281-1D973007973F}" srcOrd="0" destOrd="0" presId="urn:microsoft.com/office/officeart/2005/8/layout/chevron2"/>
    <dgm:cxn modelId="{ECC799B1-BFFF-44F9-BC1F-84A4B2510CA7}" type="presOf" srcId="{DF7CEE15-8791-42C2-8D9B-31BDF1492FFB}" destId="{08D89B72-6DF3-4805-BFDD-6A9C37EEFAC8}" srcOrd="0" destOrd="0" presId="urn:microsoft.com/office/officeart/2005/8/layout/chevron2"/>
    <dgm:cxn modelId="{F267D982-21FC-48A3-90AF-D1A3907A1663}" srcId="{C1393166-069D-44D8-9FBA-9515BDFE3595}" destId="{277C2A43-512B-4878-A869-50166C07E256}" srcOrd="0" destOrd="0" parTransId="{BADC2256-864E-4D32-9C4F-E3A016F2D28C}" sibTransId="{80BA6A4F-C291-483B-9455-79458A3DB720}"/>
    <dgm:cxn modelId="{CC53C355-ADCE-4662-813A-9C728F317EFE}" type="presOf" srcId="{C887F12E-381A-4938-84EE-2EB9FBEE5BF7}" destId="{E736A592-5E1E-4D74-A36A-16761347FD4A}" srcOrd="0" destOrd="0" presId="urn:microsoft.com/office/officeart/2005/8/layout/chevron2"/>
    <dgm:cxn modelId="{B60AF0E0-AD39-4748-BBB2-D317028206A2}" type="presOf" srcId="{BB529EB2-5C44-4F77-94A4-11BC633F1604}" destId="{DAFA41F2-C065-4B7D-9638-33B1FAA6265C}" srcOrd="0" destOrd="0" presId="urn:microsoft.com/office/officeart/2005/8/layout/chevron2"/>
    <dgm:cxn modelId="{4774A9EA-28FC-4553-88B8-B423EC774400}" type="presOf" srcId="{339ADB46-EA9E-4829-A97C-57F808C1D92F}" destId="{12459C16-A95B-40BB-9FB0-B6947F5F5980}" srcOrd="0" destOrd="0" presId="urn:microsoft.com/office/officeart/2005/8/layout/chevron2"/>
    <dgm:cxn modelId="{A2969F83-DA93-42E4-9847-46E891024F80}" srcId="{DF7CEE15-8791-42C2-8D9B-31BDF1492FFB}" destId="{339ADB46-EA9E-4829-A97C-57F808C1D92F}" srcOrd="3" destOrd="0" parTransId="{D8B926CD-7F0B-44E3-8A7D-DCEB5EAA290D}" sibTransId="{5852E1EC-BA49-4DED-BFA4-C029D4390B85}"/>
    <dgm:cxn modelId="{3FEA2874-AA7D-433D-A660-2C757BB93189}" type="presOf" srcId="{277C2A43-512B-4878-A869-50166C07E256}" destId="{011BB7B0-9080-41B3-B5C0-DD32D2824068}" srcOrd="0" destOrd="0" presId="urn:microsoft.com/office/officeart/2005/8/layout/chevron2"/>
    <dgm:cxn modelId="{704DA3D7-60C8-4127-83DA-95E600C883CE}" srcId="{DF7CEE15-8791-42C2-8D9B-31BDF1492FFB}" destId="{C1393166-069D-44D8-9FBA-9515BDFE3595}" srcOrd="2" destOrd="0" parTransId="{49BFA247-0A85-47BE-99D3-7C9C61DB6E68}" sibTransId="{E1BD2DDF-7489-4E5A-9333-D41A78EF6B93}"/>
    <dgm:cxn modelId="{0EDF4286-4D69-47B9-9112-209CF979B912}" srcId="{78CEB7B7-3679-4BD4-B8A5-D30BE1BE97F8}" destId="{CA427411-818A-49D9-A850-6710BC12AC21}" srcOrd="0" destOrd="0" parTransId="{21858C0C-D64E-4961-96D7-0978B6E7D682}" sibTransId="{15B8BA6E-508A-48CB-B408-0A9352591D11}"/>
    <dgm:cxn modelId="{31408E9C-1D95-43FF-B3E4-5CD6C5E2600A}" type="presOf" srcId="{CA427411-818A-49D9-A850-6710BC12AC21}" destId="{3106E78D-88C7-4204-978E-9698013E21DD}" srcOrd="0" destOrd="0" presId="urn:microsoft.com/office/officeart/2005/8/layout/chevron2"/>
    <dgm:cxn modelId="{B774DA1D-44C0-4089-90F1-C77CDD95BBE1}" srcId="{DF7CEE15-8791-42C2-8D9B-31BDF1492FFB}" destId="{78CEB7B7-3679-4BD4-B8A5-D30BE1BE97F8}" srcOrd="0" destOrd="0" parTransId="{A7723375-1DFC-4AA4-A091-9E55BD50101A}" sibTransId="{D933DCF4-BF22-438E-89E2-84AC048AC8BC}"/>
    <dgm:cxn modelId="{1FE53336-4CA5-4B2F-8F5F-A587A8A2AD0D}" srcId="{339ADB46-EA9E-4829-A97C-57F808C1D92F}" destId="{C887F12E-381A-4938-84EE-2EB9FBEE5BF7}" srcOrd="0" destOrd="0" parTransId="{2E1AB459-B7A3-4B1B-91E3-E51E4F5FE017}" sibTransId="{8268C005-00CC-4329-979C-81FF858BDC41}"/>
    <dgm:cxn modelId="{D00A818F-C9F1-454B-ABAC-3330850F3FEA}" type="presParOf" srcId="{08D89B72-6DF3-4805-BFDD-6A9C37EEFAC8}" destId="{D01B71C6-AC35-44F1-AFF2-BCA44AE0DEAC}" srcOrd="0" destOrd="0" presId="urn:microsoft.com/office/officeart/2005/8/layout/chevron2"/>
    <dgm:cxn modelId="{876A7C53-E716-41F5-9AA3-629B6BD811E0}" type="presParOf" srcId="{D01B71C6-AC35-44F1-AFF2-BCA44AE0DEAC}" destId="{583AB702-F24C-48AB-B6A7-F3026ACC5681}" srcOrd="0" destOrd="0" presId="urn:microsoft.com/office/officeart/2005/8/layout/chevron2"/>
    <dgm:cxn modelId="{DECE85F6-A431-4894-9BDC-270EF903F0A8}" type="presParOf" srcId="{D01B71C6-AC35-44F1-AFF2-BCA44AE0DEAC}" destId="{3106E78D-88C7-4204-978E-9698013E21DD}" srcOrd="1" destOrd="0" presId="urn:microsoft.com/office/officeart/2005/8/layout/chevron2"/>
    <dgm:cxn modelId="{50A879A3-CD0C-4CBB-BAAA-D1DA9D0982DA}" type="presParOf" srcId="{08D89B72-6DF3-4805-BFDD-6A9C37EEFAC8}" destId="{513036BA-C39C-4941-9A13-2C0F982B98F7}" srcOrd="1" destOrd="0" presId="urn:microsoft.com/office/officeart/2005/8/layout/chevron2"/>
    <dgm:cxn modelId="{55FB9AE3-01F7-4438-AFA1-C25637F3FCBD}" type="presParOf" srcId="{08D89B72-6DF3-4805-BFDD-6A9C37EEFAC8}" destId="{BF81F6EE-BA8A-45C9-BE31-AF207887CEAD}" srcOrd="2" destOrd="0" presId="urn:microsoft.com/office/officeart/2005/8/layout/chevron2"/>
    <dgm:cxn modelId="{E63D4674-5388-48DD-AA01-EB916F87B7AC}" type="presParOf" srcId="{BF81F6EE-BA8A-45C9-BE31-AF207887CEAD}" destId="{DAFA41F2-C065-4B7D-9638-33B1FAA6265C}" srcOrd="0" destOrd="0" presId="urn:microsoft.com/office/officeart/2005/8/layout/chevron2"/>
    <dgm:cxn modelId="{0F9E4725-3E01-4218-AA47-70F117BB1FC0}" type="presParOf" srcId="{BF81F6EE-BA8A-45C9-BE31-AF207887CEAD}" destId="{C5CAD9FC-CF4B-4083-B281-1D973007973F}" srcOrd="1" destOrd="0" presId="urn:microsoft.com/office/officeart/2005/8/layout/chevron2"/>
    <dgm:cxn modelId="{25F66A27-9307-4C4A-88EE-69BA4CEB4F01}" type="presParOf" srcId="{08D89B72-6DF3-4805-BFDD-6A9C37EEFAC8}" destId="{3D824CDB-3A47-4E6D-B6C6-5F9DBF6FFB3E}" srcOrd="3" destOrd="0" presId="urn:microsoft.com/office/officeart/2005/8/layout/chevron2"/>
    <dgm:cxn modelId="{311D6BF2-8CCA-466A-BF8D-FC5B360B6ED6}" type="presParOf" srcId="{08D89B72-6DF3-4805-BFDD-6A9C37EEFAC8}" destId="{B029C682-8C1A-43D4-81EE-523BC80C05AD}" srcOrd="4" destOrd="0" presId="urn:microsoft.com/office/officeart/2005/8/layout/chevron2"/>
    <dgm:cxn modelId="{B8D41F62-F35E-4978-8389-F93DE58FADC7}" type="presParOf" srcId="{B029C682-8C1A-43D4-81EE-523BC80C05AD}" destId="{F1D57EF9-FE30-4C0F-8B9E-1F71FCA0599A}" srcOrd="0" destOrd="0" presId="urn:microsoft.com/office/officeart/2005/8/layout/chevron2"/>
    <dgm:cxn modelId="{9E2236DF-5F61-4B8B-937D-E9E8A7346256}" type="presParOf" srcId="{B029C682-8C1A-43D4-81EE-523BC80C05AD}" destId="{011BB7B0-9080-41B3-B5C0-DD32D2824068}" srcOrd="1" destOrd="0" presId="urn:microsoft.com/office/officeart/2005/8/layout/chevron2"/>
    <dgm:cxn modelId="{BF06A9D9-5C9D-4C9D-A39E-1BAA5DC584EF}" type="presParOf" srcId="{08D89B72-6DF3-4805-BFDD-6A9C37EEFAC8}" destId="{4EBAF93C-0279-46C5-B600-EA76CD211E47}" srcOrd="5" destOrd="0" presId="urn:microsoft.com/office/officeart/2005/8/layout/chevron2"/>
    <dgm:cxn modelId="{77BEA7C0-1CDC-45C5-8BD5-AB695717585F}" type="presParOf" srcId="{08D89B72-6DF3-4805-BFDD-6A9C37EEFAC8}" destId="{996E8188-49BD-4E83-AFFB-0651E0A084E1}" srcOrd="6" destOrd="0" presId="urn:microsoft.com/office/officeart/2005/8/layout/chevron2"/>
    <dgm:cxn modelId="{5ACB4C6B-4532-42C6-B0A9-4F7558B270E3}" type="presParOf" srcId="{996E8188-49BD-4E83-AFFB-0651E0A084E1}" destId="{12459C16-A95B-40BB-9FB0-B6947F5F5980}" srcOrd="0" destOrd="0" presId="urn:microsoft.com/office/officeart/2005/8/layout/chevron2"/>
    <dgm:cxn modelId="{0A3F759C-BE12-4915-9A77-5497BD59AB64}" type="presParOf" srcId="{996E8188-49BD-4E83-AFFB-0651E0A084E1}" destId="{E736A592-5E1E-4D74-A36A-16761347FD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7D69A-CE0F-463B-9ED5-E9D793069E33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71B16-E6DA-492E-A24F-17A375FA315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знакомству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детей-инвалидов и их семей </a:t>
          </a:r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историей, </a:t>
          </a:r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достопримечательностями города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 объектами городской инфраструктуры в игровой  доступной </a:t>
          </a:r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форме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6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53C20F-7912-403C-BFFA-5AFF8C677078}" type="parTrans" cxnId="{C7694231-4F63-4B5C-8545-712AD06EDE8B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F5DD4-926E-4A2C-840C-649171F4F1EC}" type="sibTrans" cxnId="{C7694231-4F63-4B5C-8545-712AD06EDE8B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FC085-2B96-4126-8A40-93170267A37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получению и развитию у детей-инвалидов навыков социального поведения в городской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среде;</a:t>
          </a:r>
          <a:endParaRPr lang="ru-RU" sz="16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B07CA8-DFCD-45BC-96F4-B3D5AA2ABC04}" type="parTrans" cxnId="{87B5FF80-C811-47F0-8BDF-D6472F6F4538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CD600-97A3-467B-9389-C45F9EC0F571}" type="sibTrans" cxnId="{87B5FF80-C811-47F0-8BDF-D6472F6F4538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7C343-3362-44A2-915B-42583EC97E8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успешному формированию </a:t>
          </a:r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гражданских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качеств;</a:t>
          </a:r>
          <a:endParaRPr lang="ru-RU" sz="16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21FF86-9992-4239-895F-448C111F88BE}" type="parTrans" cxnId="{C8D4AC73-E43F-46E5-9158-91634B4ABB27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1481E386-E87A-4936-A15B-E3B73FD904B1}" type="sibTrans" cxnId="{C8D4AC73-E43F-46E5-9158-91634B4ABB27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0B8A3122-CD91-422D-8A63-8DB89003BF9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освоению навыков командного взаимодействия в процессе игровой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деятельности;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670B34CF-D3FA-4727-9133-700DCCE9418C}" type="parTrans" cxnId="{DBF11FAC-3686-4BFF-9C77-B87963D81701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74471A4D-2453-495C-992A-67DB44CE663E}" type="sibTrans" cxnId="{DBF11FAC-3686-4BFF-9C77-B87963D81701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CDC5EB21-071A-42F8-83DD-59E33BF5917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повышению уровня родительских компетенций в организации продуктивного семейного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досуга.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B1B7B0F0-C826-4331-916C-AE73E6C75F95}" type="parTrans" cxnId="{ECD84AE8-2C1A-42DA-86F3-33288EAD183B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726F2BFB-9A08-4E1D-A8AF-69600BD04AD7}" type="sibTrans" cxnId="{ECD84AE8-2C1A-42DA-86F3-33288EAD183B}">
      <dgm:prSet/>
      <dgm:spPr/>
      <dgm:t>
        <a:bodyPr/>
        <a:lstStyle/>
        <a:p>
          <a:endParaRPr lang="ru-RU" sz="1600">
            <a:solidFill>
              <a:schemeClr val="tx2">
                <a:lumMod val="50000"/>
              </a:schemeClr>
            </a:solidFill>
          </a:endParaRPr>
        </a:p>
      </dgm:t>
    </dgm:pt>
    <dgm:pt modelId="{49DC4FFE-09E8-497C-BD94-95D0AB8E2400}" type="pres">
      <dgm:prSet presAssocID="{B727D69A-CE0F-463B-9ED5-E9D793069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49DB41-F03B-41C0-8DFE-6D3BA09B559D}" type="pres">
      <dgm:prSet presAssocID="{48271B16-E6DA-492E-A24F-17A375FA315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583F7-22BF-405E-8658-27A0A0A96F47}" type="pres">
      <dgm:prSet presAssocID="{9A7F5DD4-926E-4A2C-840C-649171F4F1EC}" presName="spacer" presStyleCnt="0"/>
      <dgm:spPr/>
    </dgm:pt>
    <dgm:pt modelId="{9FFD8E64-ED94-4916-9C94-9D24C10DEA89}" type="pres">
      <dgm:prSet presAssocID="{74AFC085-2B96-4126-8A40-93170267A3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FE610-F656-4058-AA5D-3A423D5623A9}" type="pres">
      <dgm:prSet presAssocID="{4FBCD600-97A3-467B-9389-C45F9EC0F571}" presName="spacer" presStyleCnt="0"/>
      <dgm:spPr/>
    </dgm:pt>
    <dgm:pt modelId="{7B3DF1E5-A551-4FC0-8331-28B0A0AAF34E}" type="pres">
      <dgm:prSet presAssocID="{3417C343-3362-44A2-915B-42583EC97E85}" presName="parentText" presStyleLbl="node1" presStyleIdx="2" presStyleCnt="5" custLinFactY="-85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D7942-DB7C-42DF-AF97-FCD4DB5F0F6E}" type="pres">
      <dgm:prSet presAssocID="{1481E386-E87A-4936-A15B-E3B73FD904B1}" presName="spacer" presStyleCnt="0"/>
      <dgm:spPr/>
    </dgm:pt>
    <dgm:pt modelId="{5DB633A2-D3CB-4C84-898E-952384BD071B}" type="pres">
      <dgm:prSet presAssocID="{0B8A3122-CD91-422D-8A63-8DB89003BF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42DB4-16FC-4234-A44D-F541BA1E08E9}" type="pres">
      <dgm:prSet presAssocID="{74471A4D-2453-495C-992A-67DB44CE663E}" presName="spacer" presStyleCnt="0"/>
      <dgm:spPr/>
    </dgm:pt>
    <dgm:pt modelId="{BC91E753-E3AB-43FA-8ACE-5CF0D44FC20D}" type="pres">
      <dgm:prSet presAssocID="{CDC5EB21-071A-42F8-83DD-59E33BF5917F}" presName="parentText" presStyleLbl="node1" presStyleIdx="4" presStyleCnt="5" custLinFactY="44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4FD1B-B22F-4689-BB44-BB27BA42F65C}" type="presOf" srcId="{CDC5EB21-071A-42F8-83DD-59E33BF5917F}" destId="{BC91E753-E3AB-43FA-8ACE-5CF0D44FC20D}" srcOrd="0" destOrd="0" presId="urn:microsoft.com/office/officeart/2005/8/layout/vList2"/>
    <dgm:cxn modelId="{ECD84AE8-2C1A-42DA-86F3-33288EAD183B}" srcId="{B727D69A-CE0F-463B-9ED5-E9D793069E33}" destId="{CDC5EB21-071A-42F8-83DD-59E33BF5917F}" srcOrd="4" destOrd="0" parTransId="{B1B7B0F0-C826-4331-916C-AE73E6C75F95}" sibTransId="{726F2BFB-9A08-4E1D-A8AF-69600BD04AD7}"/>
    <dgm:cxn modelId="{C8D4AC73-E43F-46E5-9158-91634B4ABB27}" srcId="{B727D69A-CE0F-463B-9ED5-E9D793069E33}" destId="{3417C343-3362-44A2-915B-42583EC97E85}" srcOrd="2" destOrd="0" parTransId="{1821FF86-9992-4239-895F-448C111F88BE}" sibTransId="{1481E386-E87A-4936-A15B-E3B73FD904B1}"/>
    <dgm:cxn modelId="{DBF11FAC-3686-4BFF-9C77-B87963D81701}" srcId="{B727D69A-CE0F-463B-9ED5-E9D793069E33}" destId="{0B8A3122-CD91-422D-8A63-8DB89003BF96}" srcOrd="3" destOrd="0" parTransId="{670B34CF-D3FA-4727-9133-700DCCE9418C}" sibTransId="{74471A4D-2453-495C-992A-67DB44CE663E}"/>
    <dgm:cxn modelId="{3C8918AE-AC0C-4D04-B909-8C27D6B241F1}" type="presOf" srcId="{3417C343-3362-44A2-915B-42583EC97E85}" destId="{7B3DF1E5-A551-4FC0-8331-28B0A0AAF34E}" srcOrd="0" destOrd="0" presId="urn:microsoft.com/office/officeart/2005/8/layout/vList2"/>
    <dgm:cxn modelId="{CA6AD2DC-862E-4261-B936-7D79DCFFEFB5}" type="presOf" srcId="{B727D69A-CE0F-463B-9ED5-E9D793069E33}" destId="{49DC4FFE-09E8-497C-BD94-95D0AB8E2400}" srcOrd="0" destOrd="0" presId="urn:microsoft.com/office/officeart/2005/8/layout/vList2"/>
    <dgm:cxn modelId="{C92F2CF8-0A53-4275-9127-BE2149E54B97}" type="presOf" srcId="{0B8A3122-CD91-422D-8A63-8DB89003BF96}" destId="{5DB633A2-D3CB-4C84-898E-952384BD071B}" srcOrd="0" destOrd="0" presId="urn:microsoft.com/office/officeart/2005/8/layout/vList2"/>
    <dgm:cxn modelId="{C7694231-4F63-4B5C-8545-712AD06EDE8B}" srcId="{B727D69A-CE0F-463B-9ED5-E9D793069E33}" destId="{48271B16-E6DA-492E-A24F-17A375FA3158}" srcOrd="0" destOrd="0" parTransId="{3A53C20F-7912-403C-BFFA-5AFF8C677078}" sibTransId="{9A7F5DD4-926E-4A2C-840C-649171F4F1EC}"/>
    <dgm:cxn modelId="{87B5FF80-C811-47F0-8BDF-D6472F6F4538}" srcId="{B727D69A-CE0F-463B-9ED5-E9D793069E33}" destId="{74AFC085-2B96-4126-8A40-93170267A37A}" srcOrd="1" destOrd="0" parTransId="{EDB07CA8-DFCD-45BC-96F4-B3D5AA2ABC04}" sibTransId="{4FBCD600-97A3-467B-9389-C45F9EC0F571}"/>
    <dgm:cxn modelId="{5FBF7E1F-E86B-4513-AF2A-E0388CC090EA}" type="presOf" srcId="{74AFC085-2B96-4126-8A40-93170267A37A}" destId="{9FFD8E64-ED94-4916-9C94-9D24C10DEA89}" srcOrd="0" destOrd="0" presId="urn:microsoft.com/office/officeart/2005/8/layout/vList2"/>
    <dgm:cxn modelId="{38A1DB9B-7A6B-4C21-8367-BC247BCCC3D2}" type="presOf" srcId="{48271B16-E6DA-492E-A24F-17A375FA3158}" destId="{6949DB41-F03B-41C0-8DFE-6D3BA09B559D}" srcOrd="0" destOrd="0" presId="urn:microsoft.com/office/officeart/2005/8/layout/vList2"/>
    <dgm:cxn modelId="{0FD6049A-758B-4282-81A0-EB5932D712EE}" type="presParOf" srcId="{49DC4FFE-09E8-497C-BD94-95D0AB8E2400}" destId="{6949DB41-F03B-41C0-8DFE-6D3BA09B559D}" srcOrd="0" destOrd="0" presId="urn:microsoft.com/office/officeart/2005/8/layout/vList2"/>
    <dgm:cxn modelId="{A8B5AFC2-864B-48FD-8408-67C08727DFAD}" type="presParOf" srcId="{49DC4FFE-09E8-497C-BD94-95D0AB8E2400}" destId="{033583F7-22BF-405E-8658-27A0A0A96F47}" srcOrd="1" destOrd="0" presId="urn:microsoft.com/office/officeart/2005/8/layout/vList2"/>
    <dgm:cxn modelId="{717FDF78-3647-4E58-9F81-A6B5BF4ABD20}" type="presParOf" srcId="{49DC4FFE-09E8-497C-BD94-95D0AB8E2400}" destId="{9FFD8E64-ED94-4916-9C94-9D24C10DEA89}" srcOrd="2" destOrd="0" presId="urn:microsoft.com/office/officeart/2005/8/layout/vList2"/>
    <dgm:cxn modelId="{249FB038-5679-4040-A811-F4578AC55ED4}" type="presParOf" srcId="{49DC4FFE-09E8-497C-BD94-95D0AB8E2400}" destId="{AB0FE610-F656-4058-AA5D-3A423D5623A9}" srcOrd="3" destOrd="0" presId="urn:microsoft.com/office/officeart/2005/8/layout/vList2"/>
    <dgm:cxn modelId="{01B9730F-CE77-4825-8F63-D958FEF1E38D}" type="presParOf" srcId="{49DC4FFE-09E8-497C-BD94-95D0AB8E2400}" destId="{7B3DF1E5-A551-4FC0-8331-28B0A0AAF34E}" srcOrd="4" destOrd="0" presId="urn:microsoft.com/office/officeart/2005/8/layout/vList2"/>
    <dgm:cxn modelId="{A85A7FB8-B685-4825-AC73-F8BF03932C18}" type="presParOf" srcId="{49DC4FFE-09E8-497C-BD94-95D0AB8E2400}" destId="{1DAD7942-DB7C-42DF-AF97-FCD4DB5F0F6E}" srcOrd="5" destOrd="0" presId="urn:microsoft.com/office/officeart/2005/8/layout/vList2"/>
    <dgm:cxn modelId="{BD375C5C-A33B-41FA-BB2A-4B3709983D93}" type="presParOf" srcId="{49DC4FFE-09E8-497C-BD94-95D0AB8E2400}" destId="{5DB633A2-D3CB-4C84-898E-952384BD071B}" srcOrd="6" destOrd="0" presId="urn:microsoft.com/office/officeart/2005/8/layout/vList2"/>
    <dgm:cxn modelId="{72F665E9-046A-4F6D-A012-24AE34513E61}" type="presParOf" srcId="{49DC4FFE-09E8-497C-BD94-95D0AB8E2400}" destId="{2AB42DB4-16FC-4234-A44D-F541BA1E08E9}" srcOrd="7" destOrd="0" presId="urn:microsoft.com/office/officeart/2005/8/layout/vList2"/>
    <dgm:cxn modelId="{A521ECD7-31E1-455A-BB48-DD707866737D}" type="presParOf" srcId="{49DC4FFE-09E8-497C-BD94-95D0AB8E2400}" destId="{BC91E753-E3AB-43FA-8ACE-5CF0D44FC2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3BF5E-EC89-4627-8A14-83EFB3980FA4}">
      <dsp:nvSpPr>
        <dsp:cNvPr id="0" name=""/>
        <dsp:cNvSpPr/>
      </dsp:nvSpPr>
      <dsp:spPr>
        <a:xfrm>
          <a:off x="3384367" y="411654"/>
          <a:ext cx="1967289" cy="11005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2470" y="572821"/>
        <a:ext cx="1391083" cy="778185"/>
      </dsp:txXfrm>
    </dsp:sp>
    <dsp:sp modelId="{E86790A4-788E-4A2B-A305-DEDC822D14AC}">
      <dsp:nvSpPr>
        <dsp:cNvPr id="0" name=""/>
        <dsp:cNvSpPr/>
      </dsp:nvSpPr>
      <dsp:spPr>
        <a:xfrm rot="8629041">
          <a:off x="4660752" y="474530"/>
          <a:ext cx="246108" cy="366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727464" y="526041"/>
        <a:ext cx="172276" cy="219913"/>
      </dsp:txXfrm>
    </dsp:sp>
    <dsp:sp modelId="{1C6F9C78-DCC0-43B8-AB27-4AFDF48D6C29}">
      <dsp:nvSpPr>
        <dsp:cNvPr id="0" name=""/>
        <dsp:cNvSpPr/>
      </dsp:nvSpPr>
      <dsp:spPr>
        <a:xfrm>
          <a:off x="4248469" y="21474"/>
          <a:ext cx="1638079" cy="85762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- инвалиды</a:t>
          </a:r>
        </a:p>
      </dsp:txBody>
      <dsp:txXfrm>
        <a:off x="4488360" y="147070"/>
        <a:ext cx="1158297" cy="606429"/>
      </dsp:txXfrm>
    </dsp:sp>
    <dsp:sp modelId="{AFCEE156-D453-4269-999C-C5BD611B61D1}">
      <dsp:nvSpPr>
        <dsp:cNvPr id="0" name=""/>
        <dsp:cNvSpPr/>
      </dsp:nvSpPr>
      <dsp:spPr>
        <a:xfrm rot="21514939">
          <a:off x="5409397" y="751129"/>
          <a:ext cx="141512" cy="366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9403" y="824959"/>
        <a:ext cx="99058" cy="219913"/>
      </dsp:txXfrm>
    </dsp:sp>
    <dsp:sp modelId="{7BF0E561-E82D-4BF0-B2AD-973B1E4403D9}">
      <dsp:nvSpPr>
        <dsp:cNvPr id="0" name=""/>
        <dsp:cNvSpPr/>
      </dsp:nvSpPr>
      <dsp:spPr>
        <a:xfrm>
          <a:off x="5616625" y="521531"/>
          <a:ext cx="1581581" cy="77982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</a:t>
          </a:r>
        </a:p>
      </dsp:txBody>
      <dsp:txXfrm>
        <a:off x="5848242" y="635733"/>
        <a:ext cx="1118347" cy="551417"/>
      </dsp:txXfrm>
    </dsp:sp>
    <dsp:sp modelId="{CEA9B001-BF44-4F04-B68F-8D14A3F2770E}">
      <dsp:nvSpPr>
        <dsp:cNvPr id="0" name=""/>
        <dsp:cNvSpPr/>
      </dsp:nvSpPr>
      <dsp:spPr>
        <a:xfrm rot="10851045">
          <a:off x="3202271" y="762299"/>
          <a:ext cx="128934" cy="366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240949" y="835891"/>
        <a:ext cx="90254" cy="219913"/>
      </dsp:txXfrm>
    </dsp:sp>
    <dsp:sp modelId="{3416EDC5-196D-4F1C-910E-AC64B51BE7A2}">
      <dsp:nvSpPr>
        <dsp:cNvPr id="0" name=""/>
        <dsp:cNvSpPr/>
      </dsp:nvSpPr>
      <dsp:spPr>
        <a:xfrm>
          <a:off x="1440159" y="505500"/>
          <a:ext cx="1701682" cy="85114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Партнёры </a:t>
          </a:r>
          <a:r>
            <a:rPr lang="ru-RU" sz="1400" kern="1200" baseline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9365" y="630147"/>
        <a:ext cx="1203270" cy="601849"/>
      </dsp:txXfrm>
    </dsp:sp>
    <dsp:sp modelId="{4127B106-126A-4A79-9182-DB2F412449EF}">
      <dsp:nvSpPr>
        <dsp:cNvPr id="0" name=""/>
        <dsp:cNvSpPr/>
      </dsp:nvSpPr>
      <dsp:spPr>
        <a:xfrm rot="1849450">
          <a:off x="3754152" y="473849"/>
          <a:ext cx="206073" cy="366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8518" y="531315"/>
        <a:ext cx="144251" cy="219913"/>
      </dsp:txXfrm>
    </dsp:sp>
    <dsp:sp modelId="{E0765874-4199-4A86-A8BC-F9F678BAD8C1}">
      <dsp:nvSpPr>
        <dsp:cNvPr id="0" name=""/>
        <dsp:cNvSpPr/>
      </dsp:nvSpPr>
      <dsp:spPr>
        <a:xfrm>
          <a:off x="2729216" y="0"/>
          <a:ext cx="1534321" cy="88363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</a:p>
      </dsp:txBody>
      <dsp:txXfrm>
        <a:off x="2953912" y="129405"/>
        <a:ext cx="1084929" cy="624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AB702-F24C-48AB-B6A7-F3026ACC5681}">
      <dsp:nvSpPr>
        <dsp:cNvPr id="0" name=""/>
        <dsp:cNvSpPr/>
      </dsp:nvSpPr>
      <dsp:spPr>
        <a:xfrm rot="5400000">
          <a:off x="-202975" y="206947"/>
          <a:ext cx="1353167" cy="947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</a:p>
      </dsp:txBody>
      <dsp:txXfrm rot="-5400000">
        <a:off x="1" y="477581"/>
        <a:ext cx="947217" cy="405950"/>
      </dsp:txXfrm>
    </dsp:sp>
    <dsp:sp modelId="{3106E78D-88C7-4204-978E-9698013E21DD}">
      <dsp:nvSpPr>
        <dsp:cNvPr id="0" name=""/>
        <dsp:cNvSpPr/>
      </dsp:nvSpPr>
      <dsp:spPr>
        <a:xfrm rot="5400000">
          <a:off x="4030273" y="-3079083"/>
          <a:ext cx="879558" cy="7045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объектов изучения с </a:t>
          </a: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привлечением родительского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сообщества (достопримечательностей, элементов городской инфраструктуры с учетом возрастных и психофизических особенностей детей целевой группы)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7217" y="46909"/>
        <a:ext cx="7002734" cy="793686"/>
      </dsp:txXfrm>
    </dsp:sp>
    <dsp:sp modelId="{DAFA41F2-C065-4B7D-9638-33B1FAA6265C}">
      <dsp:nvSpPr>
        <dsp:cNvPr id="0" name=""/>
        <dsp:cNvSpPr/>
      </dsp:nvSpPr>
      <dsp:spPr>
        <a:xfrm rot="5400000">
          <a:off x="-202975" y="1414686"/>
          <a:ext cx="1353167" cy="947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гейм</a:t>
          </a:r>
        </a:p>
      </dsp:txBody>
      <dsp:txXfrm rot="-5400000">
        <a:off x="1" y="1685320"/>
        <a:ext cx="947217" cy="405950"/>
      </dsp:txXfrm>
    </dsp:sp>
    <dsp:sp modelId="{C5CAD9FC-CF4B-4083-B281-1D973007973F}">
      <dsp:nvSpPr>
        <dsp:cNvPr id="0" name=""/>
        <dsp:cNvSpPr/>
      </dsp:nvSpPr>
      <dsp:spPr>
        <a:xfrm rot="5400000">
          <a:off x="4030273" y="-1871344"/>
          <a:ext cx="879558" cy="7045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Виртуальное знакомство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объектом (</a:t>
          </a:r>
          <a:r>
            <a:rPr lang="ru-RU" sz="16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видеопрогулки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презентации, </a:t>
          </a:r>
          <a:r>
            <a:rPr lang="ru-RU" sz="16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видеоэкскурсии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официальные сайты ) 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7217" y="1254648"/>
        <a:ext cx="7002734" cy="793686"/>
      </dsp:txXfrm>
    </dsp:sp>
    <dsp:sp modelId="{F1D57EF9-FE30-4C0F-8B9E-1F71FCA0599A}">
      <dsp:nvSpPr>
        <dsp:cNvPr id="0" name=""/>
        <dsp:cNvSpPr/>
      </dsp:nvSpPr>
      <dsp:spPr>
        <a:xfrm rot="5400000">
          <a:off x="-202975" y="2622424"/>
          <a:ext cx="1353167" cy="947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гейм</a:t>
          </a:r>
        </a:p>
      </dsp:txBody>
      <dsp:txXfrm rot="-5400000">
        <a:off x="1" y="2893058"/>
        <a:ext cx="947217" cy="405950"/>
      </dsp:txXfrm>
    </dsp:sp>
    <dsp:sp modelId="{011BB7B0-9080-41B3-B5C0-DD32D2824068}">
      <dsp:nvSpPr>
        <dsp:cNvPr id="0" name=""/>
        <dsp:cNvSpPr/>
      </dsp:nvSpPr>
      <dsp:spPr>
        <a:xfrm rot="5400000">
          <a:off x="4030273" y="-663606"/>
          <a:ext cx="879558" cy="7045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Мастер-классы, интерактивные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игры, экскурсии, посещение интерактивных площадок  и общественных пространств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7217" y="2462386"/>
        <a:ext cx="7002734" cy="793686"/>
      </dsp:txXfrm>
    </dsp:sp>
    <dsp:sp modelId="{12459C16-A95B-40BB-9FB0-B6947F5F5980}">
      <dsp:nvSpPr>
        <dsp:cNvPr id="0" name=""/>
        <dsp:cNvSpPr/>
      </dsp:nvSpPr>
      <dsp:spPr>
        <a:xfrm rot="5400000">
          <a:off x="-202975" y="3830163"/>
          <a:ext cx="1353167" cy="947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гейм</a:t>
          </a:r>
        </a:p>
      </dsp:txBody>
      <dsp:txXfrm rot="-5400000">
        <a:off x="1" y="4100797"/>
        <a:ext cx="947217" cy="405950"/>
      </dsp:txXfrm>
    </dsp:sp>
    <dsp:sp modelId="{E736A592-5E1E-4D74-A36A-16761347FD4A}">
      <dsp:nvSpPr>
        <dsp:cNvPr id="0" name=""/>
        <dsp:cNvSpPr/>
      </dsp:nvSpPr>
      <dsp:spPr>
        <a:xfrm rot="5400000">
          <a:off x="4030273" y="544131"/>
          <a:ext cx="879558" cy="7045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Самостоятельное семейное посещение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достопримечательностей, элементов городской инфраструктуры ,выполнение </a:t>
          </a: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интерактивных заданий, семейная </a:t>
          </a:r>
          <a:r>
            <a:rPr lang="ru-RU" sz="16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фотосессия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7217" y="3670123"/>
        <a:ext cx="7002734" cy="793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9DB41-F03B-41C0-8DFE-6D3BA09B559D}">
      <dsp:nvSpPr>
        <dsp:cNvPr id="0" name=""/>
        <dsp:cNvSpPr/>
      </dsp:nvSpPr>
      <dsp:spPr>
        <a:xfrm>
          <a:off x="0" y="310"/>
          <a:ext cx="8568952" cy="61680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знакомству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детей-инвалидов и их семей </a:t>
          </a: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историей, </a:t>
          </a: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достопримечательностями города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 объектами городской инфраструктуры в игровой  доступной </a:t>
          </a: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форме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10" y="30420"/>
        <a:ext cx="8508732" cy="556589"/>
      </dsp:txXfrm>
    </dsp:sp>
    <dsp:sp modelId="{9FFD8E64-ED94-4916-9C94-9D24C10DEA89}">
      <dsp:nvSpPr>
        <dsp:cNvPr id="0" name=""/>
        <dsp:cNvSpPr/>
      </dsp:nvSpPr>
      <dsp:spPr>
        <a:xfrm>
          <a:off x="0" y="630676"/>
          <a:ext cx="8568952" cy="61680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получению и развитию у детей-инвалидов навыков социального поведения в городской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среде;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10" y="660786"/>
        <a:ext cx="8508732" cy="556589"/>
      </dsp:txXfrm>
    </dsp:sp>
    <dsp:sp modelId="{7B3DF1E5-A551-4FC0-8331-28B0A0AAF34E}">
      <dsp:nvSpPr>
        <dsp:cNvPr id="0" name=""/>
        <dsp:cNvSpPr/>
      </dsp:nvSpPr>
      <dsp:spPr>
        <a:xfrm>
          <a:off x="0" y="1194865"/>
          <a:ext cx="8568952" cy="61680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успешному формированию </a:t>
          </a: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гражданских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качеств;</a:t>
          </a: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10" y="1224975"/>
        <a:ext cx="8508732" cy="556589"/>
      </dsp:txXfrm>
    </dsp:sp>
    <dsp:sp modelId="{5DB633A2-D3CB-4C84-898E-952384BD071B}">
      <dsp:nvSpPr>
        <dsp:cNvPr id="0" name=""/>
        <dsp:cNvSpPr/>
      </dsp:nvSpPr>
      <dsp:spPr>
        <a:xfrm>
          <a:off x="0" y="1891407"/>
          <a:ext cx="8568952" cy="61680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освоению навыков командного взаимодействия в процессе игровой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деятельности;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110" y="1921517"/>
        <a:ext cx="8508732" cy="556589"/>
      </dsp:txXfrm>
    </dsp:sp>
    <dsp:sp modelId="{BC91E753-E3AB-43FA-8ACE-5CF0D44FC20D}">
      <dsp:nvSpPr>
        <dsp:cNvPr id="0" name=""/>
        <dsp:cNvSpPr/>
      </dsp:nvSpPr>
      <dsp:spPr>
        <a:xfrm>
          <a:off x="0" y="2522083"/>
          <a:ext cx="8568952" cy="61680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повышению уровня родительских компетенций в организации продуктивного семейного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досуга.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110" y="2552193"/>
        <a:ext cx="8508732" cy="556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2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jpeg"/><Relationship Id="rId5" Type="http://schemas.openxmlformats.org/officeDocument/2006/relationships/image" Target="../media/image7.jpeg"/><Relationship Id="rId10" Type="http://schemas.openxmlformats.org/officeDocument/2006/relationships/image" Target="../media/image39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&#1089;&#1088;&#1094;&#1080;.&#1088;&#1092;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vk.com/csrimos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0758" y="116632"/>
            <a:ext cx="7920880" cy="1296143"/>
          </a:xfrm>
        </p:spPr>
        <p:txBody>
          <a:bodyPr>
            <a:noAutofit/>
          </a:bodyPr>
          <a:lstStyle/>
          <a:p>
            <a:r>
              <a:rPr lang="ru-RU" sz="1200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/>
            </a:r>
            <a:br>
              <a:rPr lang="ru-RU" sz="1200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Санкт-Петербургское государственное бюджетное учреждение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социального обслуживания населения 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«Центр социальной реабилитации инвалидов и детей-инвалидов </a:t>
            </a:r>
            <a:b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Московского района»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24220" y="2420888"/>
            <a:ext cx="7496251" cy="229658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ВНЕДРЕНИЕ ТЕХНОЛОГИИ ГЕЙМИФИКАЦИИ</a:t>
            </a:r>
          </a:p>
          <a:p>
            <a:pPr lvl="0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 ПРОЦЕСС </a:t>
            </a:r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СОЦИАЛЬНОЙ РЕАБИЛИТАЦИИ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ДЕТЕЙ-ИНВАЛИДОВ</a:t>
            </a:r>
          </a:p>
          <a:p>
            <a:endParaRPr lang="ru-RU" sz="4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7846"/>
            <a:ext cx="1461326" cy="913329"/>
          </a:xfrm>
          <a:prstGeom prst="rect">
            <a:avLst/>
          </a:prstGeom>
        </p:spPr>
      </p:pic>
      <p:pic>
        <p:nvPicPr>
          <p:cNvPr id="7" name="Picture 2" descr="C:\Users\o.butorina\Desktop\1.jpg"/>
          <p:cNvPicPr>
            <a:picLocks noChangeAspect="1" noChangeArrowheads="1"/>
          </p:cNvPicPr>
          <p:nvPr/>
        </p:nvPicPr>
        <p:blipFill>
          <a:blip r:embed="rId5" cstate="print"/>
          <a:srcRect l="18888" t="3571" r="49631"/>
          <a:stretch>
            <a:fillRect/>
          </a:stretch>
        </p:blipFill>
        <p:spPr bwMode="auto">
          <a:xfrm>
            <a:off x="-1" y="0"/>
            <a:ext cx="1841519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4">
            <a:extLst>
              <a:ext uri="{FF2B5EF4-FFF2-40B4-BE49-F238E27FC236}">
                <a16:creationId xmlns="" xmlns:a16="http://schemas.microsoft.com/office/drawing/2014/main" id="{A8038C20-C229-8238-6174-3A8EBD612084}"/>
              </a:ext>
            </a:extLst>
          </p:cNvPr>
          <p:cNvSpPr txBox="1">
            <a:spLocks/>
          </p:cNvSpPr>
          <p:nvPr/>
        </p:nvSpPr>
        <p:spPr>
          <a:xfrm>
            <a:off x="323528" y="5853567"/>
            <a:ext cx="8770138" cy="5277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136966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ДОСТОПРИМЕЧАТЕЛЬНОСТЯМИ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ИСПОЛЬЗОВАНИЕМ ГЕЙМИФИКАЦИИ</a:t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(знакомство с памятником Петру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«Медный всадник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реализации проекта «В Питере – жить!»)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.butorina\Downloads\IMG20220217153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38" y="3319959"/>
            <a:ext cx="2164580" cy="1623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o.butorina\Downloads\IMG20220217154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628" y="3861048"/>
            <a:ext cx="230425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o.butorina\Downloads\uVsZG6OIB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8"/>
            <a:ext cx="1116124" cy="148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o.butorina\Downloads\IMG20220214150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7811" y="1700808"/>
            <a:ext cx="2184243" cy="1638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1196" y="227687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гейм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Видеоэкскурсия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«Медный всадник»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3324" y="5373216"/>
            <a:ext cx="3916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гейм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«Стынет в гордом нетерпенье конь Великого Петра»</a:t>
            </a:r>
          </a:p>
        </p:txBody>
      </p:sp>
      <p:pic>
        <p:nvPicPr>
          <p:cNvPr id="1030" name="Picture 6" descr="C:\Users\o.butorina\Downloads\E6J9WYZP6k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3764" y="2288323"/>
            <a:ext cx="108012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1683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o.butorina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931653"/>
            <a:ext cx="2031525" cy="1521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o.butorina\Desktop\Проект В Питеркек-жить!\ijqeUZvojn8.jpg"/>
          <p:cNvPicPr>
            <a:picLocks noChangeAspect="1" noChangeArrowheads="1"/>
          </p:cNvPicPr>
          <p:nvPr/>
        </p:nvPicPr>
        <p:blipFill>
          <a:blip r:embed="rId9" cstate="print"/>
          <a:srcRect t="18133" r="1087" b="3908"/>
          <a:stretch>
            <a:fillRect/>
          </a:stretch>
        </p:blipFill>
        <p:spPr bwMode="auto">
          <a:xfrm>
            <a:off x="6954667" y="3775319"/>
            <a:ext cx="1721789" cy="1813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940152" y="1628800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гейм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 с интерактивными заданиями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самостоятельной прогулке с детьми к памятнику Петру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селфи-сессией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3541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 ГОРОДСКОЙ СРЕДОЙ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ИСПОЛЬЗОВАНИЕМ ГЕЙМИФИКАЦИИ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(знакомство  с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темой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«Выбор пути»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реализации программы «Вместе с Питером – расти!»)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59" y="1628800"/>
          <a:ext cx="7848873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гейм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гейм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гейм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o.butorina\Desktop\Конкурс КСП 2024 г\IMG20230412162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092" r="19204"/>
          <a:stretch>
            <a:fillRect/>
          </a:stretch>
        </p:blipFill>
        <p:spPr bwMode="auto">
          <a:xfrm>
            <a:off x="4572000" y="2204864"/>
            <a:ext cx="1512168" cy="2023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o.butorina\Desktop\Конкурс КСП 2024 г\IMG2023041216552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04864"/>
            <a:ext cx="144016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o.butorina\Desktop\Конкурс КСП 2024 г\LPkinpTreUU.jpg"/>
          <p:cNvPicPr>
            <a:picLocks noChangeAspect="1" noChangeArrowheads="1"/>
          </p:cNvPicPr>
          <p:nvPr/>
        </p:nvPicPr>
        <p:blipFill>
          <a:blip r:embed="rId4" cstate="print"/>
          <a:srcRect t="13928" r="-2142"/>
          <a:stretch>
            <a:fillRect/>
          </a:stretch>
        </p:blipFill>
        <p:spPr bwMode="auto">
          <a:xfrm>
            <a:off x="3563888" y="4221088"/>
            <a:ext cx="1584176" cy="1779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o.butorina\Desktop\Конкурс КСП 2024 г\CmLUAWhAUW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564904"/>
            <a:ext cx="2405277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300192" y="4725144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посещение  городской среды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6021288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занятия в городе профессий «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Кидбург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o.butorina\Desktop\ОППУ\Пресс-релизы\День города 28.05.22\t4S9ibflsYPmkRopo5idUcUNd8yjKRIKsFnuQrMPwSOeEUGYWAXo4KA9cyy_DOZei5wG7mzZUwRBDQhjJoBVxJpB.jpg"/>
          <p:cNvPicPr>
            <a:picLocks noChangeAspect="1" noChangeArrowheads="1"/>
          </p:cNvPicPr>
          <p:nvPr/>
        </p:nvPicPr>
        <p:blipFill>
          <a:blip r:embed="rId7" cstate="print"/>
          <a:srcRect l="16740" t="12555" r="3743" b="12113"/>
          <a:stretch>
            <a:fillRect/>
          </a:stretch>
        </p:blipFill>
        <p:spPr bwMode="auto">
          <a:xfrm>
            <a:off x="971600" y="2348880"/>
            <a:ext cx="159617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755576" y="4653136"/>
            <a:ext cx="22322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 с профессиями в игровой интерактивной форме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.butorina\Desktop\NmxkfHWsB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085184"/>
            <a:ext cx="2704299" cy="1521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2" y="418654"/>
            <a:ext cx="6471593" cy="106613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ПОСЕЩЕНИЕ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 С ИСПОЛЬЗОВАНИЕМ БУКЛЕТОВ С ИНТЕРАКТИВНЫМИ ЗАДАНИЯМИ</a:t>
            </a:r>
          </a:p>
        </p:txBody>
      </p:sp>
      <p:pic>
        <p:nvPicPr>
          <p:cNvPr id="3" name="Picture 2" descr="C:\Users\o.butorina\Desktop\Проект В Питерке-жить!\Отчёт по проекту В Питере -жить!\Астафьева Злата\IMG-20221021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1586" y="1653206"/>
            <a:ext cx="1684951" cy="22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0"/>
            <a:ext cx="1844824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o.butorina\Downloads\16703418523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071" t="6725" r="4360"/>
          <a:stretch>
            <a:fillRect/>
          </a:stretch>
        </p:blipFill>
        <p:spPr bwMode="auto">
          <a:xfrm>
            <a:off x="5364088" y="4365104"/>
            <a:ext cx="864096" cy="1176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0" name="Picture 2" descr="F:\Отчёт по проекту В Питере -жить!\Фото +\IMG-20220526-WA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0326" y="1653206"/>
            <a:ext cx="1745890" cy="2327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9747" y="4775030"/>
            <a:ext cx="392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НАГРАЖДЕНИЕ АКТИВНЫХ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ПРАКТИКИ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C:\Users\o.butorina\Desktop\Проект В Питерке-жить!\Отчёт по проекту В Питере -жить!\Награждение Астафьевой Златы.jpg"/>
          <p:cNvPicPr>
            <a:picLocks noChangeAspect="1" noChangeArrowheads="1"/>
          </p:cNvPicPr>
          <p:nvPr/>
        </p:nvPicPr>
        <p:blipFill>
          <a:blip r:embed="rId9" cstate="print"/>
          <a:srcRect l="22592" t="35825" r="27639" b="14563"/>
          <a:stretch>
            <a:fillRect/>
          </a:stretch>
        </p:blipFill>
        <p:spPr bwMode="auto">
          <a:xfrm>
            <a:off x="7236296" y="4293096"/>
            <a:ext cx="1684952" cy="2105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o.butorina\Desktop\Проект В Питерке-жить!\Отчёт по проекту В Питере -жить!\Астафьева Злата\IMG-20221021-WA0000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861" y="1620821"/>
            <a:ext cx="181591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o.butorina\Desktop\Конкурс КСП 2024 г\IMG-20240222-WA0002 (1).jpg"/>
          <p:cNvPicPr>
            <a:picLocks noChangeAspect="1" noChangeArrowheads="1"/>
          </p:cNvPicPr>
          <p:nvPr/>
        </p:nvPicPr>
        <p:blipFill>
          <a:blip r:embed="rId11" cstate="print"/>
          <a:srcRect l="6727" t="2523" r="12553" b="14235"/>
          <a:stretch>
            <a:fillRect/>
          </a:stretch>
        </p:blipFill>
        <p:spPr bwMode="auto">
          <a:xfrm>
            <a:off x="2771800" y="1700808"/>
            <a:ext cx="167582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4316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ПРАКТИКИ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количественные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в реализации проекта и программы с использованием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технологии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приняли участие 302 семьи ,в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которых воспитываются 324 ребёнка-инвалида;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- проведено 42 интерактивных занятия, посвящённых истории                        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Санкт Петербурга, элементам городской инфраструктуры;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- специалистами подготовлены и переданы в семьи по 11 буклетов 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и памяток о достопримечательностях Санкт-Петербурга и 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городской среде.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качественные                 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-100 % родителей положительно оценили методику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endParaRPr lang="ru-RU" sz="6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в социально-реабилитационном 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- 92% родителей считают необходимым продолжить знакомство с  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достопримечательностями и городской средой с использованием                                           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методики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- 100% специалистов считают использование технологии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важным условием успешной реабилитации детей-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инвалидов.</a:t>
            </a:r>
          </a:p>
          <a:p>
            <a:pPr algn="just">
              <a:buNone/>
            </a:pPr>
            <a:endParaRPr lang="ru-RU" sz="3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учётом достигнутых результатов и мнения родителей технология </a:t>
            </a:r>
            <a:r>
              <a:rPr lang="ru-RU" sz="6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endParaRPr lang="ru-RU" sz="6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используется во всех сферах социально-реабилитационного процесса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специалистами отделения.</a:t>
            </a:r>
          </a:p>
          <a:p>
            <a:pPr algn="just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algn="just">
              <a:buNone/>
            </a:pPr>
            <a:endParaRPr lang="ru-RU" sz="3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3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o.butorina\Desktop\Проект В Питерке-жить!\Отчёт по проекту В Питере -жить!\Фото +\1670335519549.jpg"/>
          <p:cNvPicPr>
            <a:picLocks noChangeAspect="1" noChangeArrowheads="1"/>
          </p:cNvPicPr>
          <p:nvPr/>
        </p:nvPicPr>
        <p:blipFill>
          <a:blip r:embed="rId3" cstate="print"/>
          <a:srcRect t="9932" r="-332" b="16417"/>
          <a:stretch>
            <a:fillRect/>
          </a:stretch>
        </p:blipFill>
        <p:spPr bwMode="auto">
          <a:xfrm>
            <a:off x="6372200" y="188640"/>
            <a:ext cx="2448272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984776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5" y="0"/>
            <a:ext cx="1844824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796D59-19C7-800A-5886-449FECB3A2FA}"/>
              </a:ext>
            </a:extLst>
          </p:cNvPr>
          <p:cNvSpPr txBox="1"/>
          <p:nvPr/>
        </p:nvSpPr>
        <p:spPr>
          <a:xfrm>
            <a:off x="467544" y="4869160"/>
            <a:ext cx="8208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Успешное внедрение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социально-реабилитационный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 , наряду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образовательной деятельностью, позволило сделать процесс реабилитации детей-инвалидов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более эффективным. 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возможно использовать в любом социальном учреждении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Санкт-Петербурга и Российской Федерации.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C2292772-0936-76E7-A125-92E297386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750645"/>
              </p:ext>
            </p:extLst>
          </p:nvPr>
        </p:nvGraphicFramePr>
        <p:xfrm>
          <a:off x="179512" y="1772816"/>
          <a:ext cx="8568952" cy="313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3FC4C59-17C8-8968-9D22-88318E6E0D53}"/>
              </a:ext>
            </a:extLst>
          </p:cNvPr>
          <p:cNvSpPr txBox="1">
            <a:spLocks/>
          </p:cNvSpPr>
          <p:nvPr/>
        </p:nvSpPr>
        <p:spPr>
          <a:xfrm>
            <a:off x="1547664" y="775506"/>
            <a:ext cx="72008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оценкам родителей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специалистов использование технологии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способствовало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547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flipV="1">
            <a:off x="1115616" y="286938"/>
            <a:ext cx="7488832" cy="45719"/>
          </a:xfrm>
        </p:spPr>
        <p:txBody>
          <a:bodyPr>
            <a:normAutofit fontScale="90000"/>
          </a:bodyPr>
          <a:lstStyle/>
          <a:p>
            <a:r>
              <a:rPr lang="ru-RU" sz="1800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/>
            </a:r>
            <a:br>
              <a:rPr lang="ru-RU" sz="1800" b="1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188640"/>
            <a:ext cx="6768752" cy="115212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o.butorina\Desktop\Проект В Питеркек-жить!\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35697" cy="184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4E611F-45C8-8648-25BD-31EC5457AB0E}"/>
              </a:ext>
            </a:extLst>
          </p:cNvPr>
          <p:cNvSpPr txBox="1"/>
          <p:nvPr/>
        </p:nvSpPr>
        <p:spPr>
          <a:xfrm>
            <a:off x="539552" y="1772816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Геймификация</a:t>
            </a:r>
            <a:r>
              <a:rPr lang="ru-RU" sz="16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 англ. «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gamification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 – технология привнесения принципов построения игры в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неигрововые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сферы.</a:t>
            </a:r>
          </a:p>
          <a:p>
            <a:pPr algn="just"/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процесса социальной реабилитации детей-инвалидов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построение социально-реабилитационного процесса на основе организационных и функциональных практик игровой деятельности. 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стадиальность и преемственность этапов (геймов);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формирование устойчивой мотивации к повышению статуса (перехода на новый уровень);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формирование позитивной самооценки, уверенности в достижении значимой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значимой конечной цели;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сочетание различных форм стимулирования .</a:t>
            </a:r>
          </a:p>
          <a:p>
            <a:pPr algn="ctr"/>
            <a:r>
              <a:rPr lang="ru-RU" sz="1600" i="1" dirty="0" smtClean="0"/>
              <a:t>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Практика реализована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2022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-2023 г.г.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Размещена на цифровой платформе Профессиональная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социотека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Санкт- Петербурга</a:t>
            </a: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Аудитория практики: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семьи, воспитывающие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детей-инвалидов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возрасте 6-12 лет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реализации практики приняли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участие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302 семьи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 детьми-инвалидами.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230" y="548680"/>
            <a:ext cx="7488832" cy="91666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АКТУАЛЬНОСТЬ, ПРОБЛЕМЫ И ПУТИ РЕШЕНИЯ </a:t>
            </a:r>
            <a:r>
              <a:rPr lang="ru-RU" sz="31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5040560"/>
          </a:xfrm>
        </p:spPr>
        <p:txBody>
          <a:bodyPr>
            <a:normAutofit fontScale="55000" lnSpcReduction="20000"/>
          </a:bodyPr>
          <a:lstStyle/>
          <a:p>
            <a:pPr marL="0" indent="715963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Воспитание петербуржца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с любовью относящегося к городу, </a:t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знающего и поддерживающего его исторические и культурные традиции, прилагающего силы к его развитию и процветанию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 важное условие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социальной реабилитации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детей-инвалидов. Формирование позиции активного гражданина, стремящего занять  достойное место в социальной и трудовой жизни мегаполиса, является ключевым звеном в процессе успешной  социализации и адаптации в обществе детей с ограниченными возможностями здоровья. </a:t>
            </a:r>
          </a:p>
          <a:p>
            <a:pPr marL="0" indent="715963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Из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опроса родителей детей-инвалидов выявлено, что регулярно выезжают за пределы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района с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культурно-образовательными целями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около 32 %  респондентов, 34 </a:t>
            </a:r>
            <a:r>
              <a:rPr lang="ru-RU" sz="2600" dirty="0" smtClean="0">
                <a:latin typeface="Times New Roman" panose="02020603050405020304" pitchFamily="18" charset="0"/>
                <a:cs typeface="Times New Roman" pitchFamily="18" charset="0"/>
              </a:rPr>
              <a:t>%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опрошенных посетили вместе с детьми музей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выставку или театр 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течение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года.</a:t>
            </a:r>
          </a:p>
          <a:p>
            <a:pPr marL="0" indent="715963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Еще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одной актуальной проблемой  является выбор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стимулов зачастую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 сниженной познавательной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деятельности ребенка-инвалида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различных сферах жизни мегаполиса, 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петербурговедения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89 % опрошенных родителей не задумывались о социальном самоопределении ребёнка-инвалида. </a:t>
            </a:r>
          </a:p>
          <a:p>
            <a:pPr marL="0" indent="715963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Путем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решения проблемы воспитания подлинного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петербуржца, формирования активного гражданина стало внедрение технологии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геймификации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в   реализацию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социально-просветительского проекта «В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Питере - жить!» и программы социально-гуманитарной направленности «Вместе с Питером- расти!» , 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позволяющей  более эффективно вовлечь детей в познавательный процесс. Аналогичный принцип (стадиальной последовательности) заложен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основу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большинства интерактивных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компьютерных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игр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что делает его понятным и приемлемым для большинства детей.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715963" algn="just"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Новизна практики: активное внедрение технологии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геймификации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в процесс социальной реабилитации детей- инвалидов наряду с образовательной деятельностью.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.butorina\Desktop\Проект В Питеркек-жить!\15639669905865276345d383e0e79d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944216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6768752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ПРАКТИКИ: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жизни детей-инвалидов  через накопление сенсорного, когнитивного,  вербального и культурологического потенциала посредством включения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(родителей и членов семьи)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последовательно-стадиальную (многоуровневую) игру знакомства с историей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достопримечательностями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Санкт-Петербурга.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380" y="3149588"/>
            <a:ext cx="8075240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ПРАКТИКИ: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и сенсорной активности детей-инвалидов;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оптимальных форм игровой активности, подкрепляющих мотивацию ребенка к продолжению деятельности на каждом последующем уровне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отработка умений и навыков применения знаний, полученных с применением технологии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решения практических задач;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апробация междисциплинарного подхода;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трансляция и распространение опыта построения социально-реабилитационного процесса на основе его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  <p:pic>
        <p:nvPicPr>
          <p:cNvPr id="5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1683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ЭТАПЫ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ОРГАНИЗАЦИОННЫЙ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январь)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рабочей группы проекта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партнеров проекта.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целевой группы участников проекта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методических материалов и плана реализации проекта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ПРАКТИЧЕСКИЙ (февраль – ноябрь)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практики: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гейм - февраль-апрель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гейм - май-сентябрь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гейм  -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октябрь-ноябрь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АНАЛИТИЧЕСКИЙ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декабрь)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опрос, анкетирование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детей-инвалидов, участвовавших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реализации практики;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интервьюирование специалистов по итогам реализации практики;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гала-презентации и выставки работ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семей;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награждение активных семей-участников практики;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аналитических материалов;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результатов и презентация практики.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2816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63688" y="908720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Социально-просветительский проект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 Питере - жить!»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908720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 гуманитарной направленности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«Вместе с Питером -  расти!»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067944" y="692696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60032" y="692696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116632"/>
            <a:ext cx="8219256" cy="76470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ПРАКТИКИ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861074"/>
              </p:ext>
            </p:extLst>
          </p:nvPr>
        </p:nvGraphicFramePr>
        <p:xfrm>
          <a:off x="323528" y="764704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16832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20486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и педагогические работники Центра;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специалисты учреждений партнеров;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сотрудники и волонтеры СО НКО и благотворительных фондов</a:t>
            </a: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</a:t>
            </a:r>
          </a:p>
          <a:p>
            <a:pPr marL="285750" indent="-19050">
              <a:buFont typeface="Arial" pitchFamily="34" charset="0"/>
              <a:buChar char="•"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кабинеты,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мастерские;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190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интерактивное оборудование (ноутбуки, планшеты, интерактивные панели);</a:t>
            </a:r>
          </a:p>
          <a:p>
            <a:pPr marL="285750" indent="-190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программно-демонстрационный комплекс;</a:t>
            </a:r>
          </a:p>
          <a:p>
            <a:pPr marL="285750" indent="344488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игры</a:t>
            </a: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ИНФОРМАЦИОННОЕ СОПРОВОЖДЕНИЕ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pc="-7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 СПБ ГБУСОН «ЦСРИДИ Московского района» – </a:t>
            </a:r>
            <a:r>
              <a:rPr lang="en-US" u="sng" spc="-7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u="sng" spc="-7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u="sng" spc="-7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срци.рф</a:t>
            </a:r>
            <a:r>
              <a:rPr lang="ru-RU" u="sng" spc="-7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pc="-7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официальные группа СПБ ГБУСОН «ЦСРИДИ Московского района» в социальных сетях: </a:t>
            </a:r>
            <a:r>
              <a:rPr lang="en-US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vk</a:t>
            </a:r>
            <a:r>
              <a:rPr lang="ru-RU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csrimosk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МЕХАНИЗМ РЕАЛИЗАЦИИ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ПРАКТИКИ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1763688" cy="176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49786BF0-6F79-7D9F-3729-9B8002CBA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743951"/>
              </p:ext>
            </p:extLst>
          </p:nvPr>
        </p:nvGraphicFramePr>
        <p:xfrm>
          <a:off x="779037" y="1216109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16E44A-8798-05C4-ABC0-AA43C0A70225}"/>
              </a:ext>
            </a:extLst>
          </p:cNvPr>
          <p:cNvSpPr txBox="1"/>
          <p:nvPr/>
        </p:nvSpPr>
        <p:spPr>
          <a:xfrm>
            <a:off x="1251120" y="5877272"/>
            <a:ext cx="782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средой и  достопримечательностями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увлекательной семейной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многоуровневой игрой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o.butorina\Desktop\ОППУ\Пресс-релизы\День снятия блокады\2c4Z4ExCc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80351"/>
            <a:ext cx="1489075" cy="1985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0869"/>
            <a:ext cx="7488832" cy="83671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</p:txBody>
      </p:sp>
      <p:pic>
        <p:nvPicPr>
          <p:cNvPr id="4" name="Picture 4" descr="C:\Users\o.butorina\Desktop\ОППУ\Пресс-релизы\День снятия блокады\wiHgmGHCkS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429000"/>
            <a:ext cx="1609692" cy="2056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o.butorina\Desktop\ОППУ\Пресс-релизы\День снятия блокады\IMG2022012417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13" y="3429000"/>
            <a:ext cx="1613127" cy="1919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21196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01172" y="5443935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в интерактивной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песочнице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iSandBOX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«Разорвано блокадное кольцо»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4" y="558243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«Гвоздика памяти»</a:t>
            </a:r>
          </a:p>
        </p:txBody>
      </p:sp>
      <p:pic>
        <p:nvPicPr>
          <p:cNvPr id="18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2008"/>
            <a:ext cx="1772816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o.butorina\Desktop\ОППУ\Пресс-релизы\День снятия блокады\den-snyatiya-blokady-leningrada-kartin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725144"/>
            <a:ext cx="768995" cy="768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1805115" y="802974"/>
            <a:ext cx="26948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мастер-классы;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видеоэкскурсии;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видеопрезентации;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интерактивные игры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творческие мастерские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9896" y="2649106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 МЕРОПРИЯТИЙ, ПОСВЯЩЁННЫЙ ГЕРОИЧЕСКОЙ ОБОРОНЕ ГОРОДА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8D5BE8-D9EE-94AB-8706-375AD2FBEB73}"/>
              </a:ext>
            </a:extLst>
          </p:cNvPr>
          <p:cNvSpPr txBox="1"/>
          <p:nvPr/>
        </p:nvSpPr>
        <p:spPr>
          <a:xfrm>
            <a:off x="4488409" y="799093"/>
            <a:ext cx="4188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виртуальные прогулки,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поэтические гостиные;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выставки и гала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презентации: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экскурсии, посещение   инфраструктурных объектов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</p:txBody>
      </p:sp>
      <p:pic>
        <p:nvPicPr>
          <p:cNvPr id="2050" name="Picture 2" descr="C:\Users\o.butorina\Desktop\Конкурс КСП 2024 г\IMG-20240222-WA0001.jpg"/>
          <p:cNvPicPr>
            <a:picLocks noChangeAspect="1" noChangeArrowheads="1"/>
          </p:cNvPicPr>
          <p:nvPr/>
        </p:nvPicPr>
        <p:blipFill>
          <a:blip r:embed="rId7" cstate="print"/>
          <a:srcRect t="23779" r="7321"/>
          <a:stretch>
            <a:fillRect/>
          </a:stretch>
        </p:blipFill>
        <p:spPr bwMode="auto">
          <a:xfrm>
            <a:off x="5004048" y="3429000"/>
            <a:ext cx="1584175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.butorina\Desktop\Проект В Питеркек-жить!\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81136"/>
            <a:ext cx="1763688" cy="176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11521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ЭКСКУРСИИ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ДЕТЕЙ-ИНВАЛИДОВ И ИХ РОДИТЕЛЕЙ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o.butorina\Desktop\Проект В Питерке-жить!\Отчёт по проекту В Питере -жить!\Фото +\1670331756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96752"/>
            <a:ext cx="2614849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55576" y="58772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.butorina\Desktop\Конкурс КСП 2024 г\hbKU5Ep5v-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052736"/>
            <a:ext cx="15121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39552" y="306896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МАСТЕР-КЛАССЫ, ХУДОЖЕСТВЕННЫЕ  ПОЭТИЧЕСКИЕ МАСТЕРСКИЕ, ИНТЕРАКТИВНЫЕ ИГРЫ</a:t>
            </a:r>
            <a:endParaRPr lang="ru-RU" dirty="0"/>
          </a:p>
        </p:txBody>
      </p:sp>
      <p:pic>
        <p:nvPicPr>
          <p:cNvPr id="15" name="Picture 2" descr="C:\Users\o.butorina\Desktop\Фонд ХАЙАТ\11.05.22 Фонд Хайят\Jl-lLL0pXwYPfvsrOUTi5jhTkz2ak91EUW0aTOW6lN_NUWOXlLoohIDXRPihT_T9G6H517v6u48Pu5LynRa4Fj5n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645024"/>
            <a:ext cx="2354695" cy="1792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o.butorina\Desktop\Конкурс КСП 2024 г\EB2iPADYR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717032"/>
            <a:ext cx="2232248" cy="1674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C:\Users\o.butorina\Desktop\ОППУ\Пресс-релизы\Бродилка по Московскому району\IMG-20220916-WA0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645024"/>
            <a:ext cx="1512168" cy="1908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 descr="C:\Users\o.butorina\Desktop\Каменный зоопарк\16717180366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890580"/>
            <a:ext cx="1080120" cy="810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3" descr="C:\Users\o.butorina\Desktop\Проект В Питеркек-жить!\Без назван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941168"/>
            <a:ext cx="1008113" cy="773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467544" y="56612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 и художественные мастерские «Петрово диво - Летний сад», «Златая риза Петербурга», «Город над Невой!». Игры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Бродилка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Московскому району», «Мемо «Санкт-Петербург»</a:t>
            </a:r>
          </a:p>
        </p:txBody>
      </p:sp>
      <p:pic>
        <p:nvPicPr>
          <p:cNvPr id="3076" name="Picture 4" descr="C:\Users\o.butorina\Desktop\Конкурс КСП 2024 г\Новая папка\IMG-20240221-WA00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1052736"/>
            <a:ext cx="15121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863</Words>
  <Application>Microsoft Office PowerPoint</Application>
  <PresentationFormat>Экран (4:3)</PresentationFormat>
  <Paragraphs>178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Санкт-Петербургское государственное бюджетное учреждение  социального обслуживания населения  «Центр социальной реабилитации инвалидов и детей-инвалидов  Московского района» </vt:lpstr>
      <vt:lpstr>  </vt:lpstr>
      <vt:lpstr>С   АКТУАЛЬНОСТЬ, ПРОБЛЕМЫ И ПУТИ РЕШЕНИЯ    </vt:lpstr>
      <vt:lpstr>  ЦЕЛЬ ПРАКТИКИ: повышение качества жизни детей-инвалидов  через накопление сенсорного, когнитивного,  вербального и культурологического потенциала посредством включения их (родителей и членов семьи) в последовательно-стадиальную (многоуровневую) игру знакомства с историей и достопримечательностями Санкт-Петербурга.    </vt:lpstr>
      <vt:lpstr>       ЭТАПЫ РЕАЛИЗАЦИИ ПРАКТИКИ</vt:lpstr>
      <vt:lpstr>ВЗАИМОДЕЙСТВИЕ В РАМКАХ ПРАКТИКИ</vt:lpstr>
      <vt:lpstr> МЕХАНИЗМ РЕАЛИЗАЦИИ ПРАКТИКИ </vt:lpstr>
      <vt:lpstr>ФОРМЫ РАБОТЫ</vt:lpstr>
      <vt:lpstr> ЭКСКУРСИИ  ДЛЯ ДЕТЕЙ-ИНВАЛИДОВ И ИХ РОДИТЕЛЕЙ </vt:lpstr>
      <vt:lpstr>ЗНАКОМСТВО С  ДОСТОПРИМЕЧАТЕЛЬНОСТЯМИ  С ИСПОЛЬЗОВАНИЕМ ГЕЙМИФИКАЦИИ (знакомство с памятником Петру I «Медный всадник»  из реализации проекта «В Питере – жить!»)</vt:lpstr>
      <vt:lpstr> ЗНАКОМСТВО С  ГОРОДСКОЙ СРЕДОЙ  С ИСПОЛЬЗОВАНИЕМ ГЕЙМИФИКАЦИИ  (знакомство  с профориентационной темой «Выбор пути»  из реализации программы «Вместе с Питером – расти!»)    </vt:lpstr>
      <vt:lpstr>СЕМЕЙНОЕ ПОСЕЩЕНИЕ  САНКТ-ПЕТЕРБУРГА С ИСПОЛЬЗОВАНИЕМ БУКЛЕТОВ С ИНТЕРАКТИВНЫМИ ЗАДАНИЯМИ</vt:lpstr>
      <vt:lpstr>РЕЗУЛЬТАТЫ ПРАКТИКИ</vt:lpstr>
      <vt:lpstr>ЭФФЕКТИВНОСТЬ ПРАКТИКИ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412</cp:revision>
  <cp:lastPrinted>2023-03-02T14:17:14Z</cp:lastPrinted>
  <dcterms:created xsi:type="dcterms:W3CDTF">2013-01-06T18:32:13Z</dcterms:created>
  <dcterms:modified xsi:type="dcterms:W3CDTF">2024-03-12T08:37:48Z</dcterms:modified>
</cp:coreProperties>
</file>