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DB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8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3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5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7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A052-E65A-4D62-8BC4-1830853B083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EF84-8454-4D39-95C7-61E7BC15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9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0" y="985056"/>
            <a:ext cx="8457657" cy="4562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0" y="712825"/>
            <a:ext cx="7797403" cy="12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48520"/>
            <a:ext cx="7276035" cy="3350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1336151"/>
            <a:ext cx="9021777" cy="1869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EB5F189-3D67-4569-9DFF-D389BBEF2169}"/>
              </a:ext>
            </a:extLst>
          </p:cNvPr>
          <p:cNvSpPr txBox="1">
            <a:spLocks/>
          </p:cNvSpPr>
          <p:nvPr/>
        </p:nvSpPr>
        <p:spPr>
          <a:xfrm>
            <a:off x="1075663" y="5553621"/>
            <a:ext cx="7709517" cy="600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2F3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1DDEB55-3361-4206-BC19-F8875CD2C9D9}"/>
              </a:ext>
            </a:extLst>
          </p:cNvPr>
          <p:cNvSpPr txBox="1">
            <a:spLocks/>
          </p:cNvSpPr>
          <p:nvPr/>
        </p:nvSpPr>
        <p:spPr>
          <a:xfrm>
            <a:off x="349336" y="2477811"/>
            <a:ext cx="7709517" cy="656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229133"/>
              </a:solidFill>
              <a:latin typeface="Espuma Pro" panose="020E00030505000200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01970"/>
            <a:ext cx="12192000" cy="1751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CC5D8"/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/>
          <a:stretch/>
        </p:blipFill>
        <p:spPr>
          <a:xfrm>
            <a:off x="12031" y="0"/>
            <a:ext cx="6146397" cy="6954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12684" y="1167534"/>
            <a:ext cx="107616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Природоохранная акция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«ПаркАрт»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5266" y="3780959"/>
            <a:ext cx="6096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516246"/>
                </a:solidFill>
              </a:rPr>
              <a:t>~</a:t>
            </a:r>
            <a:r>
              <a:rPr lang="ru-RU" sz="6600" dirty="0" smtClean="0">
                <a:solidFill>
                  <a:srgbClr val="516246"/>
                </a:solidFill>
              </a:rPr>
              <a:t>20 </a:t>
            </a:r>
            <a:r>
              <a:rPr lang="ru-RU" sz="4800" dirty="0">
                <a:solidFill>
                  <a:srgbClr val="516246"/>
                </a:solidFill>
              </a:rPr>
              <a:t>тыс. га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особо охраняемых природных территорий Москвы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ru-RU" dirty="0" smtClean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endParaRPr lang="ru-RU" u="sng" dirty="0" smtClean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них находится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старовозрастных и поврежденных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деревьев, которым нужна помощь.</a:t>
            </a:r>
            <a:endParaRPr lang="ru-RU" u="sng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80" y="129102"/>
            <a:ext cx="1710267" cy="505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647" y="15352"/>
            <a:ext cx="760033" cy="685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8680" y="283493"/>
            <a:ext cx="1639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0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562074" y="3031957"/>
            <a:ext cx="5209673" cy="3490639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9074" y="3031958"/>
            <a:ext cx="5209673" cy="3490639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07905" y="1377395"/>
            <a:ext cx="5603434" cy="127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Деревья с повреждениями постепенно ослабевают и теряют прочность. В ранах накапливается лишняя влага, активно развиваются споры грибов, бактерии, вредители. Дерево разрушается и затем погибает.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6207202" y="1310177"/>
            <a:ext cx="6087622" cy="15768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 чтобы помочь деревьям, нужно создать дополнительный защитный слой, препятствующий попаданию влаги, грибов, бактерий и вредителей в рану и не дающий дереву дальше разрушаться. Специалистами разработана уникальная технология.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1430" y="84318"/>
            <a:ext cx="9960569" cy="101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CC5D8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60120" y="262311"/>
            <a:ext cx="495333" cy="4692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69282BB-B070-47B4-8017-2EF95537A771}"/>
              </a:ext>
            </a:extLst>
          </p:cNvPr>
          <p:cNvSpPr txBox="1">
            <a:spLocks/>
          </p:cNvSpPr>
          <p:nvPr/>
        </p:nvSpPr>
        <p:spPr>
          <a:xfrm>
            <a:off x="2336125" y="70440"/>
            <a:ext cx="8113786" cy="103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«ПаркАрт»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красота и польза для природы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8" y="3149691"/>
            <a:ext cx="4814713" cy="32098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00" y="3154210"/>
            <a:ext cx="4789223" cy="320528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0" y="6643928"/>
            <a:ext cx="12192000" cy="120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0" y="6748303"/>
            <a:ext cx="12192000" cy="120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0120" y="1134737"/>
            <a:ext cx="0" cy="572326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3" y="140980"/>
            <a:ext cx="642462" cy="579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159" y="262334"/>
            <a:ext cx="161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639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V="1">
            <a:off x="-1457" y="6570607"/>
            <a:ext cx="12192000" cy="120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0" y="6177940"/>
            <a:ext cx="12192000" cy="120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0" y="6720426"/>
            <a:ext cx="12192000" cy="120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0" y="5140609"/>
            <a:ext cx="12192000" cy="120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10938" y="1"/>
            <a:ext cx="9879605" cy="103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CC5D8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60120" y="262311"/>
            <a:ext cx="495333" cy="4692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69282BB-B070-47B4-8017-2EF9553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287" y="140883"/>
            <a:ext cx="7965440" cy="9938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Механика природоохранной акции «ПаркАрт»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120" y="1275620"/>
            <a:ext cx="11931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поврежденных деревьев.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целесообразности лечения отдельных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ран.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Очистка и подготовка поврежденного участка ствола дерева от остатков коры, 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лишайника, мха.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Нанесение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дезинфицирующего раствора с одновременным удалением остатков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пыли.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Нанесение 1–2 слоев водоотталкивающей грунтовки.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Отбор эскизов рисунков и приглашение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художников-волонтеров.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Нанесение рисунка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безопасными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красками.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Нанесение закрепляющего состава.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801757" y="5295677"/>
            <a:ext cx="698269" cy="38207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218249" y="5295676"/>
            <a:ext cx="698269" cy="38207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63402" y="5286098"/>
            <a:ext cx="698269" cy="38207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45" y="4445718"/>
            <a:ext cx="2971802" cy="19854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98" y="4523135"/>
            <a:ext cx="2855924" cy="190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82" y="4523135"/>
            <a:ext cx="1798623" cy="19079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" y="4523135"/>
            <a:ext cx="1447469" cy="1909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1" y="128854"/>
            <a:ext cx="646232" cy="5791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1645" y="262310"/>
            <a:ext cx="162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15353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-158607" y="5317958"/>
            <a:ext cx="7932417" cy="4812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1859133"/>
            <a:ext cx="11577652" cy="44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2508652"/>
            <a:ext cx="11672837" cy="379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3108715"/>
            <a:ext cx="11430000" cy="4879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410691" y="59650"/>
            <a:ext cx="9781309" cy="967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CC5D8"/>
                </a:solidFill>
              </a:ln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0120" y="262311"/>
            <a:ext cx="495333" cy="4692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69282BB-B070-47B4-8017-2EF9553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304" y="70441"/>
            <a:ext cx="7965440" cy="9938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цифры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88155" y="1205178"/>
            <a:ext cx="4244454" cy="5487411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756501" y="1226760"/>
            <a:ext cx="9356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создано более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картин,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вовлечено в акцию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художников-волонтеров.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10" y="1326507"/>
            <a:ext cx="3899027" cy="51987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3083" y="3486716"/>
            <a:ext cx="6885542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</a:t>
            </a: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природоохранной акции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природных территориях 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городских парковых площадках.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сезон было создано около </a:t>
            </a: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«сказочных порталов».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планах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продолжать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реализовывать проект на городских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территориях,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 провести «ПаркАрт»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образовательных учреждений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расширить проект на всю страну.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" y="62678"/>
            <a:ext cx="650706" cy="587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852" y="230377"/>
            <a:ext cx="176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54077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503761" y="1546736"/>
            <a:ext cx="7688239" cy="5459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901822" y="1868889"/>
            <a:ext cx="7290178" cy="5459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6227929" y="2247777"/>
            <a:ext cx="5964071" cy="6259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7233298" y="2608213"/>
            <a:ext cx="4958702" cy="1638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7765576" y="2990798"/>
            <a:ext cx="4426424" cy="2732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169486" y="2122508"/>
            <a:ext cx="2859112" cy="4056027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178910" y="2148167"/>
            <a:ext cx="2859112" cy="4056027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5134" y="0"/>
            <a:ext cx="9556865" cy="118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CC5D8"/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0120" y="262311"/>
            <a:ext cx="495333" cy="4692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58" y="2337314"/>
            <a:ext cx="2458617" cy="367901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69282BB-B070-47B4-8017-2EF9553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893" y="347558"/>
            <a:ext cx="7965440" cy="439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«ПаркАрт» лечит деревья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8740" y="6231137"/>
            <a:ext cx="7529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2017 г.                                                                       2020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816" y="2380806"/>
            <a:ext cx="3936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результате проводимых мероприятий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трещины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раны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деревьях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затягиваются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в некоторых случаях полностью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зарастают.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40" y="2302015"/>
            <a:ext cx="2571834" cy="3697013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7210552" y="3557258"/>
            <a:ext cx="1810811" cy="96582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9" y="113935"/>
            <a:ext cx="652077" cy="58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956" y="262311"/>
            <a:ext cx="1722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06389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1" y="1735271"/>
            <a:ext cx="7688238" cy="214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0" y="2212001"/>
            <a:ext cx="7287904" cy="5261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" y="2774269"/>
            <a:ext cx="5977718" cy="303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-77236" y="3251292"/>
            <a:ext cx="4958702" cy="1638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0" y="3825034"/>
            <a:ext cx="4426424" cy="2732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14107" y="1346298"/>
            <a:ext cx="2859112" cy="4859898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42813" y="1326507"/>
            <a:ext cx="4857783" cy="4859898"/>
          </a:xfrm>
          <a:prstGeom prst="rect">
            <a:avLst/>
          </a:prstGeom>
          <a:solidFill>
            <a:srgbClr val="E9F5DB"/>
          </a:solidFill>
          <a:ln>
            <a:solidFill>
              <a:srgbClr val="E9F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01636" y="1"/>
            <a:ext cx="9490363" cy="1064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CC5D8"/>
                </a:solidFill>
              </a:ln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0120" y="262311"/>
            <a:ext cx="495333" cy="4692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92" y="1485585"/>
            <a:ext cx="4328690" cy="45090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9335" y="6276357"/>
            <a:ext cx="886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2017 г.                                                                                                    2020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69282BB-B070-47B4-8017-2EF95537A771}"/>
              </a:ext>
            </a:extLst>
          </p:cNvPr>
          <p:cNvSpPr txBox="1">
            <a:spLocks/>
          </p:cNvSpPr>
          <p:nvPr/>
        </p:nvSpPr>
        <p:spPr>
          <a:xfrm>
            <a:off x="2112962" y="299960"/>
            <a:ext cx="7966075" cy="534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«ПаркАрт» лечит деревья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5" y="1599042"/>
            <a:ext cx="2463716" cy="4394045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>
            <a:off x="4126182" y="3128369"/>
            <a:ext cx="2263668" cy="10841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" y="71878"/>
            <a:ext cx="664761" cy="5999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455" y="192150"/>
            <a:ext cx="161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21918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7"/>
          <p:cNvSpPr txBox="1"/>
          <p:nvPr/>
        </p:nvSpPr>
        <p:spPr>
          <a:xfrm>
            <a:off x="1263220" y="685197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Спасибо за внимание!</a:t>
            </a:r>
            <a:endParaRPr lang="en-US" sz="4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Montserrat ExtraBold"/>
            </a:endParaRPr>
          </a:p>
        </p:txBody>
      </p:sp>
      <p:sp>
        <p:nvSpPr>
          <p:cNvPr id="8" name="Google Shape;216;p7"/>
          <p:cNvSpPr txBox="1"/>
          <p:nvPr/>
        </p:nvSpPr>
        <p:spPr>
          <a:xfrm>
            <a:off x="1674290" y="2235075"/>
            <a:ext cx="8715888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lvl="0" algn="ctr">
              <a:buClr>
                <a:srgbClr val="FF954D"/>
              </a:buClr>
              <a:buSzPct val="100000"/>
            </a:pPr>
            <a:r>
              <a:rPr lang="ru-RU" sz="12800" b="1" dirty="0" smtClean="0">
                <a:solidFill>
                  <a:srgbClr val="92D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Почта: </a:t>
            </a:r>
            <a:r>
              <a:rPr lang="en-US" sz="12800" b="1" dirty="0" smtClean="0">
                <a:solidFill>
                  <a:srgbClr val="92D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ecoproekt@eco.mos.ru</a:t>
            </a:r>
            <a:r>
              <a:rPr lang="ru-RU" sz="1800" dirty="0" smtClean="0">
                <a:solidFill>
                  <a:srgbClr val="92D050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/>
            </a:r>
            <a:br>
              <a:rPr lang="ru-RU" sz="1800" dirty="0" smtClean="0">
                <a:solidFill>
                  <a:srgbClr val="92D050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</a:br>
            <a:endParaRPr sz="1800" dirty="0">
              <a:solidFill>
                <a:srgbClr val="92D050"/>
              </a:solidFill>
              <a:latin typeface="Arial" panose="020B0604020202020204" pitchFamily="34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sp>
        <p:nvSpPr>
          <p:cNvPr id="11" name="Google Shape;219;p7"/>
          <p:cNvSpPr txBox="1"/>
          <p:nvPr/>
        </p:nvSpPr>
        <p:spPr>
          <a:xfrm>
            <a:off x="3328483" y="2767489"/>
            <a:ext cx="5838439" cy="121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954D"/>
              </a:buClr>
              <a:buSzPct val="100000"/>
            </a:pPr>
            <a:endParaRPr sz="3200" dirty="0">
              <a:solidFill>
                <a:srgbClr val="92D050"/>
              </a:solidFill>
              <a:latin typeface="Arial" panose="020B0604020202020204" pitchFamily="34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pic>
        <p:nvPicPr>
          <p:cNvPr id="29" name="Рисунок 28" descr="Дизайн без названия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4" b="50480"/>
          <a:stretch/>
        </p:blipFill>
        <p:spPr bwMode="auto">
          <a:xfrm>
            <a:off x="1365506" y="3319424"/>
            <a:ext cx="2694168" cy="327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Дизайн без названия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6" t="-182" r="-1322" b="50662"/>
          <a:stretch/>
        </p:blipFill>
        <p:spPr bwMode="auto">
          <a:xfrm>
            <a:off x="4886770" y="3319424"/>
            <a:ext cx="2694168" cy="327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Дизайн без названия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1" t="49319" r="-1477" b="1161"/>
          <a:stretch/>
        </p:blipFill>
        <p:spPr bwMode="auto">
          <a:xfrm>
            <a:off x="8324168" y="3320817"/>
            <a:ext cx="2694168" cy="3273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2221914" y="1832583"/>
            <a:ext cx="7688238" cy="214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221914" y="2981249"/>
            <a:ext cx="7688238" cy="214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87"/>
            <a:ext cx="690071" cy="61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143" y="282633"/>
            <a:ext cx="160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ГПБУ «Государственный </a:t>
            </a:r>
          </a:p>
          <a:p>
            <a:pPr algn="ctr"/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природоохранный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113221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308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Espuma Pro</vt:lpstr>
      <vt:lpstr>Montserrat</vt:lpstr>
      <vt:lpstr>Montserrat ExtraBold</vt:lpstr>
      <vt:lpstr>Montserrat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Механика природоохранной акции «ПаркАрт»</vt:lpstr>
      <vt:lpstr>Только цифры</vt:lpstr>
      <vt:lpstr>«ПаркАрт» лечит деревья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U-09</cp:lastModifiedBy>
  <cp:revision>38</cp:revision>
  <dcterms:created xsi:type="dcterms:W3CDTF">2022-09-07T11:11:06Z</dcterms:created>
  <dcterms:modified xsi:type="dcterms:W3CDTF">2024-02-14T09:09:14Z</dcterms:modified>
</cp:coreProperties>
</file>