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1255" r:id="rId3"/>
    <p:sldId id="1265" r:id="rId4"/>
    <p:sldId id="1250" r:id="rId5"/>
    <p:sldId id="1263" r:id="rId6"/>
    <p:sldId id="1262" r:id="rId7"/>
    <p:sldId id="1261" r:id="rId8"/>
    <p:sldId id="1266" r:id="rId9"/>
    <p:sldId id="1264" r:id="rId10"/>
    <p:sldId id="1249" r:id="rId11"/>
    <p:sldId id="1248" r:id="rId12"/>
    <p:sldId id="1254" r:id="rId13"/>
    <p:sldId id="1256" r:id="rId14"/>
    <p:sldId id="288" r:id="rId15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ианов Андрей" initials="АА" lastIdx="2" clrIdx="0">
    <p:extLst>
      <p:ext uri="{19B8F6BF-5375-455C-9EA6-DF929625EA0E}">
        <p15:presenceInfo xmlns:p15="http://schemas.microsoft.com/office/powerpoint/2012/main" userId="S::aa@fincubator.ru::6a52d98b-76b7-42ff-9fc7-6978a8208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B8F"/>
    <a:srgbClr val="314185"/>
    <a:srgbClr val="4481C3"/>
    <a:srgbClr val="A1B4D5"/>
    <a:srgbClr val="7293C1"/>
    <a:srgbClr val="477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9"/>
    <p:restoredTop sz="93066"/>
  </p:normalViewPr>
  <p:slideViewPr>
    <p:cSldViewPr>
      <p:cViewPr varScale="1">
        <p:scale>
          <a:sx n="52" d="100"/>
          <a:sy n="52" d="100"/>
        </p:scale>
        <p:origin x="74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9CABC-FA2E-1641-9610-0247F98FAFD9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78C76-D27A-FA4D-BE28-96E497C57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78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78C76-D27A-FA4D-BE28-96E497C5789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44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chemeClr val="bg1"/>
                </a:solidFill>
                <a:latin typeface="PF DinDisplay Pro"/>
                <a:cs typeface="PF DinDisplay Pro"/>
              </a:defRPr>
            </a:lvl1pPr>
          </a:lstStyle>
          <a:p>
            <a:pPr marL="25400">
              <a:lnSpc>
                <a:spcPts val="4725"/>
              </a:lnSpc>
            </a:pPr>
            <a:fld id="{81D60167-4931-47E6-BA6A-407CBD079E47}" type="slidenum">
              <a:rPr spc="10" dirty="0"/>
              <a:pPr marL="25400">
                <a:lnSpc>
                  <a:spcPts val="4725"/>
                </a:lnSpc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rgbClr val="1C4B8F"/>
                </a:solidFill>
                <a:latin typeface="PFDinDisplayPro-Black"/>
                <a:cs typeface="PFDinDisplayPr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C4B8F"/>
                </a:solidFill>
                <a:latin typeface="PFDinDisplayPro-Black"/>
                <a:cs typeface="PFDinDisplayPro-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chemeClr val="bg1"/>
                </a:solidFill>
                <a:latin typeface="PF DinDisplay Pro"/>
                <a:cs typeface="PF DinDisplay Pro"/>
              </a:defRPr>
            </a:lvl1pPr>
          </a:lstStyle>
          <a:p>
            <a:pPr marL="25400">
              <a:lnSpc>
                <a:spcPts val="4725"/>
              </a:lnSpc>
            </a:pPr>
            <a:fld id="{81D60167-4931-47E6-BA6A-407CBD079E47}" type="slidenum">
              <a:rPr spc="10" dirty="0"/>
              <a:pPr marL="25400">
                <a:lnSpc>
                  <a:spcPts val="4725"/>
                </a:lnSpc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rgbClr val="1C4B8F"/>
                </a:solidFill>
                <a:latin typeface="PFDinDisplayPro-Black"/>
                <a:cs typeface="PFDinDisplayPr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chemeClr val="bg1"/>
                </a:solidFill>
                <a:latin typeface="PF DinDisplay Pro"/>
                <a:cs typeface="PF DinDisplay Pro"/>
              </a:defRPr>
            </a:lvl1pPr>
          </a:lstStyle>
          <a:p>
            <a:pPr marL="25400">
              <a:lnSpc>
                <a:spcPts val="4725"/>
              </a:lnSpc>
            </a:pPr>
            <a:fld id="{81D60167-4931-47E6-BA6A-407CBD079E47}" type="slidenum">
              <a:rPr spc="10" dirty="0"/>
              <a:pPr marL="25400">
                <a:lnSpc>
                  <a:spcPts val="4725"/>
                </a:lnSpc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rgbClr val="1C4B8F"/>
                </a:solidFill>
                <a:latin typeface="PFDinDisplayPro-Black"/>
                <a:cs typeface="PFDinDisplayPr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chemeClr val="bg1"/>
                </a:solidFill>
                <a:latin typeface="PF DinDisplay Pro"/>
                <a:cs typeface="PF DinDisplay Pro"/>
              </a:defRPr>
            </a:lvl1pPr>
          </a:lstStyle>
          <a:p>
            <a:pPr marL="25400">
              <a:lnSpc>
                <a:spcPts val="4725"/>
              </a:lnSpc>
            </a:pPr>
            <a:fld id="{81D60167-4931-47E6-BA6A-407CBD079E47}" type="slidenum">
              <a:rPr spc="10" dirty="0"/>
              <a:pPr marL="25400">
                <a:lnSpc>
                  <a:spcPts val="4725"/>
                </a:lnSpc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9300" y="767477"/>
            <a:ext cx="1410335" cy="1355725"/>
          </a:xfrm>
          <a:custGeom>
            <a:avLst/>
            <a:gdLst/>
            <a:ahLst/>
            <a:cxnLst/>
            <a:rect l="l" t="t" r="r" b="b"/>
            <a:pathLst>
              <a:path w="1410335" h="1355725">
                <a:moveTo>
                  <a:pt x="477" y="0"/>
                </a:moveTo>
                <a:lnTo>
                  <a:pt x="300" y="12"/>
                </a:lnTo>
                <a:lnTo>
                  <a:pt x="95" y="201"/>
                </a:lnTo>
                <a:lnTo>
                  <a:pt x="0" y="1175285"/>
                </a:lnTo>
                <a:lnTo>
                  <a:pt x="251" y="1175562"/>
                </a:lnTo>
                <a:lnTo>
                  <a:pt x="81836" y="1176517"/>
                </a:lnTo>
                <a:lnTo>
                  <a:pt x="129705" y="1178127"/>
                </a:lnTo>
                <a:lnTo>
                  <a:pt x="172296" y="1180829"/>
                </a:lnTo>
                <a:lnTo>
                  <a:pt x="212261" y="1184357"/>
                </a:lnTo>
                <a:lnTo>
                  <a:pt x="257264" y="1189683"/>
                </a:lnTo>
                <a:lnTo>
                  <a:pt x="307145" y="1197591"/>
                </a:lnTo>
                <a:lnTo>
                  <a:pt x="361575" y="1208897"/>
                </a:lnTo>
                <a:lnTo>
                  <a:pt x="420225" y="1224415"/>
                </a:lnTo>
                <a:lnTo>
                  <a:pt x="461258" y="1237887"/>
                </a:lnTo>
                <a:lnTo>
                  <a:pt x="503739" y="1254119"/>
                </a:lnTo>
                <a:lnTo>
                  <a:pt x="547257" y="1273561"/>
                </a:lnTo>
                <a:lnTo>
                  <a:pt x="591397" y="1296667"/>
                </a:lnTo>
                <a:lnTo>
                  <a:pt x="635747" y="1323890"/>
                </a:lnTo>
                <a:lnTo>
                  <a:pt x="679895" y="1355682"/>
                </a:lnTo>
                <a:lnTo>
                  <a:pt x="700715" y="1329019"/>
                </a:lnTo>
                <a:lnTo>
                  <a:pt x="708983" y="1318301"/>
                </a:lnTo>
                <a:lnTo>
                  <a:pt x="713167" y="1312961"/>
                </a:lnTo>
                <a:lnTo>
                  <a:pt x="717301" y="1307633"/>
                </a:lnTo>
                <a:lnTo>
                  <a:pt x="721485" y="1302293"/>
                </a:lnTo>
                <a:lnTo>
                  <a:pt x="729778" y="1291625"/>
                </a:lnTo>
                <a:lnTo>
                  <a:pt x="680707" y="1256280"/>
                </a:lnTo>
                <a:lnTo>
                  <a:pt x="631524" y="1226078"/>
                </a:lnTo>
                <a:lnTo>
                  <a:pt x="582722" y="1200517"/>
                </a:lnTo>
                <a:lnTo>
                  <a:pt x="534789" y="1179096"/>
                </a:lnTo>
                <a:lnTo>
                  <a:pt x="488217" y="1161312"/>
                </a:lnTo>
                <a:lnTo>
                  <a:pt x="443496" y="1146662"/>
                </a:lnTo>
                <a:lnTo>
                  <a:pt x="380014" y="1129865"/>
                </a:lnTo>
                <a:lnTo>
                  <a:pt x="321522" y="1117704"/>
                </a:lnTo>
                <a:lnTo>
                  <a:pt x="268282" y="1109254"/>
                </a:lnTo>
                <a:lnTo>
                  <a:pt x="220554" y="1103589"/>
                </a:lnTo>
                <a:lnTo>
                  <a:pt x="178403" y="1099874"/>
                </a:lnTo>
                <a:lnTo>
                  <a:pt x="87779" y="1095396"/>
                </a:lnTo>
                <a:lnTo>
                  <a:pt x="81220" y="1095321"/>
                </a:lnTo>
                <a:lnTo>
                  <a:pt x="81157" y="82112"/>
                </a:lnTo>
                <a:lnTo>
                  <a:pt x="528722" y="82112"/>
                </a:lnTo>
                <a:lnTo>
                  <a:pt x="486988" y="66356"/>
                </a:lnTo>
                <a:lnTo>
                  <a:pt x="443391" y="52233"/>
                </a:lnTo>
                <a:lnTo>
                  <a:pt x="399317" y="40120"/>
                </a:lnTo>
                <a:lnTo>
                  <a:pt x="354908" y="29869"/>
                </a:lnTo>
                <a:lnTo>
                  <a:pt x="310243" y="21382"/>
                </a:lnTo>
                <a:lnTo>
                  <a:pt x="265410" y="14531"/>
                </a:lnTo>
                <a:lnTo>
                  <a:pt x="220491" y="9185"/>
                </a:lnTo>
                <a:lnTo>
                  <a:pt x="175532" y="5289"/>
                </a:lnTo>
                <a:lnTo>
                  <a:pt x="130601" y="2525"/>
                </a:lnTo>
                <a:lnTo>
                  <a:pt x="83582" y="954"/>
                </a:lnTo>
                <a:lnTo>
                  <a:pt x="477" y="0"/>
                </a:lnTo>
                <a:close/>
              </a:path>
              <a:path w="1410335" h="1355725">
                <a:moveTo>
                  <a:pt x="745434" y="934036"/>
                </a:moveTo>
                <a:lnTo>
                  <a:pt x="664277" y="934036"/>
                </a:lnTo>
                <a:lnTo>
                  <a:pt x="664277" y="1094190"/>
                </a:lnTo>
                <a:lnTo>
                  <a:pt x="664465" y="1094856"/>
                </a:lnTo>
                <a:lnTo>
                  <a:pt x="1409762" y="1094856"/>
                </a:lnTo>
                <a:lnTo>
                  <a:pt x="1409762" y="1013636"/>
                </a:lnTo>
                <a:lnTo>
                  <a:pt x="745434" y="1013636"/>
                </a:lnTo>
                <a:lnTo>
                  <a:pt x="745434" y="934036"/>
                </a:lnTo>
                <a:close/>
              </a:path>
              <a:path w="1410335" h="1355725">
                <a:moveTo>
                  <a:pt x="1409762" y="82112"/>
                </a:moveTo>
                <a:lnTo>
                  <a:pt x="1328554" y="82112"/>
                </a:lnTo>
                <a:lnTo>
                  <a:pt x="1328554" y="1013636"/>
                </a:lnTo>
                <a:lnTo>
                  <a:pt x="1409762" y="1013636"/>
                </a:lnTo>
                <a:lnTo>
                  <a:pt x="1409762" y="82112"/>
                </a:lnTo>
                <a:close/>
              </a:path>
              <a:path w="1410335" h="1355725">
                <a:moveTo>
                  <a:pt x="898640" y="852853"/>
                </a:moveTo>
                <a:lnTo>
                  <a:pt x="549042" y="852853"/>
                </a:lnTo>
                <a:lnTo>
                  <a:pt x="549042" y="934036"/>
                </a:lnTo>
                <a:lnTo>
                  <a:pt x="898640" y="934036"/>
                </a:lnTo>
                <a:lnTo>
                  <a:pt x="898640" y="852853"/>
                </a:lnTo>
                <a:close/>
              </a:path>
              <a:path w="1410335" h="1355725">
                <a:moveTo>
                  <a:pt x="971700" y="465309"/>
                </a:moveTo>
                <a:lnTo>
                  <a:pt x="809943" y="465309"/>
                </a:lnTo>
                <a:lnTo>
                  <a:pt x="833975" y="467710"/>
                </a:lnTo>
                <a:lnTo>
                  <a:pt x="856985" y="474761"/>
                </a:lnTo>
                <a:lnTo>
                  <a:pt x="896856" y="501459"/>
                </a:lnTo>
                <a:lnTo>
                  <a:pt x="923478" y="541398"/>
                </a:lnTo>
                <a:lnTo>
                  <a:pt x="932850" y="588384"/>
                </a:lnTo>
                <a:lnTo>
                  <a:pt x="932827" y="588899"/>
                </a:lnTo>
                <a:lnTo>
                  <a:pt x="923442" y="635790"/>
                </a:lnTo>
                <a:lnTo>
                  <a:pt x="896768" y="675698"/>
                </a:lnTo>
                <a:lnTo>
                  <a:pt x="856877" y="702339"/>
                </a:lnTo>
                <a:lnTo>
                  <a:pt x="809466" y="711760"/>
                </a:lnTo>
                <a:lnTo>
                  <a:pt x="549093" y="711760"/>
                </a:lnTo>
                <a:lnTo>
                  <a:pt x="549093" y="792955"/>
                </a:lnTo>
                <a:lnTo>
                  <a:pt x="664277" y="792955"/>
                </a:lnTo>
                <a:lnTo>
                  <a:pt x="664277" y="852853"/>
                </a:lnTo>
                <a:lnTo>
                  <a:pt x="745434" y="852853"/>
                </a:lnTo>
                <a:lnTo>
                  <a:pt x="745434" y="792955"/>
                </a:lnTo>
                <a:lnTo>
                  <a:pt x="809918" y="792943"/>
                </a:lnTo>
                <a:lnTo>
                  <a:pt x="849694" y="789013"/>
                </a:lnTo>
                <a:lnTo>
                  <a:pt x="887974" y="777315"/>
                </a:lnTo>
                <a:lnTo>
                  <a:pt x="923288" y="758469"/>
                </a:lnTo>
                <a:lnTo>
                  <a:pt x="954165" y="733095"/>
                </a:lnTo>
                <a:lnTo>
                  <a:pt x="979539" y="702237"/>
                </a:lnTo>
                <a:lnTo>
                  <a:pt x="998385" y="666939"/>
                </a:lnTo>
                <a:lnTo>
                  <a:pt x="1010082" y="628670"/>
                </a:lnTo>
                <a:lnTo>
                  <a:pt x="1014013" y="588899"/>
                </a:lnTo>
                <a:lnTo>
                  <a:pt x="1014088" y="588384"/>
                </a:lnTo>
                <a:lnTo>
                  <a:pt x="1010152" y="548615"/>
                </a:lnTo>
                <a:lnTo>
                  <a:pt x="998477" y="510334"/>
                </a:lnTo>
                <a:lnTo>
                  <a:pt x="979662" y="475010"/>
                </a:lnTo>
                <a:lnTo>
                  <a:pt x="971700" y="465309"/>
                </a:lnTo>
                <a:close/>
              </a:path>
              <a:path w="1410335" h="1355725">
                <a:moveTo>
                  <a:pt x="809667" y="384139"/>
                </a:moveTo>
                <a:lnTo>
                  <a:pt x="665068" y="384139"/>
                </a:lnTo>
                <a:lnTo>
                  <a:pt x="664277" y="384164"/>
                </a:lnTo>
                <a:lnTo>
                  <a:pt x="664277" y="711760"/>
                </a:lnTo>
                <a:lnTo>
                  <a:pt x="745434" y="711760"/>
                </a:lnTo>
                <a:lnTo>
                  <a:pt x="745434" y="465309"/>
                </a:lnTo>
                <a:lnTo>
                  <a:pt x="971700" y="465309"/>
                </a:lnTo>
                <a:lnTo>
                  <a:pt x="923465" y="418708"/>
                </a:lnTo>
                <a:lnTo>
                  <a:pt x="888184" y="399832"/>
                </a:lnTo>
                <a:lnTo>
                  <a:pt x="849924" y="388110"/>
                </a:lnTo>
                <a:lnTo>
                  <a:pt x="810144" y="384164"/>
                </a:lnTo>
                <a:lnTo>
                  <a:pt x="809667" y="384139"/>
                </a:lnTo>
                <a:close/>
              </a:path>
              <a:path w="1410335" h="1355725">
                <a:moveTo>
                  <a:pt x="528722" y="82112"/>
                </a:moveTo>
                <a:lnTo>
                  <a:pt x="81157" y="82112"/>
                </a:lnTo>
                <a:lnTo>
                  <a:pt x="85970" y="82162"/>
                </a:lnTo>
                <a:lnTo>
                  <a:pt x="126794" y="83633"/>
                </a:lnTo>
                <a:lnTo>
                  <a:pt x="169584" y="86262"/>
                </a:lnTo>
                <a:lnTo>
                  <a:pt x="212186" y="89965"/>
                </a:lnTo>
                <a:lnTo>
                  <a:pt x="254528" y="95002"/>
                </a:lnTo>
                <a:lnTo>
                  <a:pt x="296585" y="101422"/>
                </a:lnTo>
                <a:lnTo>
                  <a:pt x="338281" y="109335"/>
                </a:lnTo>
                <a:lnTo>
                  <a:pt x="379543" y="118852"/>
                </a:lnTo>
                <a:lnTo>
                  <a:pt x="420181" y="130033"/>
                </a:lnTo>
                <a:lnTo>
                  <a:pt x="460156" y="142987"/>
                </a:lnTo>
                <a:lnTo>
                  <a:pt x="499370" y="157793"/>
                </a:lnTo>
                <a:lnTo>
                  <a:pt x="537721" y="174528"/>
                </a:lnTo>
                <a:lnTo>
                  <a:pt x="565743" y="188547"/>
                </a:lnTo>
                <a:lnTo>
                  <a:pt x="575084" y="193250"/>
                </a:lnTo>
                <a:lnTo>
                  <a:pt x="611240" y="213907"/>
                </a:lnTo>
                <a:lnTo>
                  <a:pt x="646196" y="236562"/>
                </a:lnTo>
                <a:lnTo>
                  <a:pt x="704849" y="279597"/>
                </a:lnTo>
                <a:lnTo>
                  <a:pt x="763541" y="236562"/>
                </a:lnTo>
                <a:lnTo>
                  <a:pt x="798459" y="213907"/>
                </a:lnTo>
                <a:lnTo>
                  <a:pt x="834696" y="193225"/>
                </a:lnTo>
                <a:lnTo>
                  <a:pt x="844017" y="188531"/>
                </a:lnTo>
                <a:lnTo>
                  <a:pt x="853332" y="183787"/>
                </a:lnTo>
                <a:lnTo>
                  <a:pt x="862991" y="178926"/>
                </a:lnTo>
                <a:lnTo>
                  <a:pt x="704849" y="178926"/>
                </a:lnTo>
                <a:lnTo>
                  <a:pt x="692284" y="169753"/>
                </a:lnTo>
                <a:lnTo>
                  <a:pt x="653521" y="144611"/>
                </a:lnTo>
                <a:lnTo>
                  <a:pt x="613413" y="121667"/>
                </a:lnTo>
                <a:lnTo>
                  <a:pt x="603107" y="116465"/>
                </a:lnTo>
                <a:lnTo>
                  <a:pt x="592821" y="111229"/>
                </a:lnTo>
                <a:lnTo>
                  <a:pt x="582518" y="106044"/>
                </a:lnTo>
                <a:lnTo>
                  <a:pt x="572162" y="100997"/>
                </a:lnTo>
                <a:lnTo>
                  <a:pt x="529961" y="82580"/>
                </a:lnTo>
                <a:lnTo>
                  <a:pt x="528722" y="82112"/>
                </a:lnTo>
                <a:close/>
              </a:path>
              <a:path w="1410335" h="1355725">
                <a:moveTo>
                  <a:pt x="1409184" y="0"/>
                </a:moveTo>
                <a:lnTo>
                  <a:pt x="1326078" y="954"/>
                </a:lnTo>
                <a:lnTo>
                  <a:pt x="1279123" y="2550"/>
                </a:lnTo>
                <a:lnTo>
                  <a:pt x="1234159" y="5294"/>
                </a:lnTo>
                <a:lnTo>
                  <a:pt x="1189195" y="9197"/>
                </a:lnTo>
                <a:lnTo>
                  <a:pt x="1144276" y="14536"/>
                </a:lnTo>
                <a:lnTo>
                  <a:pt x="1099450" y="21384"/>
                </a:lnTo>
                <a:lnTo>
                  <a:pt x="1054787" y="29869"/>
                </a:lnTo>
                <a:lnTo>
                  <a:pt x="1010356" y="40120"/>
                </a:lnTo>
                <a:lnTo>
                  <a:pt x="966291" y="52242"/>
                </a:lnTo>
                <a:lnTo>
                  <a:pt x="922702" y="66373"/>
                </a:lnTo>
                <a:lnTo>
                  <a:pt x="879735" y="82603"/>
                </a:lnTo>
                <a:lnTo>
                  <a:pt x="837536" y="101023"/>
                </a:lnTo>
                <a:lnTo>
                  <a:pt x="796310" y="121680"/>
                </a:lnTo>
                <a:lnTo>
                  <a:pt x="756203" y="144623"/>
                </a:lnTo>
                <a:lnTo>
                  <a:pt x="717389" y="169766"/>
                </a:lnTo>
                <a:lnTo>
                  <a:pt x="704849" y="178926"/>
                </a:lnTo>
                <a:lnTo>
                  <a:pt x="862991" y="178926"/>
                </a:lnTo>
                <a:lnTo>
                  <a:pt x="872015" y="174528"/>
                </a:lnTo>
                <a:lnTo>
                  <a:pt x="910349" y="157789"/>
                </a:lnTo>
                <a:lnTo>
                  <a:pt x="949600" y="142974"/>
                </a:lnTo>
                <a:lnTo>
                  <a:pt x="989646" y="130011"/>
                </a:lnTo>
                <a:lnTo>
                  <a:pt x="1030355" y="118827"/>
                </a:lnTo>
                <a:lnTo>
                  <a:pt x="1071498" y="109324"/>
                </a:lnTo>
                <a:lnTo>
                  <a:pt x="1113134" y="101418"/>
                </a:lnTo>
                <a:lnTo>
                  <a:pt x="1155174" y="95002"/>
                </a:lnTo>
                <a:lnTo>
                  <a:pt x="1197525" y="89965"/>
                </a:lnTo>
                <a:lnTo>
                  <a:pt x="1240124" y="86262"/>
                </a:lnTo>
                <a:lnTo>
                  <a:pt x="1282892" y="83633"/>
                </a:lnTo>
                <a:lnTo>
                  <a:pt x="1323741" y="82162"/>
                </a:lnTo>
                <a:lnTo>
                  <a:pt x="1409762" y="82112"/>
                </a:lnTo>
                <a:lnTo>
                  <a:pt x="1409762" y="201"/>
                </a:lnTo>
                <a:lnTo>
                  <a:pt x="1409435" y="12"/>
                </a:lnTo>
                <a:lnTo>
                  <a:pt x="1409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09300" y="767465"/>
            <a:ext cx="1410335" cy="1355725"/>
          </a:xfrm>
          <a:custGeom>
            <a:avLst/>
            <a:gdLst/>
            <a:ahLst/>
            <a:cxnLst/>
            <a:rect l="l" t="t" r="r" b="b"/>
            <a:pathLst>
              <a:path w="1410335" h="1355725">
                <a:moveTo>
                  <a:pt x="477" y="0"/>
                </a:moveTo>
                <a:lnTo>
                  <a:pt x="326" y="0"/>
                </a:lnTo>
                <a:lnTo>
                  <a:pt x="122" y="188"/>
                </a:lnTo>
                <a:lnTo>
                  <a:pt x="0" y="1175298"/>
                </a:lnTo>
                <a:lnTo>
                  <a:pt x="238" y="1175574"/>
                </a:lnTo>
                <a:lnTo>
                  <a:pt x="81823" y="1176517"/>
                </a:lnTo>
                <a:lnTo>
                  <a:pt x="129708" y="1178143"/>
                </a:lnTo>
                <a:lnTo>
                  <a:pt x="172287" y="1180837"/>
                </a:lnTo>
                <a:lnTo>
                  <a:pt x="212249" y="1184370"/>
                </a:lnTo>
                <a:lnTo>
                  <a:pt x="257264" y="1189694"/>
                </a:lnTo>
                <a:lnTo>
                  <a:pt x="307148" y="1197609"/>
                </a:lnTo>
                <a:lnTo>
                  <a:pt x="361576" y="1208918"/>
                </a:lnTo>
                <a:lnTo>
                  <a:pt x="420225" y="1224427"/>
                </a:lnTo>
                <a:lnTo>
                  <a:pt x="461253" y="1237895"/>
                </a:lnTo>
                <a:lnTo>
                  <a:pt x="503731" y="1254123"/>
                </a:lnTo>
                <a:lnTo>
                  <a:pt x="547247" y="1273564"/>
                </a:lnTo>
                <a:lnTo>
                  <a:pt x="591389" y="1296672"/>
                </a:lnTo>
                <a:lnTo>
                  <a:pt x="635742" y="1323897"/>
                </a:lnTo>
                <a:lnTo>
                  <a:pt x="679895" y="1355694"/>
                </a:lnTo>
                <a:lnTo>
                  <a:pt x="692397" y="1339686"/>
                </a:lnTo>
                <a:lnTo>
                  <a:pt x="696556" y="1334309"/>
                </a:lnTo>
                <a:lnTo>
                  <a:pt x="700703" y="1329031"/>
                </a:lnTo>
                <a:lnTo>
                  <a:pt x="704849" y="1323641"/>
                </a:lnTo>
                <a:lnTo>
                  <a:pt x="713167" y="1312973"/>
                </a:lnTo>
                <a:lnTo>
                  <a:pt x="717289" y="1307646"/>
                </a:lnTo>
                <a:lnTo>
                  <a:pt x="721485" y="1302305"/>
                </a:lnTo>
                <a:lnTo>
                  <a:pt x="680702" y="1256277"/>
                </a:lnTo>
                <a:lnTo>
                  <a:pt x="631519" y="1226080"/>
                </a:lnTo>
                <a:lnTo>
                  <a:pt x="582717" y="1200521"/>
                </a:lnTo>
                <a:lnTo>
                  <a:pt x="534786" y="1179098"/>
                </a:lnTo>
                <a:lnTo>
                  <a:pt x="488216" y="1161313"/>
                </a:lnTo>
                <a:lnTo>
                  <a:pt x="443496" y="1146662"/>
                </a:lnTo>
                <a:lnTo>
                  <a:pt x="380006" y="1129871"/>
                </a:lnTo>
                <a:lnTo>
                  <a:pt x="321511" y="1117718"/>
                </a:lnTo>
                <a:lnTo>
                  <a:pt x="268270" y="1109269"/>
                </a:lnTo>
                <a:lnTo>
                  <a:pt x="220541" y="1103589"/>
                </a:lnTo>
                <a:lnTo>
                  <a:pt x="178397" y="1099884"/>
                </a:lnTo>
                <a:lnTo>
                  <a:pt x="87766" y="1095409"/>
                </a:lnTo>
                <a:lnTo>
                  <a:pt x="83369" y="1095334"/>
                </a:lnTo>
                <a:lnTo>
                  <a:pt x="81157" y="1095334"/>
                </a:lnTo>
                <a:lnTo>
                  <a:pt x="81157" y="82125"/>
                </a:lnTo>
                <a:lnTo>
                  <a:pt x="528726" y="82125"/>
                </a:lnTo>
                <a:lnTo>
                  <a:pt x="486982" y="66362"/>
                </a:lnTo>
                <a:lnTo>
                  <a:pt x="443381" y="52235"/>
                </a:lnTo>
                <a:lnTo>
                  <a:pt x="399305" y="40120"/>
                </a:lnTo>
                <a:lnTo>
                  <a:pt x="354895" y="29878"/>
                </a:lnTo>
                <a:lnTo>
                  <a:pt x="310232" y="21398"/>
                </a:lnTo>
                <a:lnTo>
                  <a:pt x="265402" y="14548"/>
                </a:lnTo>
                <a:lnTo>
                  <a:pt x="220491" y="9197"/>
                </a:lnTo>
                <a:lnTo>
                  <a:pt x="175527" y="5304"/>
                </a:lnTo>
                <a:lnTo>
                  <a:pt x="130601" y="2550"/>
                </a:lnTo>
                <a:lnTo>
                  <a:pt x="83570" y="967"/>
                </a:lnTo>
                <a:lnTo>
                  <a:pt x="477" y="0"/>
                </a:lnTo>
                <a:close/>
              </a:path>
              <a:path w="1410335" h="1355725">
                <a:moveTo>
                  <a:pt x="745434" y="934061"/>
                </a:moveTo>
                <a:lnTo>
                  <a:pt x="664277" y="934061"/>
                </a:lnTo>
                <a:lnTo>
                  <a:pt x="664277" y="1094215"/>
                </a:lnTo>
                <a:lnTo>
                  <a:pt x="664465" y="1094869"/>
                </a:lnTo>
                <a:lnTo>
                  <a:pt x="1409749" y="1094869"/>
                </a:lnTo>
                <a:lnTo>
                  <a:pt x="1409749" y="1013661"/>
                </a:lnTo>
                <a:lnTo>
                  <a:pt x="745434" y="1013661"/>
                </a:lnTo>
                <a:lnTo>
                  <a:pt x="745434" y="934061"/>
                </a:lnTo>
                <a:close/>
              </a:path>
              <a:path w="1410335" h="1355725">
                <a:moveTo>
                  <a:pt x="1409749" y="82125"/>
                </a:moveTo>
                <a:lnTo>
                  <a:pt x="1328579" y="82125"/>
                </a:lnTo>
                <a:lnTo>
                  <a:pt x="1328579" y="1013661"/>
                </a:lnTo>
                <a:lnTo>
                  <a:pt x="1409749" y="1013661"/>
                </a:lnTo>
                <a:lnTo>
                  <a:pt x="1409749" y="82125"/>
                </a:lnTo>
                <a:close/>
              </a:path>
              <a:path w="1410335" h="1355725">
                <a:moveTo>
                  <a:pt x="898640" y="852853"/>
                </a:moveTo>
                <a:lnTo>
                  <a:pt x="549042" y="852853"/>
                </a:lnTo>
                <a:lnTo>
                  <a:pt x="549042" y="934061"/>
                </a:lnTo>
                <a:lnTo>
                  <a:pt x="898640" y="934061"/>
                </a:lnTo>
                <a:lnTo>
                  <a:pt x="898640" y="852853"/>
                </a:lnTo>
                <a:close/>
              </a:path>
              <a:path w="1410335" h="1355725">
                <a:moveTo>
                  <a:pt x="745434" y="792981"/>
                </a:moveTo>
                <a:lnTo>
                  <a:pt x="664277" y="792981"/>
                </a:lnTo>
                <a:lnTo>
                  <a:pt x="664277" y="852853"/>
                </a:lnTo>
                <a:lnTo>
                  <a:pt x="745434" y="852853"/>
                </a:lnTo>
                <a:lnTo>
                  <a:pt x="745434" y="792981"/>
                </a:lnTo>
                <a:close/>
              </a:path>
              <a:path w="1410335" h="1355725">
                <a:moveTo>
                  <a:pt x="971703" y="465321"/>
                </a:moveTo>
                <a:lnTo>
                  <a:pt x="809931" y="465321"/>
                </a:lnTo>
                <a:lnTo>
                  <a:pt x="833968" y="467722"/>
                </a:lnTo>
                <a:lnTo>
                  <a:pt x="856981" y="474775"/>
                </a:lnTo>
                <a:lnTo>
                  <a:pt x="896869" y="501484"/>
                </a:lnTo>
                <a:lnTo>
                  <a:pt x="923473" y="541408"/>
                </a:lnTo>
                <a:lnTo>
                  <a:pt x="932837" y="588396"/>
                </a:lnTo>
                <a:lnTo>
                  <a:pt x="932830" y="588761"/>
                </a:lnTo>
                <a:lnTo>
                  <a:pt x="923434" y="635798"/>
                </a:lnTo>
                <a:lnTo>
                  <a:pt x="896755" y="675711"/>
                </a:lnTo>
                <a:lnTo>
                  <a:pt x="856871" y="702352"/>
                </a:lnTo>
                <a:lnTo>
                  <a:pt x="809843" y="711747"/>
                </a:lnTo>
                <a:lnTo>
                  <a:pt x="809453" y="711760"/>
                </a:lnTo>
                <a:lnTo>
                  <a:pt x="549093" y="711760"/>
                </a:lnTo>
                <a:lnTo>
                  <a:pt x="549093" y="792981"/>
                </a:lnTo>
                <a:lnTo>
                  <a:pt x="809453" y="792981"/>
                </a:lnTo>
                <a:lnTo>
                  <a:pt x="849696" y="789013"/>
                </a:lnTo>
                <a:lnTo>
                  <a:pt x="887980" y="777315"/>
                </a:lnTo>
                <a:lnTo>
                  <a:pt x="923299" y="758469"/>
                </a:lnTo>
                <a:lnTo>
                  <a:pt x="954178" y="733095"/>
                </a:lnTo>
                <a:lnTo>
                  <a:pt x="979545" y="702241"/>
                </a:lnTo>
                <a:lnTo>
                  <a:pt x="998388" y="666951"/>
                </a:lnTo>
                <a:lnTo>
                  <a:pt x="1010088" y="628691"/>
                </a:lnTo>
                <a:lnTo>
                  <a:pt x="1014075" y="588396"/>
                </a:lnTo>
                <a:lnTo>
                  <a:pt x="1010145" y="548633"/>
                </a:lnTo>
                <a:lnTo>
                  <a:pt x="998473" y="510351"/>
                </a:lnTo>
                <a:lnTo>
                  <a:pt x="979662" y="475024"/>
                </a:lnTo>
                <a:lnTo>
                  <a:pt x="971703" y="465321"/>
                </a:lnTo>
                <a:close/>
              </a:path>
              <a:path w="1410335" h="1355725">
                <a:moveTo>
                  <a:pt x="810132" y="384164"/>
                </a:moveTo>
                <a:lnTo>
                  <a:pt x="664277" y="384164"/>
                </a:lnTo>
                <a:lnTo>
                  <a:pt x="664277" y="711760"/>
                </a:lnTo>
                <a:lnTo>
                  <a:pt x="745434" y="711760"/>
                </a:lnTo>
                <a:lnTo>
                  <a:pt x="745434" y="465321"/>
                </a:lnTo>
                <a:lnTo>
                  <a:pt x="971703" y="465321"/>
                </a:lnTo>
                <a:lnTo>
                  <a:pt x="954316" y="444124"/>
                </a:lnTo>
                <a:lnTo>
                  <a:pt x="923460" y="418722"/>
                </a:lnTo>
                <a:lnTo>
                  <a:pt x="888175" y="399848"/>
                </a:lnTo>
                <a:lnTo>
                  <a:pt x="849915" y="388122"/>
                </a:lnTo>
                <a:lnTo>
                  <a:pt x="810132" y="384164"/>
                </a:lnTo>
                <a:close/>
              </a:path>
              <a:path w="1410335" h="1355725">
                <a:moveTo>
                  <a:pt x="528726" y="82125"/>
                </a:moveTo>
                <a:lnTo>
                  <a:pt x="81157" y="82125"/>
                </a:lnTo>
                <a:lnTo>
                  <a:pt x="85970" y="82175"/>
                </a:lnTo>
                <a:lnTo>
                  <a:pt x="126781" y="83645"/>
                </a:lnTo>
                <a:lnTo>
                  <a:pt x="169573" y="86274"/>
                </a:lnTo>
                <a:lnTo>
                  <a:pt x="212186" y="89978"/>
                </a:lnTo>
                <a:lnTo>
                  <a:pt x="254523" y="95016"/>
                </a:lnTo>
                <a:lnTo>
                  <a:pt x="296583" y="101439"/>
                </a:lnTo>
                <a:lnTo>
                  <a:pt x="338297" y="109353"/>
                </a:lnTo>
                <a:lnTo>
                  <a:pt x="379452" y="118827"/>
                </a:lnTo>
                <a:lnTo>
                  <a:pt x="420192" y="130045"/>
                </a:lnTo>
                <a:lnTo>
                  <a:pt x="460155" y="143001"/>
                </a:lnTo>
                <a:lnTo>
                  <a:pt x="499369" y="157811"/>
                </a:lnTo>
                <a:lnTo>
                  <a:pt x="537721" y="174553"/>
                </a:lnTo>
                <a:lnTo>
                  <a:pt x="565742" y="188560"/>
                </a:lnTo>
                <a:lnTo>
                  <a:pt x="575084" y="193263"/>
                </a:lnTo>
                <a:lnTo>
                  <a:pt x="611227" y="213920"/>
                </a:lnTo>
                <a:lnTo>
                  <a:pt x="646196" y="236574"/>
                </a:lnTo>
                <a:lnTo>
                  <a:pt x="704849" y="279610"/>
                </a:lnTo>
                <a:lnTo>
                  <a:pt x="705188" y="279384"/>
                </a:lnTo>
                <a:lnTo>
                  <a:pt x="763541" y="236574"/>
                </a:lnTo>
                <a:lnTo>
                  <a:pt x="798459" y="213920"/>
                </a:lnTo>
                <a:lnTo>
                  <a:pt x="834696" y="193238"/>
                </a:lnTo>
                <a:lnTo>
                  <a:pt x="844017" y="188544"/>
                </a:lnTo>
                <a:lnTo>
                  <a:pt x="853332" y="183801"/>
                </a:lnTo>
                <a:lnTo>
                  <a:pt x="863003" y="178939"/>
                </a:lnTo>
                <a:lnTo>
                  <a:pt x="704849" y="178939"/>
                </a:lnTo>
                <a:lnTo>
                  <a:pt x="692284" y="169766"/>
                </a:lnTo>
                <a:lnTo>
                  <a:pt x="653521" y="144611"/>
                </a:lnTo>
                <a:lnTo>
                  <a:pt x="627973" y="130019"/>
                </a:lnTo>
                <a:lnTo>
                  <a:pt x="613413" y="121680"/>
                </a:lnTo>
                <a:lnTo>
                  <a:pt x="603111" y="116478"/>
                </a:lnTo>
                <a:lnTo>
                  <a:pt x="592821" y="111241"/>
                </a:lnTo>
                <a:lnTo>
                  <a:pt x="582514" y="106056"/>
                </a:lnTo>
                <a:lnTo>
                  <a:pt x="572162" y="101010"/>
                </a:lnTo>
                <a:lnTo>
                  <a:pt x="529959" y="82590"/>
                </a:lnTo>
                <a:lnTo>
                  <a:pt x="528726" y="82125"/>
                </a:lnTo>
                <a:close/>
              </a:path>
              <a:path w="1410335" h="1355725">
                <a:moveTo>
                  <a:pt x="1409171" y="0"/>
                </a:moveTo>
                <a:lnTo>
                  <a:pt x="1326078" y="967"/>
                </a:lnTo>
                <a:lnTo>
                  <a:pt x="1279098" y="2563"/>
                </a:lnTo>
                <a:lnTo>
                  <a:pt x="1234149" y="5308"/>
                </a:lnTo>
                <a:lnTo>
                  <a:pt x="1189182" y="9222"/>
                </a:lnTo>
                <a:lnTo>
                  <a:pt x="1144270" y="14559"/>
                </a:lnTo>
                <a:lnTo>
                  <a:pt x="1099447" y="21401"/>
                </a:lnTo>
                <a:lnTo>
                  <a:pt x="1054782" y="29878"/>
                </a:lnTo>
                <a:lnTo>
                  <a:pt x="1010344" y="40120"/>
                </a:lnTo>
                <a:lnTo>
                  <a:pt x="966280" y="52255"/>
                </a:lnTo>
                <a:lnTo>
                  <a:pt x="922694" y="66390"/>
                </a:lnTo>
                <a:lnTo>
                  <a:pt x="879728" y="82622"/>
                </a:lnTo>
                <a:lnTo>
                  <a:pt x="837524" y="101048"/>
                </a:lnTo>
                <a:lnTo>
                  <a:pt x="796310" y="121692"/>
                </a:lnTo>
                <a:lnTo>
                  <a:pt x="756190" y="144636"/>
                </a:lnTo>
                <a:lnTo>
                  <a:pt x="717402" y="169779"/>
                </a:lnTo>
                <a:lnTo>
                  <a:pt x="709046" y="175910"/>
                </a:lnTo>
                <a:lnTo>
                  <a:pt x="704849" y="178939"/>
                </a:lnTo>
                <a:lnTo>
                  <a:pt x="863003" y="178939"/>
                </a:lnTo>
                <a:lnTo>
                  <a:pt x="872015" y="174553"/>
                </a:lnTo>
                <a:lnTo>
                  <a:pt x="910350" y="157806"/>
                </a:lnTo>
                <a:lnTo>
                  <a:pt x="949604" y="142987"/>
                </a:lnTo>
                <a:lnTo>
                  <a:pt x="989660" y="130019"/>
                </a:lnTo>
                <a:lnTo>
                  <a:pt x="1030234" y="118865"/>
                </a:lnTo>
                <a:lnTo>
                  <a:pt x="1071520" y="109337"/>
                </a:lnTo>
                <a:lnTo>
                  <a:pt x="1113143" y="101434"/>
                </a:lnTo>
                <a:lnTo>
                  <a:pt x="1155176" y="95016"/>
                </a:lnTo>
                <a:lnTo>
                  <a:pt x="1197525" y="89978"/>
                </a:lnTo>
                <a:lnTo>
                  <a:pt x="1240115" y="86274"/>
                </a:lnTo>
                <a:lnTo>
                  <a:pt x="1282892" y="83645"/>
                </a:lnTo>
                <a:lnTo>
                  <a:pt x="1323766" y="82175"/>
                </a:lnTo>
                <a:lnTo>
                  <a:pt x="1409749" y="82125"/>
                </a:lnTo>
                <a:lnTo>
                  <a:pt x="1409749" y="188"/>
                </a:lnTo>
                <a:lnTo>
                  <a:pt x="1409410" y="37"/>
                </a:lnTo>
                <a:lnTo>
                  <a:pt x="14091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09303" y="767461"/>
            <a:ext cx="1410335" cy="1355725"/>
          </a:xfrm>
          <a:custGeom>
            <a:avLst/>
            <a:gdLst/>
            <a:ahLst/>
            <a:cxnLst/>
            <a:rect l="l" t="t" r="r" b="b"/>
            <a:pathLst>
              <a:path w="1410335" h="1355725">
                <a:moveTo>
                  <a:pt x="477" y="0"/>
                </a:moveTo>
                <a:lnTo>
                  <a:pt x="339" y="0"/>
                </a:lnTo>
                <a:lnTo>
                  <a:pt x="113" y="201"/>
                </a:lnTo>
                <a:lnTo>
                  <a:pt x="0" y="1175298"/>
                </a:lnTo>
                <a:lnTo>
                  <a:pt x="238" y="1175574"/>
                </a:lnTo>
                <a:lnTo>
                  <a:pt x="81823" y="1176517"/>
                </a:lnTo>
                <a:lnTo>
                  <a:pt x="129708" y="1178143"/>
                </a:lnTo>
                <a:lnTo>
                  <a:pt x="172287" y="1180837"/>
                </a:lnTo>
                <a:lnTo>
                  <a:pt x="212249" y="1184370"/>
                </a:lnTo>
                <a:lnTo>
                  <a:pt x="257264" y="1189694"/>
                </a:lnTo>
                <a:lnTo>
                  <a:pt x="307148" y="1197609"/>
                </a:lnTo>
                <a:lnTo>
                  <a:pt x="361576" y="1208918"/>
                </a:lnTo>
                <a:lnTo>
                  <a:pt x="420225" y="1224427"/>
                </a:lnTo>
                <a:lnTo>
                  <a:pt x="461253" y="1237895"/>
                </a:lnTo>
                <a:lnTo>
                  <a:pt x="503731" y="1254123"/>
                </a:lnTo>
                <a:lnTo>
                  <a:pt x="547247" y="1273564"/>
                </a:lnTo>
                <a:lnTo>
                  <a:pt x="591389" y="1296672"/>
                </a:lnTo>
                <a:lnTo>
                  <a:pt x="635742" y="1323897"/>
                </a:lnTo>
                <a:lnTo>
                  <a:pt x="679895" y="1355694"/>
                </a:lnTo>
                <a:lnTo>
                  <a:pt x="692410" y="1339686"/>
                </a:lnTo>
                <a:lnTo>
                  <a:pt x="696556" y="1334309"/>
                </a:lnTo>
                <a:lnTo>
                  <a:pt x="700703" y="1329031"/>
                </a:lnTo>
                <a:lnTo>
                  <a:pt x="704849" y="1323641"/>
                </a:lnTo>
                <a:lnTo>
                  <a:pt x="713167" y="1312973"/>
                </a:lnTo>
                <a:lnTo>
                  <a:pt x="717289" y="1307645"/>
                </a:lnTo>
                <a:lnTo>
                  <a:pt x="721485" y="1302305"/>
                </a:lnTo>
                <a:lnTo>
                  <a:pt x="680702" y="1256276"/>
                </a:lnTo>
                <a:lnTo>
                  <a:pt x="631519" y="1226077"/>
                </a:lnTo>
                <a:lnTo>
                  <a:pt x="582717" y="1200516"/>
                </a:lnTo>
                <a:lnTo>
                  <a:pt x="534786" y="1179093"/>
                </a:lnTo>
                <a:lnTo>
                  <a:pt x="488216" y="1161308"/>
                </a:lnTo>
                <a:lnTo>
                  <a:pt x="443496" y="1146662"/>
                </a:lnTo>
                <a:lnTo>
                  <a:pt x="380006" y="1129871"/>
                </a:lnTo>
                <a:lnTo>
                  <a:pt x="321511" y="1117718"/>
                </a:lnTo>
                <a:lnTo>
                  <a:pt x="268270" y="1109269"/>
                </a:lnTo>
                <a:lnTo>
                  <a:pt x="220541" y="1103589"/>
                </a:lnTo>
                <a:lnTo>
                  <a:pt x="178397" y="1099882"/>
                </a:lnTo>
                <a:lnTo>
                  <a:pt x="87766" y="1095409"/>
                </a:lnTo>
                <a:lnTo>
                  <a:pt x="83369" y="1095334"/>
                </a:lnTo>
                <a:lnTo>
                  <a:pt x="81157" y="1095334"/>
                </a:lnTo>
                <a:lnTo>
                  <a:pt x="81157" y="82125"/>
                </a:lnTo>
                <a:lnTo>
                  <a:pt x="528726" y="82125"/>
                </a:lnTo>
                <a:lnTo>
                  <a:pt x="486982" y="66362"/>
                </a:lnTo>
                <a:lnTo>
                  <a:pt x="443381" y="52235"/>
                </a:lnTo>
                <a:lnTo>
                  <a:pt x="399305" y="40120"/>
                </a:lnTo>
                <a:lnTo>
                  <a:pt x="354895" y="29878"/>
                </a:lnTo>
                <a:lnTo>
                  <a:pt x="310232" y="21398"/>
                </a:lnTo>
                <a:lnTo>
                  <a:pt x="265402" y="14548"/>
                </a:lnTo>
                <a:lnTo>
                  <a:pt x="220491" y="9197"/>
                </a:lnTo>
                <a:lnTo>
                  <a:pt x="175527" y="5304"/>
                </a:lnTo>
                <a:lnTo>
                  <a:pt x="130601" y="2550"/>
                </a:lnTo>
                <a:lnTo>
                  <a:pt x="83570" y="967"/>
                </a:lnTo>
                <a:lnTo>
                  <a:pt x="477" y="0"/>
                </a:lnTo>
                <a:close/>
              </a:path>
              <a:path w="1410335" h="1355725">
                <a:moveTo>
                  <a:pt x="745434" y="934061"/>
                </a:moveTo>
                <a:lnTo>
                  <a:pt x="664277" y="934061"/>
                </a:lnTo>
                <a:lnTo>
                  <a:pt x="664277" y="1094215"/>
                </a:lnTo>
                <a:lnTo>
                  <a:pt x="664465" y="1094869"/>
                </a:lnTo>
                <a:lnTo>
                  <a:pt x="1409749" y="1094869"/>
                </a:lnTo>
                <a:lnTo>
                  <a:pt x="1409749" y="1013661"/>
                </a:lnTo>
                <a:lnTo>
                  <a:pt x="745434" y="1013661"/>
                </a:lnTo>
                <a:lnTo>
                  <a:pt x="745434" y="934061"/>
                </a:lnTo>
                <a:close/>
              </a:path>
              <a:path w="1410335" h="1355725">
                <a:moveTo>
                  <a:pt x="1409749" y="82125"/>
                </a:moveTo>
                <a:lnTo>
                  <a:pt x="1328579" y="82125"/>
                </a:lnTo>
                <a:lnTo>
                  <a:pt x="1328579" y="1013661"/>
                </a:lnTo>
                <a:lnTo>
                  <a:pt x="1409749" y="1013661"/>
                </a:lnTo>
                <a:lnTo>
                  <a:pt x="1409749" y="82125"/>
                </a:lnTo>
                <a:close/>
              </a:path>
              <a:path w="1410335" h="1355725">
                <a:moveTo>
                  <a:pt x="898640" y="852853"/>
                </a:moveTo>
                <a:lnTo>
                  <a:pt x="549042" y="852853"/>
                </a:lnTo>
                <a:lnTo>
                  <a:pt x="549042" y="934061"/>
                </a:lnTo>
                <a:lnTo>
                  <a:pt x="898640" y="934061"/>
                </a:lnTo>
                <a:lnTo>
                  <a:pt x="898640" y="852853"/>
                </a:lnTo>
                <a:close/>
              </a:path>
              <a:path w="1410335" h="1355725">
                <a:moveTo>
                  <a:pt x="745434" y="792981"/>
                </a:moveTo>
                <a:lnTo>
                  <a:pt x="664277" y="792981"/>
                </a:lnTo>
                <a:lnTo>
                  <a:pt x="664277" y="852853"/>
                </a:lnTo>
                <a:lnTo>
                  <a:pt x="745434" y="852853"/>
                </a:lnTo>
                <a:lnTo>
                  <a:pt x="745434" y="792981"/>
                </a:lnTo>
                <a:close/>
              </a:path>
              <a:path w="1410335" h="1355725">
                <a:moveTo>
                  <a:pt x="971703" y="465321"/>
                </a:moveTo>
                <a:lnTo>
                  <a:pt x="809931" y="465321"/>
                </a:lnTo>
                <a:lnTo>
                  <a:pt x="833968" y="467722"/>
                </a:lnTo>
                <a:lnTo>
                  <a:pt x="856981" y="474775"/>
                </a:lnTo>
                <a:lnTo>
                  <a:pt x="896868" y="501484"/>
                </a:lnTo>
                <a:lnTo>
                  <a:pt x="923472" y="541412"/>
                </a:lnTo>
                <a:lnTo>
                  <a:pt x="932825" y="588396"/>
                </a:lnTo>
                <a:lnTo>
                  <a:pt x="932830" y="588761"/>
                </a:lnTo>
                <a:lnTo>
                  <a:pt x="930455" y="612786"/>
                </a:lnTo>
                <a:lnTo>
                  <a:pt x="912093" y="657029"/>
                </a:lnTo>
                <a:lnTo>
                  <a:pt x="878083" y="691023"/>
                </a:lnTo>
                <a:lnTo>
                  <a:pt x="833873" y="709377"/>
                </a:lnTo>
                <a:lnTo>
                  <a:pt x="809453" y="711760"/>
                </a:lnTo>
                <a:lnTo>
                  <a:pt x="549093" y="711760"/>
                </a:lnTo>
                <a:lnTo>
                  <a:pt x="549093" y="792981"/>
                </a:lnTo>
                <a:lnTo>
                  <a:pt x="809453" y="792981"/>
                </a:lnTo>
                <a:lnTo>
                  <a:pt x="809918" y="792955"/>
                </a:lnTo>
                <a:lnTo>
                  <a:pt x="849696" y="789018"/>
                </a:lnTo>
                <a:lnTo>
                  <a:pt x="887980" y="777317"/>
                </a:lnTo>
                <a:lnTo>
                  <a:pt x="923299" y="758470"/>
                </a:lnTo>
                <a:lnTo>
                  <a:pt x="954178" y="733095"/>
                </a:lnTo>
                <a:lnTo>
                  <a:pt x="979545" y="702241"/>
                </a:lnTo>
                <a:lnTo>
                  <a:pt x="998388" y="666953"/>
                </a:lnTo>
                <a:lnTo>
                  <a:pt x="1010088" y="628696"/>
                </a:lnTo>
                <a:lnTo>
                  <a:pt x="1014075" y="588396"/>
                </a:lnTo>
                <a:lnTo>
                  <a:pt x="1010145" y="548633"/>
                </a:lnTo>
                <a:lnTo>
                  <a:pt x="998473" y="510351"/>
                </a:lnTo>
                <a:lnTo>
                  <a:pt x="979662" y="475024"/>
                </a:lnTo>
                <a:lnTo>
                  <a:pt x="971703" y="465321"/>
                </a:lnTo>
                <a:close/>
              </a:path>
              <a:path w="1410335" h="1355725">
                <a:moveTo>
                  <a:pt x="809680" y="384139"/>
                </a:moveTo>
                <a:lnTo>
                  <a:pt x="665068" y="384139"/>
                </a:lnTo>
                <a:lnTo>
                  <a:pt x="664277" y="384164"/>
                </a:lnTo>
                <a:lnTo>
                  <a:pt x="664277" y="711760"/>
                </a:lnTo>
                <a:lnTo>
                  <a:pt x="745434" y="711760"/>
                </a:lnTo>
                <a:lnTo>
                  <a:pt x="745434" y="465321"/>
                </a:lnTo>
                <a:lnTo>
                  <a:pt x="971703" y="465321"/>
                </a:lnTo>
                <a:lnTo>
                  <a:pt x="923460" y="418722"/>
                </a:lnTo>
                <a:lnTo>
                  <a:pt x="888175" y="399848"/>
                </a:lnTo>
                <a:lnTo>
                  <a:pt x="849915" y="388122"/>
                </a:lnTo>
                <a:lnTo>
                  <a:pt x="810132" y="384164"/>
                </a:lnTo>
                <a:lnTo>
                  <a:pt x="809680" y="384139"/>
                </a:lnTo>
                <a:close/>
              </a:path>
              <a:path w="1410335" h="1355725">
                <a:moveTo>
                  <a:pt x="528726" y="82125"/>
                </a:moveTo>
                <a:lnTo>
                  <a:pt x="81157" y="82125"/>
                </a:lnTo>
                <a:lnTo>
                  <a:pt x="85970" y="82175"/>
                </a:lnTo>
                <a:lnTo>
                  <a:pt x="126781" y="83645"/>
                </a:lnTo>
                <a:lnTo>
                  <a:pt x="169573" y="86281"/>
                </a:lnTo>
                <a:lnTo>
                  <a:pt x="212186" y="89990"/>
                </a:lnTo>
                <a:lnTo>
                  <a:pt x="254521" y="95022"/>
                </a:lnTo>
                <a:lnTo>
                  <a:pt x="296575" y="101440"/>
                </a:lnTo>
                <a:lnTo>
                  <a:pt x="338274" y="109353"/>
                </a:lnTo>
                <a:lnTo>
                  <a:pt x="379543" y="118865"/>
                </a:lnTo>
                <a:lnTo>
                  <a:pt x="420176" y="130045"/>
                </a:lnTo>
                <a:lnTo>
                  <a:pt x="460151" y="143001"/>
                </a:lnTo>
                <a:lnTo>
                  <a:pt x="499369" y="157811"/>
                </a:lnTo>
                <a:lnTo>
                  <a:pt x="537721" y="174553"/>
                </a:lnTo>
                <a:lnTo>
                  <a:pt x="565742" y="188555"/>
                </a:lnTo>
                <a:lnTo>
                  <a:pt x="575084" y="193263"/>
                </a:lnTo>
                <a:lnTo>
                  <a:pt x="611227" y="213920"/>
                </a:lnTo>
                <a:lnTo>
                  <a:pt x="646196" y="236574"/>
                </a:lnTo>
                <a:lnTo>
                  <a:pt x="704849" y="279610"/>
                </a:lnTo>
                <a:lnTo>
                  <a:pt x="705201" y="279384"/>
                </a:lnTo>
                <a:lnTo>
                  <a:pt x="763541" y="236574"/>
                </a:lnTo>
                <a:lnTo>
                  <a:pt x="798459" y="213920"/>
                </a:lnTo>
                <a:lnTo>
                  <a:pt x="834696" y="193238"/>
                </a:lnTo>
                <a:lnTo>
                  <a:pt x="844018" y="188539"/>
                </a:lnTo>
                <a:lnTo>
                  <a:pt x="853337" y="183797"/>
                </a:lnTo>
                <a:lnTo>
                  <a:pt x="863004" y="178939"/>
                </a:lnTo>
                <a:lnTo>
                  <a:pt x="704849" y="178939"/>
                </a:lnTo>
                <a:lnTo>
                  <a:pt x="692284" y="169766"/>
                </a:lnTo>
                <a:lnTo>
                  <a:pt x="653521" y="144611"/>
                </a:lnTo>
                <a:lnTo>
                  <a:pt x="627982" y="130024"/>
                </a:lnTo>
                <a:lnTo>
                  <a:pt x="613413" y="121680"/>
                </a:lnTo>
                <a:lnTo>
                  <a:pt x="589046" y="109342"/>
                </a:lnTo>
                <a:lnTo>
                  <a:pt x="582514" y="106056"/>
                </a:lnTo>
                <a:lnTo>
                  <a:pt x="572162" y="101010"/>
                </a:lnTo>
                <a:lnTo>
                  <a:pt x="529959" y="82590"/>
                </a:lnTo>
                <a:lnTo>
                  <a:pt x="528726" y="82125"/>
                </a:lnTo>
                <a:close/>
              </a:path>
              <a:path w="1410335" h="1355725">
                <a:moveTo>
                  <a:pt x="1409171" y="0"/>
                </a:moveTo>
                <a:lnTo>
                  <a:pt x="1326078" y="967"/>
                </a:lnTo>
                <a:lnTo>
                  <a:pt x="1279098" y="2563"/>
                </a:lnTo>
                <a:lnTo>
                  <a:pt x="1234149" y="5308"/>
                </a:lnTo>
                <a:lnTo>
                  <a:pt x="1189182" y="9222"/>
                </a:lnTo>
                <a:lnTo>
                  <a:pt x="1144270" y="14559"/>
                </a:lnTo>
                <a:lnTo>
                  <a:pt x="1099447" y="21401"/>
                </a:lnTo>
                <a:lnTo>
                  <a:pt x="1054782" y="29878"/>
                </a:lnTo>
                <a:lnTo>
                  <a:pt x="1010344" y="40120"/>
                </a:lnTo>
                <a:lnTo>
                  <a:pt x="966280" y="52255"/>
                </a:lnTo>
                <a:lnTo>
                  <a:pt x="922694" y="66390"/>
                </a:lnTo>
                <a:lnTo>
                  <a:pt x="879728" y="82622"/>
                </a:lnTo>
                <a:lnTo>
                  <a:pt x="837524" y="101048"/>
                </a:lnTo>
                <a:lnTo>
                  <a:pt x="796310" y="121692"/>
                </a:lnTo>
                <a:lnTo>
                  <a:pt x="756190" y="144636"/>
                </a:lnTo>
                <a:lnTo>
                  <a:pt x="717402" y="169779"/>
                </a:lnTo>
                <a:lnTo>
                  <a:pt x="709046" y="175910"/>
                </a:lnTo>
                <a:lnTo>
                  <a:pt x="704849" y="178939"/>
                </a:lnTo>
                <a:lnTo>
                  <a:pt x="863004" y="178939"/>
                </a:lnTo>
                <a:lnTo>
                  <a:pt x="872015" y="174553"/>
                </a:lnTo>
                <a:lnTo>
                  <a:pt x="910349" y="157807"/>
                </a:lnTo>
                <a:lnTo>
                  <a:pt x="949599" y="142988"/>
                </a:lnTo>
                <a:lnTo>
                  <a:pt x="989641" y="130024"/>
                </a:lnTo>
                <a:lnTo>
                  <a:pt x="1030343" y="118840"/>
                </a:lnTo>
                <a:lnTo>
                  <a:pt x="1071493" y="109342"/>
                </a:lnTo>
                <a:lnTo>
                  <a:pt x="1113132" y="101437"/>
                </a:lnTo>
                <a:lnTo>
                  <a:pt x="1155174" y="95021"/>
                </a:lnTo>
                <a:lnTo>
                  <a:pt x="1197525" y="89990"/>
                </a:lnTo>
                <a:lnTo>
                  <a:pt x="1240115" y="86281"/>
                </a:lnTo>
                <a:lnTo>
                  <a:pt x="1282892" y="83645"/>
                </a:lnTo>
                <a:lnTo>
                  <a:pt x="1323766" y="82175"/>
                </a:lnTo>
                <a:lnTo>
                  <a:pt x="1328529" y="82125"/>
                </a:lnTo>
                <a:lnTo>
                  <a:pt x="1409749" y="82125"/>
                </a:lnTo>
                <a:lnTo>
                  <a:pt x="1409749" y="201"/>
                </a:lnTo>
                <a:lnTo>
                  <a:pt x="1409410" y="37"/>
                </a:lnTo>
                <a:lnTo>
                  <a:pt x="14091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551510" y="763964"/>
            <a:ext cx="144523" cy="173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719695" y="762192"/>
            <a:ext cx="111778" cy="176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859923" y="762192"/>
            <a:ext cx="111778" cy="1769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999651" y="762194"/>
            <a:ext cx="128389" cy="1769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281622" y="937422"/>
            <a:ext cx="23495" cy="38100"/>
          </a:xfrm>
          <a:custGeom>
            <a:avLst/>
            <a:gdLst/>
            <a:ahLst/>
            <a:cxnLst/>
            <a:rect l="l" t="t" r="r" b="b"/>
            <a:pathLst>
              <a:path w="23495" h="38100">
                <a:moveTo>
                  <a:pt x="0" y="38100"/>
                </a:moveTo>
                <a:lnTo>
                  <a:pt x="22906" y="38100"/>
                </a:lnTo>
                <a:lnTo>
                  <a:pt x="22906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162028" y="927262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00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173613" y="763432"/>
            <a:ext cx="0" cy="153670"/>
          </a:xfrm>
          <a:custGeom>
            <a:avLst/>
            <a:gdLst/>
            <a:ahLst/>
            <a:cxnLst/>
            <a:rect l="l" t="t" r="r" b="b"/>
            <a:pathLst>
              <a:path h="153669">
                <a:moveTo>
                  <a:pt x="0" y="0"/>
                </a:moveTo>
                <a:lnTo>
                  <a:pt x="0" y="153670"/>
                </a:lnTo>
              </a:path>
            </a:pathLst>
          </a:custGeom>
          <a:ln w="23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266519" y="915832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69">
                <a:moveTo>
                  <a:pt x="0" y="1270"/>
                </a:moveTo>
                <a:lnTo>
                  <a:pt x="38009" y="1270"/>
                </a:lnTo>
                <a:lnTo>
                  <a:pt x="3800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278349" y="763432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23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330959" y="763965"/>
            <a:ext cx="132687" cy="173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489312" y="763964"/>
            <a:ext cx="144523" cy="173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777084" y="937422"/>
            <a:ext cx="23495" cy="38100"/>
          </a:xfrm>
          <a:custGeom>
            <a:avLst/>
            <a:gdLst/>
            <a:ahLst/>
            <a:cxnLst/>
            <a:rect l="l" t="t" r="r" b="b"/>
            <a:pathLst>
              <a:path w="23495" h="38100">
                <a:moveTo>
                  <a:pt x="0" y="38100"/>
                </a:moveTo>
                <a:lnTo>
                  <a:pt x="22906" y="38100"/>
                </a:lnTo>
                <a:lnTo>
                  <a:pt x="22906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657489" y="927262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00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669074" y="763432"/>
            <a:ext cx="0" cy="153670"/>
          </a:xfrm>
          <a:custGeom>
            <a:avLst/>
            <a:gdLst/>
            <a:ahLst/>
            <a:cxnLst/>
            <a:rect l="l" t="t" r="r" b="b"/>
            <a:pathLst>
              <a:path h="153669">
                <a:moveTo>
                  <a:pt x="0" y="0"/>
                </a:moveTo>
                <a:lnTo>
                  <a:pt x="0" y="153670"/>
                </a:lnTo>
              </a:path>
            </a:pathLst>
          </a:custGeom>
          <a:ln w="23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761980" y="915832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69">
                <a:moveTo>
                  <a:pt x="0" y="1270"/>
                </a:moveTo>
                <a:lnTo>
                  <a:pt x="38009" y="1270"/>
                </a:lnTo>
                <a:lnTo>
                  <a:pt x="3800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773811" y="763432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23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826419" y="763965"/>
            <a:ext cx="132687" cy="173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3992327" y="763964"/>
            <a:ext cx="125889" cy="1734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61842" y="1068588"/>
            <a:ext cx="396018" cy="1767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990334" y="1070102"/>
            <a:ext cx="124117" cy="1734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147678" y="1070109"/>
            <a:ext cx="132687" cy="1734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3368735" y="1091504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062"/>
                </a:lnTo>
              </a:path>
            </a:pathLst>
          </a:custGeom>
          <a:ln w="23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306796" y="1080805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615" y="0"/>
                </a:lnTo>
              </a:path>
            </a:pathLst>
          </a:custGeom>
          <a:ln w="213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3456590" y="1070109"/>
            <a:ext cx="132687" cy="1734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622498" y="1070109"/>
            <a:ext cx="125889" cy="1734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2563593" y="1374483"/>
            <a:ext cx="164149" cy="1752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2765003" y="1376255"/>
            <a:ext cx="132687" cy="1734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2933689" y="1461446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8138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2945268" y="1375722"/>
            <a:ext cx="0" cy="173990"/>
          </a:xfrm>
          <a:custGeom>
            <a:avLst/>
            <a:gdLst/>
            <a:ahLst/>
            <a:cxnLst/>
            <a:rect l="l" t="t" r="r" b="b"/>
            <a:pathLst>
              <a:path h="173990">
                <a:moveTo>
                  <a:pt x="0" y="173989"/>
                </a:moveTo>
                <a:lnTo>
                  <a:pt x="0" y="0"/>
                </a:lnTo>
                <a:lnTo>
                  <a:pt x="0" y="1739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3049998" y="1376251"/>
            <a:ext cx="0" cy="173990"/>
          </a:xfrm>
          <a:custGeom>
            <a:avLst/>
            <a:gdLst/>
            <a:ahLst/>
            <a:cxnLst/>
            <a:rect l="l" t="t" r="r" b="b"/>
            <a:pathLst>
              <a:path h="173990">
                <a:moveTo>
                  <a:pt x="0" y="173460"/>
                </a:moveTo>
                <a:lnTo>
                  <a:pt x="0" y="0"/>
                </a:lnTo>
                <a:lnTo>
                  <a:pt x="0" y="173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3086249" y="1376253"/>
            <a:ext cx="144523" cy="1734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3254430" y="1461446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8138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3266009" y="1375722"/>
            <a:ext cx="0" cy="173990"/>
          </a:xfrm>
          <a:custGeom>
            <a:avLst/>
            <a:gdLst/>
            <a:ahLst/>
            <a:cxnLst/>
            <a:rect l="l" t="t" r="r" b="b"/>
            <a:pathLst>
              <a:path h="173990">
                <a:moveTo>
                  <a:pt x="0" y="173989"/>
                </a:moveTo>
                <a:lnTo>
                  <a:pt x="0" y="0"/>
                </a:lnTo>
                <a:lnTo>
                  <a:pt x="0" y="1739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3370738" y="1376251"/>
            <a:ext cx="0" cy="173990"/>
          </a:xfrm>
          <a:custGeom>
            <a:avLst/>
            <a:gdLst/>
            <a:ahLst/>
            <a:cxnLst/>
            <a:rect l="l" t="t" r="r" b="b"/>
            <a:pathLst>
              <a:path h="173990">
                <a:moveTo>
                  <a:pt x="0" y="173460"/>
                </a:moveTo>
                <a:lnTo>
                  <a:pt x="0" y="0"/>
                </a:lnTo>
                <a:lnTo>
                  <a:pt x="0" y="173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3417320" y="1374482"/>
            <a:ext cx="111778" cy="1769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3557047" y="1374483"/>
            <a:ext cx="128389" cy="1769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3720174" y="1376246"/>
            <a:ext cx="124117" cy="1734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3875775" y="1374483"/>
            <a:ext cx="128389" cy="1769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4039410" y="1336216"/>
            <a:ext cx="132687" cy="2134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2575179" y="170354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231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2563600" y="1692746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12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2698549" y="1682397"/>
            <a:ext cx="268633" cy="17346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2991841" y="1682391"/>
            <a:ext cx="157854" cy="1734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3184703" y="1680628"/>
            <a:ext cx="128389" cy="1769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3399449" y="170379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062"/>
                </a:lnTo>
              </a:path>
            </a:pathLst>
          </a:custGeom>
          <a:ln w="23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3337510" y="1693094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615" y="0"/>
                </a:lnTo>
              </a:path>
            </a:pathLst>
          </a:custGeom>
          <a:ln w="213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3486055" y="1767590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8138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3497634" y="1681866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173989"/>
                </a:moveTo>
                <a:lnTo>
                  <a:pt x="0" y="0"/>
                </a:lnTo>
                <a:lnTo>
                  <a:pt x="0" y="1739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3602364" y="1682395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173460"/>
                </a:moveTo>
                <a:lnTo>
                  <a:pt x="0" y="0"/>
                </a:lnTo>
                <a:lnTo>
                  <a:pt x="0" y="173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3648444" y="1680628"/>
            <a:ext cx="128389" cy="1769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3810825" y="1680626"/>
            <a:ext cx="254269" cy="1769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4091273" y="1682399"/>
            <a:ext cx="132687" cy="173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chemeClr val="bg1"/>
                </a:solidFill>
                <a:latin typeface="PF DinDisplay Pro"/>
                <a:cs typeface="PF DinDisplay Pro"/>
              </a:defRPr>
            </a:lvl1pPr>
          </a:lstStyle>
          <a:p>
            <a:pPr marL="25400">
              <a:lnSpc>
                <a:spcPts val="4725"/>
              </a:lnSpc>
            </a:pPr>
            <a:fld id="{81D60167-4931-47E6-BA6A-407CBD079E47}" type="slidenum">
              <a:rPr spc="10" dirty="0"/>
              <a:pPr marL="25400">
                <a:lnSpc>
                  <a:spcPts val="4725"/>
                </a:lnSpc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59798" y="5654676"/>
            <a:ext cx="17339786" cy="80791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 презентации в пять-шесть слов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559799" y="8523225"/>
            <a:ext cx="7680394" cy="1703383"/>
          </a:xfrm>
        </p:spPr>
        <p:txBody>
          <a:bodyPr>
            <a:noAutofit/>
          </a:bodyPr>
          <a:lstStyle>
            <a:lvl1pPr marL="0" indent="0">
              <a:buNone/>
              <a:defRPr sz="3958">
                <a:solidFill>
                  <a:schemeClr val="bg1"/>
                </a:solidFill>
              </a:defRPr>
            </a:lvl1pPr>
            <a:lvl2pPr marL="753923" indent="0">
              <a:buNone/>
              <a:defRPr sz="3958">
                <a:solidFill>
                  <a:schemeClr val="bg1"/>
                </a:solidFill>
              </a:defRPr>
            </a:lvl2pPr>
            <a:lvl3pPr marL="1507846" indent="0">
              <a:buNone/>
              <a:defRPr sz="3958">
                <a:solidFill>
                  <a:schemeClr val="bg1"/>
                </a:solidFill>
              </a:defRPr>
            </a:lvl3pPr>
            <a:lvl4pPr marL="2261768" indent="0">
              <a:buNone/>
              <a:defRPr sz="3958">
                <a:solidFill>
                  <a:schemeClr val="bg1"/>
                </a:solidFill>
              </a:defRPr>
            </a:lvl4pPr>
            <a:lvl5pPr marL="3015691" indent="0">
              <a:buNone/>
              <a:defRPr sz="3958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Фамилия Имя докладчика</a:t>
            </a:r>
            <a:br>
              <a:rPr lang="ru-RU" dirty="0"/>
            </a:br>
            <a:r>
              <a:rPr lang="ru-RU" dirty="0"/>
              <a:t>Регалии и достижения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14618229" y="10617448"/>
            <a:ext cx="5261620" cy="456728"/>
          </a:xfrm>
        </p:spPr>
        <p:txBody>
          <a:bodyPr anchor="b"/>
          <a:lstStyle>
            <a:lvl1pPr marL="0" indent="0" algn="r">
              <a:buNone/>
              <a:defRPr sz="2968">
                <a:solidFill>
                  <a:schemeClr val="bg1"/>
                </a:solidFill>
              </a:defRPr>
            </a:lvl1pPr>
            <a:lvl2pPr marL="753923" indent="0" algn="r">
              <a:buNone/>
              <a:defRPr sz="2968"/>
            </a:lvl2pPr>
            <a:lvl3pPr marL="1507846" indent="0" algn="r">
              <a:buNone/>
              <a:defRPr sz="2968"/>
            </a:lvl3pPr>
            <a:lvl4pPr marL="2261768" indent="0" algn="r">
              <a:buNone/>
              <a:defRPr sz="2968"/>
            </a:lvl4pPr>
          </a:lstStyle>
          <a:p>
            <a:pPr lvl="0"/>
            <a:r>
              <a:rPr lang="ru-RU" dirty="0"/>
              <a:t>Москва 2020</a:t>
            </a:r>
          </a:p>
        </p:txBody>
      </p:sp>
    </p:spTree>
    <p:extLst>
      <p:ext uri="{BB962C8B-B14F-4D97-AF65-F5344CB8AC3E}">
        <p14:creationId xmlns:p14="http://schemas.microsoft.com/office/powerpoint/2010/main" val="200530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0613" y="944837"/>
            <a:ext cx="7925434" cy="831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1" i="0">
                <a:solidFill>
                  <a:srgbClr val="1C4B8F"/>
                </a:solidFill>
                <a:latin typeface="PFDinDisplayPro-Black"/>
                <a:cs typeface="PFDinDisplayPr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13372" y="3676313"/>
            <a:ext cx="16477354" cy="4598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1C4B8F"/>
                </a:solidFill>
                <a:latin typeface="PFDinDisplayPro-Black"/>
                <a:cs typeface="PFDinDisplayPro-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039566" y="10539468"/>
            <a:ext cx="360680" cy="644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0" i="0">
                <a:solidFill>
                  <a:schemeClr val="bg1"/>
                </a:solidFill>
                <a:latin typeface="PF DinDisplay Pro"/>
                <a:cs typeface="PF DinDisplay Pro"/>
              </a:defRPr>
            </a:lvl1pPr>
          </a:lstStyle>
          <a:p>
            <a:pPr marL="25400">
              <a:lnSpc>
                <a:spcPts val="4725"/>
              </a:lnSpc>
            </a:pPr>
            <a:fld id="{81D60167-4931-47E6-BA6A-407CBD079E47}" type="slidenum">
              <a:rPr spc="10" dirty="0"/>
              <a:pPr marL="25400">
                <a:lnSpc>
                  <a:spcPts val="4725"/>
                </a:lnSpc>
              </a:pPr>
              <a:t>‹#›</a:t>
            </a:fld>
            <a:endParaRPr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5.png"/><Relationship Id="rId7" Type="http://schemas.openxmlformats.org/officeDocument/2006/relationships/image" Target="../media/image3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8.jpeg"/><Relationship Id="rId10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5.png"/><Relationship Id="rId7" Type="http://schemas.openxmlformats.org/officeDocument/2006/relationships/image" Target="../media/image4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1AECF-20DA-9B4B-9935-E222CAE4C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98" y="5126942"/>
            <a:ext cx="17339786" cy="2872014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PF DinDisplay Pro"/>
                <a:ea typeface="Verdana" pitchFamily="34" charset="0"/>
                <a:cs typeface="Verdana" pitchFamily="34" charset="0"/>
              </a:rPr>
              <a:t>Финансовая грамотность лиц с ОВЗ и инвалидностью</a:t>
            </a:r>
            <a:endParaRPr lang="ru-RU" sz="6000" dirty="0">
              <a:latin typeface="PF DinDisplay Pro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0CC6DF-E2F2-0E4B-9C95-12F98B922B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798" y="8245475"/>
            <a:ext cx="8654051" cy="1703263"/>
          </a:xfrm>
        </p:spPr>
        <p:txBody>
          <a:bodyPr/>
          <a:lstStyle/>
          <a:p>
            <a:r>
              <a:rPr lang="ru-RU" dirty="0" smtClean="0"/>
              <a:t>Мальта Екатерина Николаевна,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помощник директора по связям с общественностью </a:t>
            </a:r>
          </a:p>
          <a:p>
            <a:r>
              <a:rPr lang="ru-RU" dirty="0" smtClean="0"/>
              <a:t>филиала №8 </a:t>
            </a:r>
          </a:p>
          <a:p>
            <a:r>
              <a:rPr lang="ru-RU" dirty="0" smtClean="0"/>
              <a:t>ПАО КБ «</a:t>
            </a:r>
            <a:r>
              <a:rPr lang="ru-RU" dirty="0" err="1" smtClean="0"/>
              <a:t>Центр-инвест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Краснодар</a:t>
            </a:r>
            <a:endParaRPr lang="ru-RU" dirty="0"/>
          </a:p>
        </p:txBody>
      </p:sp>
      <p:pic>
        <p:nvPicPr>
          <p:cNvPr id="9" name="Picture 3" descr="X:\all\Отчеты\2021\картинки\png-clipart-krasnodari-krai-vapp-kuban-oblast-krais-of-russia-coat-of-arms-flag-miscellaneous-fla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1650" y="168275"/>
            <a:ext cx="6305550" cy="3545141"/>
          </a:xfrm>
          <a:prstGeom prst="rect">
            <a:avLst/>
          </a:prstGeom>
          <a:noFill/>
        </p:spPr>
      </p:pic>
      <p:pic>
        <p:nvPicPr>
          <p:cNvPr id="10" name="Рисунок 9" descr="логотип Центр-инве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14892" y="1073531"/>
            <a:ext cx="5509758" cy="1152144"/>
          </a:xfrm>
          <a:prstGeom prst="rect">
            <a:avLst/>
          </a:prstGeom>
        </p:spPr>
      </p:pic>
      <p:pic>
        <p:nvPicPr>
          <p:cNvPr id="11" name="Picture 2" descr="C:\Users\u080176\Desktop\ЛОГО\Center_fin_gramotnosti_3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57200" y="9097106"/>
            <a:ext cx="5943600" cy="2133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74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17549272" y="2219341"/>
            <a:ext cx="2555240" cy="2174875"/>
          </a:xfrm>
          <a:custGeom>
            <a:avLst/>
            <a:gdLst/>
            <a:ahLst/>
            <a:cxnLst/>
            <a:rect l="l" t="t" r="r" b="b"/>
            <a:pathLst>
              <a:path w="2555240" h="2174875">
                <a:moveTo>
                  <a:pt x="2554826" y="0"/>
                </a:moveTo>
                <a:lnTo>
                  <a:pt x="657831" y="0"/>
                </a:lnTo>
                <a:lnTo>
                  <a:pt x="0" y="1097847"/>
                </a:lnTo>
                <a:lnTo>
                  <a:pt x="644286" y="2174572"/>
                </a:lnTo>
                <a:lnTo>
                  <a:pt x="2554826" y="2174572"/>
                </a:lnTo>
                <a:lnTo>
                  <a:pt x="2554826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16003" y="0"/>
            <a:ext cx="4788535" cy="1661795"/>
          </a:xfrm>
          <a:custGeom>
            <a:avLst/>
            <a:gdLst/>
            <a:ahLst/>
            <a:cxnLst/>
            <a:rect l="l" t="t" r="r" b="b"/>
            <a:pathLst>
              <a:path w="4788534" h="1661795">
                <a:moveTo>
                  <a:pt x="4788095" y="0"/>
                </a:moveTo>
                <a:lnTo>
                  <a:pt x="0" y="0"/>
                </a:lnTo>
                <a:lnTo>
                  <a:pt x="994286" y="1661613"/>
                </a:lnTo>
                <a:lnTo>
                  <a:pt x="4788095" y="1661613"/>
                </a:lnTo>
                <a:lnTo>
                  <a:pt x="4788095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41770" y="287717"/>
            <a:ext cx="4562475" cy="2748280"/>
          </a:xfrm>
          <a:custGeom>
            <a:avLst/>
            <a:gdLst/>
            <a:ahLst/>
            <a:cxnLst/>
            <a:rect l="l" t="t" r="r" b="b"/>
            <a:pathLst>
              <a:path w="4562475" h="2748280">
                <a:moveTo>
                  <a:pt x="4562328" y="0"/>
                </a:moveTo>
                <a:lnTo>
                  <a:pt x="831254" y="0"/>
                </a:lnTo>
                <a:lnTo>
                  <a:pt x="0" y="1387245"/>
                </a:lnTo>
                <a:lnTo>
                  <a:pt x="814140" y="2747790"/>
                </a:lnTo>
                <a:lnTo>
                  <a:pt x="4562328" y="2747790"/>
                </a:lnTo>
                <a:lnTo>
                  <a:pt x="4562328" y="0"/>
                </a:lnTo>
                <a:close/>
              </a:path>
            </a:pathLst>
          </a:custGeom>
          <a:solidFill>
            <a:srgbClr val="1B4B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8AB8E91-E161-1F4F-B9DB-54184E893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867" y="525332"/>
            <a:ext cx="3127620" cy="2220124"/>
          </a:xfrm>
          <a:prstGeom prst="rect">
            <a:avLst/>
          </a:prstGeom>
        </p:spPr>
      </p:pic>
      <p:sp>
        <p:nvSpPr>
          <p:cNvPr id="15" name="object 11">
            <a:extLst>
              <a:ext uri="{FF2B5EF4-FFF2-40B4-BE49-F238E27FC236}">
                <a16:creationId xmlns:a16="http://schemas.microsoft.com/office/drawing/2014/main" id="{E0BBAA35-5F18-134C-9CF0-8BAB0D6BAD07}"/>
              </a:ext>
            </a:extLst>
          </p:cNvPr>
          <p:cNvSpPr/>
          <p:nvPr/>
        </p:nvSpPr>
        <p:spPr>
          <a:xfrm>
            <a:off x="18586450" y="10355648"/>
            <a:ext cx="1057893" cy="952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1">
            <a:extLst>
              <a:ext uri="{FF2B5EF4-FFF2-40B4-BE49-F238E27FC236}">
                <a16:creationId xmlns:a16="http://schemas.microsoft.com/office/drawing/2014/main" id="{123E50CF-F437-C342-9E08-AE921A1EB47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815050" y="10539468"/>
            <a:ext cx="661396" cy="616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r">
              <a:lnSpc>
                <a:spcPts val="4725"/>
              </a:lnSpc>
            </a:pPr>
            <a:fld id="{81D60167-4931-47E6-BA6A-407CBD079E47}" type="slidenum">
              <a:rPr spc="10" dirty="0"/>
              <a:pPr marL="25400" algn="r">
                <a:lnSpc>
                  <a:spcPts val="4725"/>
                </a:lnSpc>
              </a:pPr>
              <a:t>10</a:t>
            </a:fld>
            <a:endParaRPr spc="10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21F90B0-1EBC-6E4A-B2A9-079A4B6A5B91}"/>
              </a:ext>
            </a:extLst>
          </p:cNvPr>
          <p:cNvSpPr/>
          <p:nvPr/>
        </p:nvSpPr>
        <p:spPr>
          <a:xfrm>
            <a:off x="0" y="558180"/>
            <a:ext cx="14014450" cy="1661796"/>
          </a:xfrm>
          <a:custGeom>
            <a:avLst/>
            <a:gdLst/>
            <a:ahLst/>
            <a:cxnLst/>
            <a:rect l="l" t="t" r="r" b="b"/>
            <a:pathLst>
              <a:path w="11703050" h="2786379">
                <a:moveTo>
                  <a:pt x="10859757" y="0"/>
                </a:moveTo>
                <a:lnTo>
                  <a:pt x="0" y="0"/>
                </a:lnTo>
                <a:lnTo>
                  <a:pt x="0" y="2785900"/>
                </a:lnTo>
                <a:lnTo>
                  <a:pt x="10877109" y="2785900"/>
                </a:lnTo>
                <a:lnTo>
                  <a:pt x="11702533" y="1406482"/>
                </a:lnTo>
                <a:lnTo>
                  <a:pt x="10859757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A17C68C-4497-614D-B52B-EAE699AEBEAB}"/>
              </a:ext>
            </a:extLst>
          </p:cNvPr>
          <p:cNvSpPr/>
          <p:nvPr/>
        </p:nvSpPr>
        <p:spPr bwMode="auto">
          <a:xfrm>
            <a:off x="459482" y="2707700"/>
            <a:ext cx="15764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3">
              <a:spcBef>
                <a:spcPts val="1200"/>
              </a:spcBef>
              <a:spcAft>
                <a:spcPts val="1500"/>
              </a:spcAft>
            </a:pPr>
            <a:r>
              <a:rPr lang="ru-RU" sz="2000" dirty="0" smtClean="0">
                <a:solidFill>
                  <a:srgbClr val="1B4B8F"/>
                </a:solidFill>
                <a:latin typeface="Verdana" charset="0"/>
                <a:ea typeface="Verdana" charset="0"/>
              </a:rPr>
              <a:t>В рамках проекта проходят семинары, лекции, игры, экскурсии на темы использования финансов. Спецпроект реализуется совместно с Краснодарским региональным отделением Общероссийской общественной организацией инвалидов «Всероссийское общество глухих»</a:t>
            </a:r>
            <a:endParaRPr lang="ru-RU" sz="2000" dirty="0">
              <a:solidFill>
                <a:srgbClr val="1B4B8F"/>
              </a:solidFill>
              <a:latin typeface="Verdana" charset="0"/>
              <a:ea typeface="Verdana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960612" y="854075"/>
            <a:ext cx="12825238" cy="1077218"/>
          </a:xfrm>
        </p:spPr>
        <p:txBody>
          <a:bodyPr/>
          <a:lstStyle/>
          <a:p>
            <a:r>
              <a:rPr lang="ru-RU" sz="3500" dirty="0" smtClean="0">
                <a:solidFill>
                  <a:srgbClr val="25367E"/>
                </a:solidFill>
                <a:latin typeface="PF DinDisplay Pro"/>
                <a:ea typeface="Verdana" charset="0"/>
                <a:cs typeface="Verdana" charset="0"/>
              </a:rPr>
              <a:t>«Финансовая грамотность на русском жестовом языке»</a:t>
            </a:r>
            <a:endParaRPr lang="ru-RU" sz="3500" dirty="0">
              <a:latin typeface="PF DinDisplay Pro"/>
            </a:endParaRPr>
          </a:p>
        </p:txBody>
      </p:sp>
      <p:pic>
        <p:nvPicPr>
          <p:cNvPr id="17" name="Рисунок 16" descr="image-01-09-20-10-4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4250" y="4892675"/>
            <a:ext cx="5115790" cy="360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" descr="C:\Users\u080222\Desktop\84c79d4e-6e22-4ed3-9748-39137e1e1e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07450" y="4892675"/>
            <a:ext cx="4860000" cy="360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Picture 2" descr="C:\Users\u080222\Desktop\74506b2c-beeb-4483-8cba-c7e51bebda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2250" y="4206874"/>
            <a:ext cx="4497118" cy="627426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555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17549272" y="2219341"/>
            <a:ext cx="2555240" cy="2174875"/>
          </a:xfrm>
          <a:custGeom>
            <a:avLst/>
            <a:gdLst/>
            <a:ahLst/>
            <a:cxnLst/>
            <a:rect l="l" t="t" r="r" b="b"/>
            <a:pathLst>
              <a:path w="2555240" h="2174875">
                <a:moveTo>
                  <a:pt x="2554826" y="0"/>
                </a:moveTo>
                <a:lnTo>
                  <a:pt x="657831" y="0"/>
                </a:lnTo>
                <a:lnTo>
                  <a:pt x="0" y="1097847"/>
                </a:lnTo>
                <a:lnTo>
                  <a:pt x="644286" y="2174572"/>
                </a:lnTo>
                <a:lnTo>
                  <a:pt x="2554826" y="2174572"/>
                </a:lnTo>
                <a:lnTo>
                  <a:pt x="2554826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16003" y="0"/>
            <a:ext cx="4788535" cy="1661795"/>
          </a:xfrm>
          <a:custGeom>
            <a:avLst/>
            <a:gdLst/>
            <a:ahLst/>
            <a:cxnLst/>
            <a:rect l="l" t="t" r="r" b="b"/>
            <a:pathLst>
              <a:path w="4788534" h="1661795">
                <a:moveTo>
                  <a:pt x="4788095" y="0"/>
                </a:moveTo>
                <a:lnTo>
                  <a:pt x="0" y="0"/>
                </a:lnTo>
                <a:lnTo>
                  <a:pt x="994286" y="1661613"/>
                </a:lnTo>
                <a:lnTo>
                  <a:pt x="4788095" y="1661613"/>
                </a:lnTo>
                <a:lnTo>
                  <a:pt x="4788095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41770" y="287717"/>
            <a:ext cx="4562475" cy="2748280"/>
          </a:xfrm>
          <a:custGeom>
            <a:avLst/>
            <a:gdLst/>
            <a:ahLst/>
            <a:cxnLst/>
            <a:rect l="l" t="t" r="r" b="b"/>
            <a:pathLst>
              <a:path w="4562475" h="2748280">
                <a:moveTo>
                  <a:pt x="4562328" y="0"/>
                </a:moveTo>
                <a:lnTo>
                  <a:pt x="831254" y="0"/>
                </a:lnTo>
                <a:lnTo>
                  <a:pt x="0" y="1387245"/>
                </a:lnTo>
                <a:lnTo>
                  <a:pt x="814140" y="2747790"/>
                </a:lnTo>
                <a:lnTo>
                  <a:pt x="4562328" y="2747790"/>
                </a:lnTo>
                <a:lnTo>
                  <a:pt x="4562328" y="0"/>
                </a:lnTo>
                <a:close/>
              </a:path>
            </a:pathLst>
          </a:custGeom>
          <a:solidFill>
            <a:srgbClr val="1B4B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8AB8E91-E161-1F4F-B9DB-54184E893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867" y="525332"/>
            <a:ext cx="3127620" cy="2220124"/>
          </a:xfrm>
          <a:prstGeom prst="rect">
            <a:avLst/>
          </a:prstGeom>
        </p:spPr>
      </p:pic>
      <p:sp>
        <p:nvSpPr>
          <p:cNvPr id="15" name="object 11">
            <a:extLst>
              <a:ext uri="{FF2B5EF4-FFF2-40B4-BE49-F238E27FC236}">
                <a16:creationId xmlns:a16="http://schemas.microsoft.com/office/drawing/2014/main" id="{E0BBAA35-5F18-134C-9CF0-8BAB0D6BAD07}"/>
              </a:ext>
            </a:extLst>
          </p:cNvPr>
          <p:cNvSpPr/>
          <p:nvPr/>
        </p:nvSpPr>
        <p:spPr>
          <a:xfrm>
            <a:off x="18586450" y="10355648"/>
            <a:ext cx="1057893" cy="952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1">
            <a:extLst>
              <a:ext uri="{FF2B5EF4-FFF2-40B4-BE49-F238E27FC236}">
                <a16:creationId xmlns:a16="http://schemas.microsoft.com/office/drawing/2014/main" id="{123E50CF-F437-C342-9E08-AE921A1EB47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815050" y="10539468"/>
            <a:ext cx="661396" cy="616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r">
              <a:lnSpc>
                <a:spcPts val="4725"/>
              </a:lnSpc>
            </a:pPr>
            <a:fld id="{81D60167-4931-47E6-BA6A-407CBD079E47}" type="slidenum">
              <a:rPr spc="10" dirty="0"/>
              <a:pPr marL="25400" algn="r">
                <a:lnSpc>
                  <a:spcPts val="4725"/>
                </a:lnSpc>
              </a:pPr>
              <a:t>11</a:t>
            </a:fld>
            <a:endParaRPr spc="10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21F90B0-1EBC-6E4A-B2A9-079A4B6A5B91}"/>
              </a:ext>
            </a:extLst>
          </p:cNvPr>
          <p:cNvSpPr/>
          <p:nvPr/>
        </p:nvSpPr>
        <p:spPr>
          <a:xfrm>
            <a:off x="0" y="558180"/>
            <a:ext cx="14014450" cy="1661796"/>
          </a:xfrm>
          <a:custGeom>
            <a:avLst/>
            <a:gdLst/>
            <a:ahLst/>
            <a:cxnLst/>
            <a:rect l="l" t="t" r="r" b="b"/>
            <a:pathLst>
              <a:path w="11703050" h="2786379">
                <a:moveTo>
                  <a:pt x="10859757" y="0"/>
                </a:moveTo>
                <a:lnTo>
                  <a:pt x="0" y="0"/>
                </a:lnTo>
                <a:lnTo>
                  <a:pt x="0" y="2785900"/>
                </a:lnTo>
                <a:lnTo>
                  <a:pt x="10877109" y="2785900"/>
                </a:lnTo>
                <a:lnTo>
                  <a:pt x="11702533" y="1406482"/>
                </a:lnTo>
                <a:lnTo>
                  <a:pt x="10859757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632647C0-E750-0B4E-B029-6E75E8A13B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1351" y="625475"/>
            <a:ext cx="12458699" cy="20178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sz="3000" dirty="0" smtClean="0">
                <a:solidFill>
                  <a:srgbClr val="25367E"/>
                </a:solidFill>
                <a:latin typeface="Verdana" charset="0"/>
                <a:ea typeface="Verdana" charset="0"/>
                <a:cs typeface="Verdana" charset="0"/>
              </a:rPr>
              <a:t>Премия «Серебряный лучник – Юг» - лучший проект в области корпоративной социальной ответственности и благотворительности.</a:t>
            </a:r>
            <a:r>
              <a:rPr lang="ru-RU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sz="4000" dirty="0">
              <a:solidFill>
                <a:srgbClr val="25367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A17C68C-4497-614D-B52B-EAE699AEBEAB}"/>
              </a:ext>
            </a:extLst>
          </p:cNvPr>
          <p:cNvSpPr/>
          <p:nvPr/>
        </p:nvSpPr>
        <p:spPr bwMode="auto">
          <a:xfrm>
            <a:off x="459482" y="2707700"/>
            <a:ext cx="15764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3">
              <a:spcBef>
                <a:spcPts val="1200"/>
              </a:spcBef>
              <a:spcAft>
                <a:spcPts val="1500"/>
              </a:spcAft>
            </a:pPr>
            <a:r>
              <a:rPr lang="ru-RU" sz="2000" dirty="0" smtClean="0">
                <a:solidFill>
                  <a:srgbClr val="1B4B8F"/>
                </a:solidFill>
                <a:latin typeface="Verdana" charset="0"/>
                <a:ea typeface="Verdana" charset="0"/>
                <a:cs typeface="Verdana" charset="0"/>
              </a:rPr>
              <a:t> «Серебряный лучник – Юг» - премия в области развития общественных связей. Это современный инструмент развития рынка </a:t>
            </a:r>
            <a:r>
              <a:rPr lang="en-US" sz="2000" dirty="0" smtClean="0">
                <a:solidFill>
                  <a:srgbClr val="1B4B8F"/>
                </a:solidFill>
                <a:latin typeface="Verdana" charset="0"/>
                <a:ea typeface="Verdana" charset="0"/>
                <a:cs typeface="Verdana" charset="0"/>
              </a:rPr>
              <a:t>PR-</a:t>
            </a:r>
            <a:r>
              <a:rPr lang="ru-RU" sz="2000" dirty="0" smtClean="0">
                <a:solidFill>
                  <a:srgbClr val="1B4B8F"/>
                </a:solidFill>
                <a:latin typeface="Verdana" charset="0"/>
                <a:ea typeface="Verdana" charset="0"/>
                <a:cs typeface="Verdana" charset="0"/>
              </a:rPr>
              <a:t>технологий на Юге России, который знакомит с лучшими практиками и технологиями </a:t>
            </a:r>
            <a:r>
              <a:rPr lang="en-US" sz="2000" dirty="0" smtClean="0">
                <a:solidFill>
                  <a:srgbClr val="1B4B8F"/>
                </a:solidFill>
                <a:latin typeface="Verdana" charset="0"/>
                <a:ea typeface="Verdana" charset="0"/>
                <a:cs typeface="Verdana" charset="0"/>
              </a:rPr>
              <a:t>PR-</a:t>
            </a:r>
            <a:r>
              <a:rPr lang="ru-RU" sz="2000" dirty="0" smtClean="0">
                <a:solidFill>
                  <a:srgbClr val="1B4B8F"/>
                </a:solidFill>
                <a:latin typeface="Verdana" charset="0"/>
                <a:ea typeface="Verdana" charset="0"/>
                <a:cs typeface="Verdana" charset="0"/>
              </a:rPr>
              <a:t>деятельности с самой обширной палитрой </a:t>
            </a:r>
            <a:r>
              <a:rPr lang="ru-RU" sz="2000" dirty="0" err="1" smtClean="0">
                <a:solidFill>
                  <a:srgbClr val="1B4B8F"/>
                </a:solidFill>
                <a:latin typeface="Verdana" charset="0"/>
                <a:ea typeface="Verdana" charset="0"/>
                <a:cs typeface="Verdana" charset="0"/>
              </a:rPr>
              <a:t>имиджевых</a:t>
            </a:r>
            <a:r>
              <a:rPr lang="ru-RU" sz="2000" dirty="0" smtClean="0">
                <a:solidFill>
                  <a:srgbClr val="1B4B8F"/>
                </a:solidFill>
                <a:latin typeface="Verdana" charset="0"/>
                <a:ea typeface="Verdana" charset="0"/>
                <a:cs typeface="Verdana" charset="0"/>
              </a:rPr>
              <a:t> задач и географией </a:t>
            </a:r>
            <a:r>
              <a:rPr lang="ru-RU" sz="2000" dirty="0" err="1" smtClean="0">
                <a:solidFill>
                  <a:srgbClr val="1B4B8F"/>
                </a:solidFill>
                <a:latin typeface="Verdana" charset="0"/>
                <a:ea typeface="Verdana" charset="0"/>
                <a:cs typeface="Verdana" charset="0"/>
              </a:rPr>
              <a:t>представленности</a:t>
            </a:r>
            <a:r>
              <a:rPr lang="ru-RU" sz="2000" dirty="0" smtClean="0">
                <a:solidFill>
                  <a:srgbClr val="1B4B8F"/>
                </a:solidFill>
                <a:latin typeface="Verdana" charset="0"/>
                <a:ea typeface="Verdana" charset="0"/>
                <a:cs typeface="Verdana" charset="0"/>
              </a:rPr>
              <a:t>.</a:t>
            </a:r>
            <a:endParaRPr lang="ru-RU" sz="2000" dirty="0">
              <a:solidFill>
                <a:srgbClr val="1B4B8F"/>
              </a:solidFill>
              <a:latin typeface="Verdana" charset="0"/>
              <a:ea typeface="Verdana" charset="0"/>
            </a:endParaRPr>
          </a:p>
        </p:txBody>
      </p:sp>
      <p:pic>
        <p:nvPicPr>
          <p:cNvPr id="18" name="Рисунок 17" descr="image-31-08-20-04-22.jpeg"/>
          <p:cNvPicPr>
            <a:picLocks noChangeAspect="1"/>
          </p:cNvPicPr>
          <p:nvPr/>
        </p:nvPicPr>
        <p:blipFill>
          <a:blip r:embed="rId4" cstate="print"/>
          <a:srcRect t="6601" b="23400"/>
          <a:stretch>
            <a:fillRect/>
          </a:stretch>
        </p:blipFill>
        <p:spPr>
          <a:xfrm>
            <a:off x="13557250" y="4130675"/>
            <a:ext cx="4337177" cy="540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Рисунок 18" descr="image-31-08-20-04-1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15850" y="4217075"/>
            <a:ext cx="4050000" cy="540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Рисунок 19" descr="IMG_1923.jpg"/>
          <p:cNvPicPr>
            <a:picLocks noChangeAspect="1"/>
          </p:cNvPicPr>
          <p:nvPr/>
        </p:nvPicPr>
        <p:blipFill>
          <a:blip r:embed="rId6" cstate="print"/>
          <a:srcRect t="8400"/>
          <a:stretch>
            <a:fillRect/>
          </a:stretch>
        </p:blipFill>
        <p:spPr>
          <a:xfrm>
            <a:off x="7593358" y="4140875"/>
            <a:ext cx="4363692" cy="54762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555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17549272" y="2219341"/>
            <a:ext cx="2555240" cy="2174875"/>
          </a:xfrm>
          <a:custGeom>
            <a:avLst/>
            <a:gdLst/>
            <a:ahLst/>
            <a:cxnLst/>
            <a:rect l="l" t="t" r="r" b="b"/>
            <a:pathLst>
              <a:path w="2555240" h="2174875">
                <a:moveTo>
                  <a:pt x="2554826" y="0"/>
                </a:moveTo>
                <a:lnTo>
                  <a:pt x="657831" y="0"/>
                </a:lnTo>
                <a:lnTo>
                  <a:pt x="0" y="1097847"/>
                </a:lnTo>
                <a:lnTo>
                  <a:pt x="644286" y="2174572"/>
                </a:lnTo>
                <a:lnTo>
                  <a:pt x="2554826" y="2174572"/>
                </a:lnTo>
                <a:lnTo>
                  <a:pt x="2554826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16003" y="0"/>
            <a:ext cx="4788535" cy="1661795"/>
          </a:xfrm>
          <a:custGeom>
            <a:avLst/>
            <a:gdLst/>
            <a:ahLst/>
            <a:cxnLst/>
            <a:rect l="l" t="t" r="r" b="b"/>
            <a:pathLst>
              <a:path w="4788534" h="1661795">
                <a:moveTo>
                  <a:pt x="4788095" y="0"/>
                </a:moveTo>
                <a:lnTo>
                  <a:pt x="0" y="0"/>
                </a:lnTo>
                <a:lnTo>
                  <a:pt x="994286" y="1661613"/>
                </a:lnTo>
                <a:lnTo>
                  <a:pt x="4788095" y="1661613"/>
                </a:lnTo>
                <a:lnTo>
                  <a:pt x="4788095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41770" y="287717"/>
            <a:ext cx="4562475" cy="2748280"/>
          </a:xfrm>
          <a:custGeom>
            <a:avLst/>
            <a:gdLst/>
            <a:ahLst/>
            <a:cxnLst/>
            <a:rect l="l" t="t" r="r" b="b"/>
            <a:pathLst>
              <a:path w="4562475" h="2748280">
                <a:moveTo>
                  <a:pt x="4562328" y="0"/>
                </a:moveTo>
                <a:lnTo>
                  <a:pt x="831254" y="0"/>
                </a:lnTo>
                <a:lnTo>
                  <a:pt x="0" y="1387245"/>
                </a:lnTo>
                <a:lnTo>
                  <a:pt x="814140" y="2747790"/>
                </a:lnTo>
                <a:lnTo>
                  <a:pt x="4562328" y="2747790"/>
                </a:lnTo>
                <a:lnTo>
                  <a:pt x="4562328" y="0"/>
                </a:lnTo>
                <a:close/>
              </a:path>
            </a:pathLst>
          </a:custGeom>
          <a:solidFill>
            <a:srgbClr val="1B4B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8AB8E91-E161-1F4F-B9DB-54184E893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867" y="525332"/>
            <a:ext cx="3127620" cy="2220124"/>
          </a:xfrm>
          <a:prstGeom prst="rect">
            <a:avLst/>
          </a:prstGeom>
        </p:spPr>
      </p:pic>
      <p:sp>
        <p:nvSpPr>
          <p:cNvPr id="15" name="object 11">
            <a:extLst>
              <a:ext uri="{FF2B5EF4-FFF2-40B4-BE49-F238E27FC236}">
                <a16:creationId xmlns:a16="http://schemas.microsoft.com/office/drawing/2014/main" id="{E0BBAA35-5F18-134C-9CF0-8BAB0D6BAD07}"/>
              </a:ext>
            </a:extLst>
          </p:cNvPr>
          <p:cNvSpPr/>
          <p:nvPr/>
        </p:nvSpPr>
        <p:spPr>
          <a:xfrm>
            <a:off x="18586450" y="10355648"/>
            <a:ext cx="1057893" cy="952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1">
            <a:extLst>
              <a:ext uri="{FF2B5EF4-FFF2-40B4-BE49-F238E27FC236}">
                <a16:creationId xmlns:a16="http://schemas.microsoft.com/office/drawing/2014/main" id="{123E50CF-F437-C342-9E08-AE921A1EB47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815050" y="10539468"/>
            <a:ext cx="661396" cy="616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r">
              <a:lnSpc>
                <a:spcPts val="4725"/>
              </a:lnSpc>
            </a:pPr>
            <a:fld id="{81D60167-4931-47E6-BA6A-407CBD079E47}" type="slidenum">
              <a:rPr spc="10" dirty="0"/>
              <a:pPr marL="25400" algn="r">
                <a:lnSpc>
                  <a:spcPts val="4725"/>
                </a:lnSpc>
              </a:pPr>
              <a:t>12</a:t>
            </a:fld>
            <a:endParaRPr spc="10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21F90B0-1EBC-6E4A-B2A9-079A4B6A5B91}"/>
              </a:ext>
            </a:extLst>
          </p:cNvPr>
          <p:cNvSpPr/>
          <p:nvPr/>
        </p:nvSpPr>
        <p:spPr>
          <a:xfrm>
            <a:off x="0" y="558180"/>
            <a:ext cx="14014450" cy="1661796"/>
          </a:xfrm>
          <a:custGeom>
            <a:avLst/>
            <a:gdLst/>
            <a:ahLst/>
            <a:cxnLst/>
            <a:rect l="l" t="t" r="r" b="b"/>
            <a:pathLst>
              <a:path w="11703050" h="2786379">
                <a:moveTo>
                  <a:pt x="10859757" y="0"/>
                </a:moveTo>
                <a:lnTo>
                  <a:pt x="0" y="0"/>
                </a:lnTo>
                <a:lnTo>
                  <a:pt x="0" y="2785900"/>
                </a:lnTo>
                <a:lnTo>
                  <a:pt x="10877109" y="2785900"/>
                </a:lnTo>
                <a:lnTo>
                  <a:pt x="11702533" y="1406482"/>
                </a:lnTo>
                <a:lnTo>
                  <a:pt x="10859757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960612" y="854075"/>
            <a:ext cx="12291837" cy="1077218"/>
          </a:xfrm>
        </p:spPr>
        <p:txBody>
          <a:bodyPr/>
          <a:lstStyle/>
          <a:p>
            <a:r>
              <a:rPr lang="ru-RU" sz="3500" dirty="0" smtClean="0"/>
              <a:t>Молодёжное инклюзивное пространство Кубани. Предприниматель будущего </a:t>
            </a:r>
            <a:endParaRPr lang="ru-RU" sz="3500" dirty="0"/>
          </a:p>
        </p:txBody>
      </p:sp>
      <p:pic>
        <p:nvPicPr>
          <p:cNvPr id="2050" name="Picture 2" descr="X:\all\Отчеты\2021\картинки\8BA81F41-34CF-4381-86EE-58484E2ED42B.jpeg"/>
          <p:cNvPicPr>
            <a:picLocks noChangeAspect="1" noChangeArrowheads="1"/>
          </p:cNvPicPr>
          <p:nvPr/>
        </p:nvPicPr>
        <p:blipFill>
          <a:blip r:embed="rId4" cstate="print"/>
          <a:srcRect l="14841" t="19123" r="19721" b="7968"/>
          <a:stretch>
            <a:fillRect/>
          </a:stretch>
        </p:blipFill>
        <p:spPr bwMode="auto">
          <a:xfrm>
            <a:off x="1060450" y="3368675"/>
            <a:ext cx="7620000" cy="6367398"/>
          </a:xfrm>
          <a:prstGeom prst="rect">
            <a:avLst/>
          </a:prstGeom>
          <a:noFill/>
        </p:spPr>
      </p:pic>
      <p:pic>
        <p:nvPicPr>
          <p:cNvPr id="2051" name="Picture 3" descr="X:\all\Отчеты\2021\картинки\E67D8D49-5514-4B18-AAF0-6A3AA75C51D8.jpeg"/>
          <p:cNvPicPr>
            <a:picLocks noChangeAspect="1" noChangeArrowheads="1"/>
          </p:cNvPicPr>
          <p:nvPr/>
        </p:nvPicPr>
        <p:blipFill>
          <a:blip r:embed="rId5" cstate="print"/>
          <a:srcRect l="23841" b="-2101"/>
          <a:stretch>
            <a:fillRect/>
          </a:stretch>
        </p:blipFill>
        <p:spPr bwMode="auto">
          <a:xfrm>
            <a:off x="10773092" y="3368675"/>
            <a:ext cx="6441758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55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17549272" y="2219341"/>
            <a:ext cx="2555240" cy="2174875"/>
          </a:xfrm>
          <a:custGeom>
            <a:avLst/>
            <a:gdLst/>
            <a:ahLst/>
            <a:cxnLst/>
            <a:rect l="l" t="t" r="r" b="b"/>
            <a:pathLst>
              <a:path w="2555240" h="2174875">
                <a:moveTo>
                  <a:pt x="2554826" y="0"/>
                </a:moveTo>
                <a:lnTo>
                  <a:pt x="657831" y="0"/>
                </a:lnTo>
                <a:lnTo>
                  <a:pt x="0" y="1097847"/>
                </a:lnTo>
                <a:lnTo>
                  <a:pt x="644286" y="2174572"/>
                </a:lnTo>
                <a:lnTo>
                  <a:pt x="2554826" y="2174572"/>
                </a:lnTo>
                <a:lnTo>
                  <a:pt x="2554826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16003" y="0"/>
            <a:ext cx="4788535" cy="1661795"/>
          </a:xfrm>
          <a:custGeom>
            <a:avLst/>
            <a:gdLst/>
            <a:ahLst/>
            <a:cxnLst/>
            <a:rect l="l" t="t" r="r" b="b"/>
            <a:pathLst>
              <a:path w="4788534" h="1661795">
                <a:moveTo>
                  <a:pt x="4788095" y="0"/>
                </a:moveTo>
                <a:lnTo>
                  <a:pt x="0" y="0"/>
                </a:lnTo>
                <a:lnTo>
                  <a:pt x="994286" y="1661613"/>
                </a:lnTo>
                <a:lnTo>
                  <a:pt x="4788095" y="1661613"/>
                </a:lnTo>
                <a:lnTo>
                  <a:pt x="4788095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41770" y="287717"/>
            <a:ext cx="4562475" cy="2748280"/>
          </a:xfrm>
          <a:custGeom>
            <a:avLst/>
            <a:gdLst/>
            <a:ahLst/>
            <a:cxnLst/>
            <a:rect l="l" t="t" r="r" b="b"/>
            <a:pathLst>
              <a:path w="4562475" h="2748280">
                <a:moveTo>
                  <a:pt x="4562328" y="0"/>
                </a:moveTo>
                <a:lnTo>
                  <a:pt x="831254" y="0"/>
                </a:lnTo>
                <a:lnTo>
                  <a:pt x="0" y="1387245"/>
                </a:lnTo>
                <a:lnTo>
                  <a:pt x="814140" y="2747790"/>
                </a:lnTo>
                <a:lnTo>
                  <a:pt x="4562328" y="2747790"/>
                </a:lnTo>
                <a:lnTo>
                  <a:pt x="4562328" y="0"/>
                </a:lnTo>
                <a:close/>
              </a:path>
            </a:pathLst>
          </a:custGeom>
          <a:solidFill>
            <a:srgbClr val="1B4B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8AB8E91-E161-1F4F-B9DB-54184E893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867" y="525332"/>
            <a:ext cx="3127620" cy="2220124"/>
          </a:xfrm>
          <a:prstGeom prst="rect">
            <a:avLst/>
          </a:prstGeom>
        </p:spPr>
      </p:pic>
      <p:sp>
        <p:nvSpPr>
          <p:cNvPr id="15" name="object 11">
            <a:extLst>
              <a:ext uri="{FF2B5EF4-FFF2-40B4-BE49-F238E27FC236}">
                <a16:creationId xmlns:a16="http://schemas.microsoft.com/office/drawing/2014/main" id="{E0BBAA35-5F18-134C-9CF0-8BAB0D6BAD07}"/>
              </a:ext>
            </a:extLst>
          </p:cNvPr>
          <p:cNvSpPr/>
          <p:nvPr/>
        </p:nvSpPr>
        <p:spPr>
          <a:xfrm>
            <a:off x="18586450" y="10355648"/>
            <a:ext cx="1057893" cy="952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1">
            <a:extLst>
              <a:ext uri="{FF2B5EF4-FFF2-40B4-BE49-F238E27FC236}">
                <a16:creationId xmlns:a16="http://schemas.microsoft.com/office/drawing/2014/main" id="{123E50CF-F437-C342-9E08-AE921A1EB47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815050" y="10539468"/>
            <a:ext cx="661396" cy="616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r">
              <a:lnSpc>
                <a:spcPts val="4725"/>
              </a:lnSpc>
            </a:pPr>
            <a:fld id="{81D60167-4931-47E6-BA6A-407CBD079E47}" type="slidenum">
              <a:rPr spc="10" dirty="0"/>
              <a:pPr marL="25400" algn="r">
                <a:lnSpc>
                  <a:spcPts val="4725"/>
                </a:lnSpc>
              </a:pPr>
              <a:t>13</a:t>
            </a:fld>
            <a:endParaRPr spc="10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21F90B0-1EBC-6E4A-B2A9-079A4B6A5B91}"/>
              </a:ext>
            </a:extLst>
          </p:cNvPr>
          <p:cNvSpPr/>
          <p:nvPr/>
        </p:nvSpPr>
        <p:spPr>
          <a:xfrm>
            <a:off x="0" y="558180"/>
            <a:ext cx="14014450" cy="1661796"/>
          </a:xfrm>
          <a:custGeom>
            <a:avLst/>
            <a:gdLst/>
            <a:ahLst/>
            <a:cxnLst/>
            <a:rect l="l" t="t" r="r" b="b"/>
            <a:pathLst>
              <a:path w="11703050" h="2786379">
                <a:moveTo>
                  <a:pt x="10859757" y="0"/>
                </a:moveTo>
                <a:lnTo>
                  <a:pt x="0" y="0"/>
                </a:lnTo>
                <a:lnTo>
                  <a:pt x="0" y="2785900"/>
                </a:lnTo>
                <a:lnTo>
                  <a:pt x="10877109" y="2785900"/>
                </a:lnTo>
                <a:lnTo>
                  <a:pt x="11702533" y="1406482"/>
                </a:lnTo>
                <a:lnTo>
                  <a:pt x="10859757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960612" y="854075"/>
            <a:ext cx="12291837" cy="1077218"/>
          </a:xfrm>
        </p:spPr>
        <p:txBody>
          <a:bodyPr/>
          <a:lstStyle/>
          <a:p>
            <a:r>
              <a:rPr lang="ru-RU" sz="3500" dirty="0" smtClean="0"/>
              <a:t>Молодёжное инклюзивное пространство Кубани. Предприниматель будущего </a:t>
            </a:r>
            <a:endParaRPr lang="ru-RU" sz="3500" dirty="0"/>
          </a:p>
        </p:txBody>
      </p:sp>
      <p:pic>
        <p:nvPicPr>
          <p:cNvPr id="1026" name="Picture 2" descr="X:\all\Отчеты\2021\IMG-20210623-WA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4450" y="6873875"/>
            <a:ext cx="5959784" cy="4209098"/>
          </a:xfrm>
          <a:prstGeom prst="rect">
            <a:avLst/>
          </a:prstGeom>
          <a:noFill/>
        </p:spPr>
      </p:pic>
      <p:pic>
        <p:nvPicPr>
          <p:cNvPr id="1027" name="Picture 3" descr="X:\all\Отчеты\2021\IMG-20210623-WA0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5250" y="2459784"/>
            <a:ext cx="5935800" cy="4191000"/>
          </a:xfrm>
          <a:prstGeom prst="rect">
            <a:avLst/>
          </a:prstGeom>
          <a:noFill/>
        </p:spPr>
      </p:pic>
      <p:pic>
        <p:nvPicPr>
          <p:cNvPr id="1028" name="Picture 4" descr="X:\all\Отчеты\2021\IMG-20210623-WA0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75850" y="2454275"/>
            <a:ext cx="5943600" cy="4196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55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481C3"/>
            </a:gs>
            <a:gs pos="100000">
              <a:srgbClr val="1B4B8F"/>
            </a:gs>
            <a:gs pos="50000">
              <a:srgbClr val="1B4B8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0CB1F3-E3BD-824D-A525-0C9C9AC05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40" y="366369"/>
            <a:ext cx="9521809" cy="675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17549272" y="2219341"/>
            <a:ext cx="2555240" cy="2174875"/>
          </a:xfrm>
          <a:custGeom>
            <a:avLst/>
            <a:gdLst/>
            <a:ahLst/>
            <a:cxnLst/>
            <a:rect l="l" t="t" r="r" b="b"/>
            <a:pathLst>
              <a:path w="2555240" h="2174875">
                <a:moveTo>
                  <a:pt x="2554826" y="0"/>
                </a:moveTo>
                <a:lnTo>
                  <a:pt x="657831" y="0"/>
                </a:lnTo>
                <a:lnTo>
                  <a:pt x="0" y="1097847"/>
                </a:lnTo>
                <a:lnTo>
                  <a:pt x="644286" y="2174572"/>
                </a:lnTo>
                <a:lnTo>
                  <a:pt x="2554826" y="2174572"/>
                </a:lnTo>
                <a:lnTo>
                  <a:pt x="2554826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16003" y="0"/>
            <a:ext cx="4788535" cy="1661795"/>
          </a:xfrm>
          <a:custGeom>
            <a:avLst/>
            <a:gdLst/>
            <a:ahLst/>
            <a:cxnLst/>
            <a:rect l="l" t="t" r="r" b="b"/>
            <a:pathLst>
              <a:path w="4788534" h="1661795">
                <a:moveTo>
                  <a:pt x="4788095" y="0"/>
                </a:moveTo>
                <a:lnTo>
                  <a:pt x="0" y="0"/>
                </a:lnTo>
                <a:lnTo>
                  <a:pt x="994286" y="1661613"/>
                </a:lnTo>
                <a:lnTo>
                  <a:pt x="4788095" y="1661613"/>
                </a:lnTo>
                <a:lnTo>
                  <a:pt x="4788095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41770" y="287717"/>
            <a:ext cx="4562475" cy="2748280"/>
          </a:xfrm>
          <a:custGeom>
            <a:avLst/>
            <a:gdLst/>
            <a:ahLst/>
            <a:cxnLst/>
            <a:rect l="l" t="t" r="r" b="b"/>
            <a:pathLst>
              <a:path w="4562475" h="2748280">
                <a:moveTo>
                  <a:pt x="4562328" y="0"/>
                </a:moveTo>
                <a:lnTo>
                  <a:pt x="831254" y="0"/>
                </a:lnTo>
                <a:lnTo>
                  <a:pt x="0" y="1387245"/>
                </a:lnTo>
                <a:lnTo>
                  <a:pt x="814140" y="2747790"/>
                </a:lnTo>
                <a:lnTo>
                  <a:pt x="4562328" y="2747790"/>
                </a:lnTo>
                <a:lnTo>
                  <a:pt x="4562328" y="0"/>
                </a:lnTo>
                <a:close/>
              </a:path>
            </a:pathLst>
          </a:custGeom>
          <a:solidFill>
            <a:srgbClr val="1B4B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8AB8E91-E161-1F4F-B9DB-54184E893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867" y="525332"/>
            <a:ext cx="3127620" cy="2220124"/>
          </a:xfrm>
          <a:prstGeom prst="rect">
            <a:avLst/>
          </a:prstGeom>
        </p:spPr>
      </p:pic>
      <p:sp>
        <p:nvSpPr>
          <p:cNvPr id="15" name="object 11">
            <a:extLst>
              <a:ext uri="{FF2B5EF4-FFF2-40B4-BE49-F238E27FC236}">
                <a16:creationId xmlns:a16="http://schemas.microsoft.com/office/drawing/2014/main" id="{E0BBAA35-5F18-134C-9CF0-8BAB0D6BAD07}"/>
              </a:ext>
            </a:extLst>
          </p:cNvPr>
          <p:cNvSpPr/>
          <p:nvPr/>
        </p:nvSpPr>
        <p:spPr>
          <a:xfrm>
            <a:off x="18586450" y="10355648"/>
            <a:ext cx="1057893" cy="952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1">
            <a:extLst>
              <a:ext uri="{FF2B5EF4-FFF2-40B4-BE49-F238E27FC236}">
                <a16:creationId xmlns:a16="http://schemas.microsoft.com/office/drawing/2014/main" id="{123E50CF-F437-C342-9E08-AE921A1EB47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815050" y="10539468"/>
            <a:ext cx="661396" cy="616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r">
              <a:lnSpc>
                <a:spcPts val="4725"/>
              </a:lnSpc>
            </a:pPr>
            <a:fld id="{81D60167-4931-47E6-BA6A-407CBD079E47}" type="slidenum">
              <a:rPr spc="10" dirty="0"/>
              <a:pPr marL="25400" algn="r">
                <a:lnSpc>
                  <a:spcPts val="4725"/>
                </a:lnSpc>
              </a:pPr>
              <a:t>2</a:t>
            </a:fld>
            <a:endParaRPr spc="10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21F90B0-1EBC-6E4A-B2A9-079A4B6A5B91}"/>
              </a:ext>
            </a:extLst>
          </p:cNvPr>
          <p:cNvSpPr/>
          <p:nvPr/>
        </p:nvSpPr>
        <p:spPr>
          <a:xfrm>
            <a:off x="0" y="558180"/>
            <a:ext cx="14014450" cy="1661796"/>
          </a:xfrm>
          <a:custGeom>
            <a:avLst/>
            <a:gdLst/>
            <a:ahLst/>
            <a:cxnLst/>
            <a:rect l="l" t="t" r="r" b="b"/>
            <a:pathLst>
              <a:path w="11703050" h="2786379">
                <a:moveTo>
                  <a:pt x="10859757" y="0"/>
                </a:moveTo>
                <a:lnTo>
                  <a:pt x="0" y="0"/>
                </a:lnTo>
                <a:lnTo>
                  <a:pt x="0" y="2785900"/>
                </a:lnTo>
                <a:lnTo>
                  <a:pt x="10877109" y="2785900"/>
                </a:lnTo>
                <a:lnTo>
                  <a:pt x="11702533" y="1406482"/>
                </a:lnTo>
                <a:lnTo>
                  <a:pt x="10859757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632647C0-E750-0B4E-B029-6E75E8A13B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613" y="830897"/>
            <a:ext cx="13478637" cy="138691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sz="3500" dirty="0" smtClean="0">
                <a:solidFill>
                  <a:srgbClr val="25367E"/>
                </a:solidFill>
                <a:latin typeface="PF DinDisplay Pro"/>
                <a:ea typeface="Verdana" charset="0"/>
                <a:cs typeface="Verdana" charset="0"/>
              </a:rPr>
              <a:t>«Финансовая грамотность на русском жестовом языке»</a:t>
            </a:r>
            <a:r>
              <a:rPr lang="ru-RU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sz="5400" dirty="0">
              <a:solidFill>
                <a:srgbClr val="25367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A17C68C-4497-614D-B52B-EAE699AEBEAB}"/>
              </a:ext>
            </a:extLst>
          </p:cNvPr>
          <p:cNvSpPr/>
          <p:nvPr/>
        </p:nvSpPr>
        <p:spPr>
          <a:xfrm>
            <a:off x="459482" y="2707700"/>
            <a:ext cx="15764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3">
              <a:spcBef>
                <a:spcPts val="1200"/>
              </a:spcBef>
              <a:spcAft>
                <a:spcPts val="1500"/>
              </a:spcAft>
            </a:pPr>
            <a:r>
              <a:rPr lang="ru-RU" sz="2000" dirty="0" smtClean="0">
                <a:solidFill>
                  <a:srgbClr val="1B4B8F"/>
                </a:solidFill>
                <a:latin typeface="Verdana" charset="0"/>
                <a:ea typeface="Verdana" charset="0"/>
                <a:cs typeface="Verdana" charset="0"/>
              </a:rPr>
              <a:t>Спецпроект для детей, молодёжи, пенсионеров на языке жестов – часть образовательной программы банка «</a:t>
            </a:r>
            <a:r>
              <a:rPr lang="ru-RU" sz="2000" dirty="0" err="1" smtClean="0">
                <a:solidFill>
                  <a:srgbClr val="1B4B8F"/>
                </a:solidFill>
                <a:latin typeface="Verdana" charset="0"/>
                <a:ea typeface="Verdana" charset="0"/>
                <a:cs typeface="Verdana" charset="0"/>
              </a:rPr>
              <a:t>Центр-инвест</a:t>
            </a:r>
            <a:r>
              <a:rPr lang="ru-RU" sz="2000" dirty="0" smtClean="0">
                <a:solidFill>
                  <a:srgbClr val="1B4B8F"/>
                </a:solidFill>
                <a:latin typeface="Verdana" charset="0"/>
                <a:ea typeface="Verdana" charset="0"/>
                <a:cs typeface="Verdana" charset="0"/>
              </a:rPr>
              <a:t>» по повышению уровня финансовой грамотности, цель которого – создать доступную среду для финансового образования людей с ограничениями по слуху».</a:t>
            </a:r>
            <a:endParaRPr lang="ru-RU" sz="2000" dirty="0">
              <a:solidFill>
                <a:srgbClr val="1B4B8F"/>
              </a:solidFill>
              <a:latin typeface="Verdana" charset="0"/>
              <a:ea typeface="Verdana" charset="0"/>
            </a:endParaRPr>
          </a:p>
        </p:txBody>
      </p:sp>
      <p:pic>
        <p:nvPicPr>
          <p:cNvPr id="17" name="Picture 2" descr="O:\press\Пресс-релизы\Фото\IMG_20190531_115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4850" y="4703153"/>
            <a:ext cx="7315200" cy="5181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" descr="O:\press\ЦФГ\Фото\Глухие\IMG-20200113-WA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18849" y="4626952"/>
            <a:ext cx="6905601" cy="544732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555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17549272" y="2219341"/>
            <a:ext cx="2555240" cy="2174875"/>
          </a:xfrm>
          <a:custGeom>
            <a:avLst/>
            <a:gdLst/>
            <a:ahLst/>
            <a:cxnLst/>
            <a:rect l="l" t="t" r="r" b="b"/>
            <a:pathLst>
              <a:path w="2555240" h="2174875">
                <a:moveTo>
                  <a:pt x="2554826" y="0"/>
                </a:moveTo>
                <a:lnTo>
                  <a:pt x="657831" y="0"/>
                </a:lnTo>
                <a:lnTo>
                  <a:pt x="0" y="1097847"/>
                </a:lnTo>
                <a:lnTo>
                  <a:pt x="644286" y="2174572"/>
                </a:lnTo>
                <a:lnTo>
                  <a:pt x="2554826" y="2174572"/>
                </a:lnTo>
                <a:lnTo>
                  <a:pt x="2554826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16003" y="0"/>
            <a:ext cx="4788535" cy="1661795"/>
          </a:xfrm>
          <a:custGeom>
            <a:avLst/>
            <a:gdLst/>
            <a:ahLst/>
            <a:cxnLst/>
            <a:rect l="l" t="t" r="r" b="b"/>
            <a:pathLst>
              <a:path w="4788534" h="1661795">
                <a:moveTo>
                  <a:pt x="4788095" y="0"/>
                </a:moveTo>
                <a:lnTo>
                  <a:pt x="0" y="0"/>
                </a:lnTo>
                <a:lnTo>
                  <a:pt x="994286" y="1661613"/>
                </a:lnTo>
                <a:lnTo>
                  <a:pt x="4788095" y="1661613"/>
                </a:lnTo>
                <a:lnTo>
                  <a:pt x="4788095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41770" y="287717"/>
            <a:ext cx="4562475" cy="2748280"/>
          </a:xfrm>
          <a:custGeom>
            <a:avLst/>
            <a:gdLst/>
            <a:ahLst/>
            <a:cxnLst/>
            <a:rect l="l" t="t" r="r" b="b"/>
            <a:pathLst>
              <a:path w="4562475" h="2748280">
                <a:moveTo>
                  <a:pt x="4562328" y="0"/>
                </a:moveTo>
                <a:lnTo>
                  <a:pt x="831254" y="0"/>
                </a:lnTo>
                <a:lnTo>
                  <a:pt x="0" y="1387245"/>
                </a:lnTo>
                <a:lnTo>
                  <a:pt x="814140" y="2747790"/>
                </a:lnTo>
                <a:lnTo>
                  <a:pt x="4562328" y="2747790"/>
                </a:lnTo>
                <a:lnTo>
                  <a:pt x="4562328" y="0"/>
                </a:lnTo>
                <a:close/>
              </a:path>
            </a:pathLst>
          </a:custGeom>
          <a:solidFill>
            <a:srgbClr val="1B4B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8AB8E91-E161-1F4F-B9DB-54184E893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867" y="525332"/>
            <a:ext cx="3127620" cy="2220124"/>
          </a:xfrm>
          <a:prstGeom prst="rect">
            <a:avLst/>
          </a:prstGeom>
        </p:spPr>
      </p:pic>
      <p:sp>
        <p:nvSpPr>
          <p:cNvPr id="15" name="object 11">
            <a:extLst>
              <a:ext uri="{FF2B5EF4-FFF2-40B4-BE49-F238E27FC236}">
                <a16:creationId xmlns:a16="http://schemas.microsoft.com/office/drawing/2014/main" id="{E0BBAA35-5F18-134C-9CF0-8BAB0D6BAD07}"/>
              </a:ext>
            </a:extLst>
          </p:cNvPr>
          <p:cNvSpPr/>
          <p:nvPr/>
        </p:nvSpPr>
        <p:spPr>
          <a:xfrm>
            <a:off x="18586450" y="10355648"/>
            <a:ext cx="1057893" cy="952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1">
            <a:extLst>
              <a:ext uri="{FF2B5EF4-FFF2-40B4-BE49-F238E27FC236}">
                <a16:creationId xmlns:a16="http://schemas.microsoft.com/office/drawing/2014/main" id="{123E50CF-F437-C342-9E08-AE921A1EB47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815050" y="10539468"/>
            <a:ext cx="661396" cy="616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r">
              <a:lnSpc>
                <a:spcPts val="4725"/>
              </a:lnSpc>
            </a:pPr>
            <a:fld id="{81D60167-4931-47E6-BA6A-407CBD079E47}" type="slidenum">
              <a:rPr spc="10" dirty="0"/>
              <a:pPr marL="25400" algn="r">
                <a:lnSpc>
                  <a:spcPts val="4725"/>
                </a:lnSpc>
              </a:pPr>
              <a:t>3</a:t>
            </a:fld>
            <a:endParaRPr spc="10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21F90B0-1EBC-6E4A-B2A9-079A4B6A5B91}"/>
              </a:ext>
            </a:extLst>
          </p:cNvPr>
          <p:cNvSpPr/>
          <p:nvPr/>
        </p:nvSpPr>
        <p:spPr>
          <a:xfrm>
            <a:off x="0" y="558180"/>
            <a:ext cx="14014450" cy="1661796"/>
          </a:xfrm>
          <a:custGeom>
            <a:avLst/>
            <a:gdLst/>
            <a:ahLst/>
            <a:cxnLst/>
            <a:rect l="l" t="t" r="r" b="b"/>
            <a:pathLst>
              <a:path w="11703050" h="2786379">
                <a:moveTo>
                  <a:pt x="10859757" y="0"/>
                </a:moveTo>
                <a:lnTo>
                  <a:pt x="0" y="0"/>
                </a:lnTo>
                <a:lnTo>
                  <a:pt x="0" y="2785900"/>
                </a:lnTo>
                <a:lnTo>
                  <a:pt x="10877109" y="2785900"/>
                </a:lnTo>
                <a:lnTo>
                  <a:pt x="11702533" y="1406482"/>
                </a:lnTo>
                <a:lnTo>
                  <a:pt x="10859757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632647C0-E750-0B4E-B029-6E75E8A13B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613" y="830897"/>
            <a:ext cx="13173837" cy="140230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sz="3600" dirty="0" smtClean="0">
                <a:solidFill>
                  <a:srgbClr val="25367E"/>
                </a:solidFill>
                <a:latin typeface="PF DinDisplay Pro"/>
                <a:ea typeface="Verdana" charset="0"/>
                <a:cs typeface="Verdana" charset="0"/>
              </a:rPr>
              <a:t>«Финансовая грамотность на русском жестовом языке» </a:t>
            </a:r>
            <a:r>
              <a:rPr lang="ru-RU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sz="5400" dirty="0">
              <a:solidFill>
                <a:srgbClr val="25367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A17C68C-4497-614D-B52B-EAE699AEBEAB}"/>
              </a:ext>
            </a:extLst>
          </p:cNvPr>
          <p:cNvSpPr/>
          <p:nvPr/>
        </p:nvSpPr>
        <p:spPr>
          <a:xfrm>
            <a:off x="459482" y="2707700"/>
            <a:ext cx="15764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3">
              <a:spcBef>
                <a:spcPts val="1200"/>
              </a:spcBef>
              <a:spcAft>
                <a:spcPts val="1500"/>
              </a:spcAft>
            </a:pPr>
            <a:r>
              <a:rPr lang="ru-RU" sz="2000" dirty="0" smtClean="0">
                <a:solidFill>
                  <a:srgbClr val="1B4B8F"/>
                </a:solidFill>
                <a:latin typeface="Verdana" charset="0"/>
                <a:ea typeface="Verdana" charset="0"/>
                <a:cs typeface="Verdana" charset="0"/>
              </a:rPr>
              <a:t>Спецпроект для детей, молодёжи, пенсионеров на языке жестов – часть образовательной программы банка «</a:t>
            </a:r>
            <a:r>
              <a:rPr lang="ru-RU" sz="2000" dirty="0" err="1" smtClean="0">
                <a:solidFill>
                  <a:srgbClr val="1B4B8F"/>
                </a:solidFill>
                <a:latin typeface="Verdana" charset="0"/>
                <a:ea typeface="Verdana" charset="0"/>
                <a:cs typeface="Verdana" charset="0"/>
              </a:rPr>
              <a:t>Центр-инвест</a:t>
            </a:r>
            <a:r>
              <a:rPr lang="ru-RU" sz="2000" dirty="0" smtClean="0">
                <a:solidFill>
                  <a:srgbClr val="1B4B8F"/>
                </a:solidFill>
                <a:latin typeface="Verdana" charset="0"/>
                <a:ea typeface="Verdana" charset="0"/>
                <a:cs typeface="Verdana" charset="0"/>
              </a:rPr>
              <a:t>» по повышению уровня финансовой грамотности, цель которого – создать доступную среду для финансового образования людей с ограничениями по слуху».</a:t>
            </a:r>
            <a:endParaRPr lang="ru-RU" sz="2000" dirty="0">
              <a:solidFill>
                <a:srgbClr val="1B4B8F"/>
              </a:solidFill>
              <a:latin typeface="Verdana" charset="0"/>
              <a:ea typeface="Verdana" charset="0"/>
            </a:endParaRPr>
          </a:p>
        </p:txBody>
      </p:sp>
      <p:pic>
        <p:nvPicPr>
          <p:cNvPr id="22" name="Picture 3" descr="O:\press\Пресс-релизы\Фото\IMG_20190531_120734.jpg"/>
          <p:cNvPicPr>
            <a:picLocks noChangeAspect="1" noChangeArrowheads="1"/>
          </p:cNvPicPr>
          <p:nvPr/>
        </p:nvPicPr>
        <p:blipFill>
          <a:blip r:embed="rId4" cstate="print"/>
          <a:srcRect l="29166" r="14583"/>
          <a:stretch>
            <a:fillRect/>
          </a:stretch>
        </p:blipFill>
        <p:spPr bwMode="auto">
          <a:xfrm rot="5400000">
            <a:off x="3071192" y="3779218"/>
            <a:ext cx="5274915" cy="73151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Рисунок 26" descr="2bec5316-db6e-4476-b208-6b49980d3f9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95052" y="4740275"/>
            <a:ext cx="6905600" cy="54102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555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17549272" y="2219341"/>
            <a:ext cx="2555240" cy="2174875"/>
          </a:xfrm>
          <a:custGeom>
            <a:avLst/>
            <a:gdLst/>
            <a:ahLst/>
            <a:cxnLst/>
            <a:rect l="l" t="t" r="r" b="b"/>
            <a:pathLst>
              <a:path w="2555240" h="2174875">
                <a:moveTo>
                  <a:pt x="2554826" y="0"/>
                </a:moveTo>
                <a:lnTo>
                  <a:pt x="657831" y="0"/>
                </a:lnTo>
                <a:lnTo>
                  <a:pt x="0" y="1097847"/>
                </a:lnTo>
                <a:lnTo>
                  <a:pt x="644286" y="2174572"/>
                </a:lnTo>
                <a:lnTo>
                  <a:pt x="2554826" y="2174572"/>
                </a:lnTo>
                <a:lnTo>
                  <a:pt x="2554826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16003" y="0"/>
            <a:ext cx="4788535" cy="1661795"/>
          </a:xfrm>
          <a:custGeom>
            <a:avLst/>
            <a:gdLst/>
            <a:ahLst/>
            <a:cxnLst/>
            <a:rect l="l" t="t" r="r" b="b"/>
            <a:pathLst>
              <a:path w="4788534" h="1661795">
                <a:moveTo>
                  <a:pt x="4788095" y="0"/>
                </a:moveTo>
                <a:lnTo>
                  <a:pt x="0" y="0"/>
                </a:lnTo>
                <a:lnTo>
                  <a:pt x="994286" y="1661613"/>
                </a:lnTo>
                <a:lnTo>
                  <a:pt x="4788095" y="1661613"/>
                </a:lnTo>
                <a:lnTo>
                  <a:pt x="4788095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41770" y="287717"/>
            <a:ext cx="4562475" cy="2748280"/>
          </a:xfrm>
          <a:custGeom>
            <a:avLst/>
            <a:gdLst/>
            <a:ahLst/>
            <a:cxnLst/>
            <a:rect l="l" t="t" r="r" b="b"/>
            <a:pathLst>
              <a:path w="4562475" h="2748280">
                <a:moveTo>
                  <a:pt x="4562328" y="0"/>
                </a:moveTo>
                <a:lnTo>
                  <a:pt x="831254" y="0"/>
                </a:lnTo>
                <a:lnTo>
                  <a:pt x="0" y="1387245"/>
                </a:lnTo>
                <a:lnTo>
                  <a:pt x="814140" y="2747790"/>
                </a:lnTo>
                <a:lnTo>
                  <a:pt x="4562328" y="2747790"/>
                </a:lnTo>
                <a:lnTo>
                  <a:pt x="4562328" y="0"/>
                </a:lnTo>
                <a:close/>
              </a:path>
            </a:pathLst>
          </a:custGeom>
          <a:solidFill>
            <a:srgbClr val="1B4B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8AB8E91-E161-1F4F-B9DB-54184E893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867" y="525332"/>
            <a:ext cx="3127620" cy="2220124"/>
          </a:xfrm>
          <a:prstGeom prst="rect">
            <a:avLst/>
          </a:prstGeom>
        </p:spPr>
      </p:pic>
      <p:sp>
        <p:nvSpPr>
          <p:cNvPr id="15" name="object 11">
            <a:extLst>
              <a:ext uri="{FF2B5EF4-FFF2-40B4-BE49-F238E27FC236}">
                <a16:creationId xmlns:a16="http://schemas.microsoft.com/office/drawing/2014/main" id="{E0BBAA35-5F18-134C-9CF0-8BAB0D6BAD07}"/>
              </a:ext>
            </a:extLst>
          </p:cNvPr>
          <p:cNvSpPr/>
          <p:nvPr/>
        </p:nvSpPr>
        <p:spPr>
          <a:xfrm>
            <a:off x="18586450" y="10355648"/>
            <a:ext cx="1057893" cy="952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1">
            <a:extLst>
              <a:ext uri="{FF2B5EF4-FFF2-40B4-BE49-F238E27FC236}">
                <a16:creationId xmlns:a16="http://schemas.microsoft.com/office/drawing/2014/main" id="{123E50CF-F437-C342-9E08-AE921A1EB47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815050" y="10539468"/>
            <a:ext cx="661396" cy="616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r">
              <a:lnSpc>
                <a:spcPts val="4725"/>
              </a:lnSpc>
            </a:pPr>
            <a:fld id="{81D60167-4931-47E6-BA6A-407CBD079E47}" type="slidenum">
              <a:rPr spc="10" dirty="0"/>
              <a:pPr marL="25400" algn="r">
                <a:lnSpc>
                  <a:spcPts val="4725"/>
                </a:lnSpc>
              </a:pPr>
              <a:t>4</a:t>
            </a:fld>
            <a:endParaRPr spc="10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21F90B0-1EBC-6E4A-B2A9-079A4B6A5B91}"/>
              </a:ext>
            </a:extLst>
          </p:cNvPr>
          <p:cNvSpPr/>
          <p:nvPr/>
        </p:nvSpPr>
        <p:spPr>
          <a:xfrm>
            <a:off x="0" y="558180"/>
            <a:ext cx="14014450" cy="1661796"/>
          </a:xfrm>
          <a:custGeom>
            <a:avLst/>
            <a:gdLst/>
            <a:ahLst/>
            <a:cxnLst/>
            <a:rect l="l" t="t" r="r" b="b"/>
            <a:pathLst>
              <a:path w="11703050" h="2786379">
                <a:moveTo>
                  <a:pt x="10859757" y="0"/>
                </a:moveTo>
                <a:lnTo>
                  <a:pt x="0" y="0"/>
                </a:lnTo>
                <a:lnTo>
                  <a:pt x="0" y="2785900"/>
                </a:lnTo>
                <a:lnTo>
                  <a:pt x="10877109" y="2785900"/>
                </a:lnTo>
                <a:lnTo>
                  <a:pt x="11702533" y="1406482"/>
                </a:lnTo>
                <a:lnTo>
                  <a:pt x="10859757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A17C68C-4497-614D-B52B-EAE699AEBEAB}"/>
              </a:ext>
            </a:extLst>
          </p:cNvPr>
          <p:cNvSpPr/>
          <p:nvPr/>
        </p:nvSpPr>
        <p:spPr bwMode="auto">
          <a:xfrm>
            <a:off x="459482" y="2707700"/>
            <a:ext cx="15764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3">
              <a:spcBef>
                <a:spcPts val="1200"/>
              </a:spcBef>
              <a:spcAft>
                <a:spcPts val="1500"/>
              </a:spcAft>
            </a:pPr>
            <a:r>
              <a:rPr lang="ru-RU" sz="2000" dirty="0" smtClean="0">
                <a:solidFill>
                  <a:srgbClr val="1B4B8F"/>
                </a:solidFill>
                <a:latin typeface="Verdana" charset="0"/>
                <a:ea typeface="Verdana" charset="0"/>
              </a:rPr>
              <a:t>Партнёр первого на Кубани инклюзивного патриотического форума. Организация консультационной площадки.</a:t>
            </a:r>
            <a:endParaRPr lang="ru-RU" sz="2000" dirty="0">
              <a:solidFill>
                <a:srgbClr val="1B4B8F"/>
              </a:solidFill>
              <a:latin typeface="Verdana" charset="0"/>
              <a:ea typeface="Verdana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960612" y="854075"/>
            <a:ext cx="12291837" cy="1077218"/>
          </a:xfrm>
        </p:spPr>
        <p:txBody>
          <a:bodyPr/>
          <a:lstStyle/>
          <a:p>
            <a:r>
              <a:rPr lang="ru-RU" sz="3500" dirty="0" smtClean="0">
                <a:solidFill>
                  <a:srgbClr val="25367E"/>
                </a:solidFill>
                <a:latin typeface="PF DinDisplay Pro"/>
                <a:ea typeface="Verdana" charset="0"/>
                <a:cs typeface="Verdana" charset="0"/>
              </a:rPr>
              <a:t>Корпоративное волонтёрство и социальная ответственность</a:t>
            </a:r>
            <a:endParaRPr lang="ru-RU" sz="3500" dirty="0">
              <a:latin typeface="PF DinDisplay Pro"/>
            </a:endParaRPr>
          </a:p>
        </p:txBody>
      </p:sp>
      <p:pic>
        <p:nvPicPr>
          <p:cNvPr id="19" name="Рисунок 18" descr="image-08-09-20-05-05-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0450" y="3749675"/>
            <a:ext cx="8284616" cy="540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Рисунок 19" descr="image-08-09-20-05-29-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60729" y="3768275"/>
            <a:ext cx="8735999" cy="5400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555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17549272" y="2219341"/>
            <a:ext cx="2555240" cy="2174875"/>
          </a:xfrm>
          <a:custGeom>
            <a:avLst/>
            <a:gdLst/>
            <a:ahLst/>
            <a:cxnLst/>
            <a:rect l="l" t="t" r="r" b="b"/>
            <a:pathLst>
              <a:path w="2555240" h="2174875">
                <a:moveTo>
                  <a:pt x="2554826" y="0"/>
                </a:moveTo>
                <a:lnTo>
                  <a:pt x="657831" y="0"/>
                </a:lnTo>
                <a:lnTo>
                  <a:pt x="0" y="1097847"/>
                </a:lnTo>
                <a:lnTo>
                  <a:pt x="644286" y="2174572"/>
                </a:lnTo>
                <a:lnTo>
                  <a:pt x="2554826" y="2174572"/>
                </a:lnTo>
                <a:lnTo>
                  <a:pt x="2554826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16003" y="0"/>
            <a:ext cx="4788535" cy="1661795"/>
          </a:xfrm>
          <a:custGeom>
            <a:avLst/>
            <a:gdLst/>
            <a:ahLst/>
            <a:cxnLst/>
            <a:rect l="l" t="t" r="r" b="b"/>
            <a:pathLst>
              <a:path w="4788534" h="1661795">
                <a:moveTo>
                  <a:pt x="4788095" y="0"/>
                </a:moveTo>
                <a:lnTo>
                  <a:pt x="0" y="0"/>
                </a:lnTo>
                <a:lnTo>
                  <a:pt x="994286" y="1661613"/>
                </a:lnTo>
                <a:lnTo>
                  <a:pt x="4788095" y="1661613"/>
                </a:lnTo>
                <a:lnTo>
                  <a:pt x="4788095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41770" y="287717"/>
            <a:ext cx="4562475" cy="2748280"/>
          </a:xfrm>
          <a:custGeom>
            <a:avLst/>
            <a:gdLst/>
            <a:ahLst/>
            <a:cxnLst/>
            <a:rect l="l" t="t" r="r" b="b"/>
            <a:pathLst>
              <a:path w="4562475" h="2748280">
                <a:moveTo>
                  <a:pt x="4562328" y="0"/>
                </a:moveTo>
                <a:lnTo>
                  <a:pt x="831254" y="0"/>
                </a:lnTo>
                <a:lnTo>
                  <a:pt x="0" y="1387245"/>
                </a:lnTo>
                <a:lnTo>
                  <a:pt x="814140" y="2747790"/>
                </a:lnTo>
                <a:lnTo>
                  <a:pt x="4562328" y="2747790"/>
                </a:lnTo>
                <a:lnTo>
                  <a:pt x="4562328" y="0"/>
                </a:lnTo>
                <a:close/>
              </a:path>
            </a:pathLst>
          </a:custGeom>
          <a:solidFill>
            <a:srgbClr val="1B4B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8AB8E91-E161-1F4F-B9DB-54184E893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867" y="525332"/>
            <a:ext cx="3127620" cy="2220124"/>
          </a:xfrm>
          <a:prstGeom prst="rect">
            <a:avLst/>
          </a:prstGeom>
        </p:spPr>
      </p:pic>
      <p:sp>
        <p:nvSpPr>
          <p:cNvPr id="15" name="object 11">
            <a:extLst>
              <a:ext uri="{FF2B5EF4-FFF2-40B4-BE49-F238E27FC236}">
                <a16:creationId xmlns:a16="http://schemas.microsoft.com/office/drawing/2014/main" id="{E0BBAA35-5F18-134C-9CF0-8BAB0D6BAD07}"/>
              </a:ext>
            </a:extLst>
          </p:cNvPr>
          <p:cNvSpPr/>
          <p:nvPr/>
        </p:nvSpPr>
        <p:spPr>
          <a:xfrm>
            <a:off x="18586450" y="10355648"/>
            <a:ext cx="1057893" cy="952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1">
            <a:extLst>
              <a:ext uri="{FF2B5EF4-FFF2-40B4-BE49-F238E27FC236}">
                <a16:creationId xmlns:a16="http://schemas.microsoft.com/office/drawing/2014/main" id="{123E50CF-F437-C342-9E08-AE921A1EB47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586450" y="10539468"/>
            <a:ext cx="889996" cy="616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r">
              <a:lnSpc>
                <a:spcPts val="4725"/>
              </a:lnSpc>
            </a:pPr>
            <a:fld id="{81D60167-4931-47E6-BA6A-407CBD079E47}" type="slidenum">
              <a:rPr spc="10" dirty="0"/>
              <a:pPr marL="25400" algn="r">
                <a:lnSpc>
                  <a:spcPts val="4725"/>
                </a:lnSpc>
              </a:pPr>
              <a:t>5</a:t>
            </a:fld>
            <a:endParaRPr spc="10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21F90B0-1EBC-6E4A-B2A9-079A4B6A5B91}"/>
              </a:ext>
            </a:extLst>
          </p:cNvPr>
          <p:cNvSpPr/>
          <p:nvPr/>
        </p:nvSpPr>
        <p:spPr>
          <a:xfrm>
            <a:off x="0" y="558180"/>
            <a:ext cx="14014450" cy="1661796"/>
          </a:xfrm>
          <a:custGeom>
            <a:avLst/>
            <a:gdLst/>
            <a:ahLst/>
            <a:cxnLst/>
            <a:rect l="l" t="t" r="r" b="b"/>
            <a:pathLst>
              <a:path w="11703050" h="2786379">
                <a:moveTo>
                  <a:pt x="10859757" y="0"/>
                </a:moveTo>
                <a:lnTo>
                  <a:pt x="0" y="0"/>
                </a:lnTo>
                <a:lnTo>
                  <a:pt x="0" y="2785900"/>
                </a:lnTo>
                <a:lnTo>
                  <a:pt x="10877109" y="2785900"/>
                </a:lnTo>
                <a:lnTo>
                  <a:pt x="11702533" y="1406482"/>
                </a:lnTo>
                <a:lnTo>
                  <a:pt x="10859757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632647C0-E750-0B4E-B029-6E75E8A13B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613" y="830897"/>
            <a:ext cx="12458699" cy="33105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sz="3500" dirty="0" smtClean="0">
                <a:solidFill>
                  <a:srgbClr val="25367E"/>
                </a:solidFill>
                <a:latin typeface="PF DinDisplay Pro"/>
                <a:ea typeface="Verdana" charset="0"/>
                <a:cs typeface="Verdana" charset="0"/>
              </a:rPr>
              <a:t>Корпоративное волонтёрство и социальная ответственность </a:t>
            </a:r>
            <a:r>
              <a:rPr lang="ru-RU" sz="36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36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sz="5400" dirty="0">
              <a:solidFill>
                <a:srgbClr val="25367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84450" y="2225675"/>
            <a:ext cx="14090265" cy="1418721"/>
          </a:xfrm>
          <a:prstGeom prst="rect">
            <a:avLst/>
          </a:prstGeom>
        </p:spPr>
        <p:txBody>
          <a:bodyPr wrap="square" lIns="201040" tIns="100520" rIns="201040" bIns="100520">
            <a:spAutoFit/>
          </a:bodyPr>
          <a:lstStyle/>
          <a:p>
            <a:pPr lvl="0" algn="ctr"/>
            <a:r>
              <a:rPr lang="ru-RU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«Финансовая грамотность на РЖЯ» </a:t>
            </a:r>
          </a:p>
          <a:p>
            <a:pPr lvl="0" algn="ctr"/>
            <a:endParaRPr lang="ru-RU" sz="3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Picture 2" descr="O:\press\Пресс-релизы\Фото\IMG_20190531_115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6850" y="3216275"/>
            <a:ext cx="4559681" cy="342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3" descr="O:\press\Пресс-релизы\Фото\IMG_20190531_120734.jpg"/>
          <p:cNvPicPr>
            <a:picLocks noChangeAspect="1" noChangeArrowheads="1"/>
          </p:cNvPicPr>
          <p:nvPr/>
        </p:nvPicPr>
        <p:blipFill>
          <a:blip r:embed="rId5" cstate="print"/>
          <a:srcRect l="29166" r="14583"/>
          <a:stretch>
            <a:fillRect/>
          </a:stretch>
        </p:blipFill>
        <p:spPr bwMode="auto">
          <a:xfrm rot="5400000">
            <a:off x="10928509" y="6302534"/>
            <a:ext cx="3429001" cy="45716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" descr="O:\press\ЦФГ\Фото\Глухие\IMG-20200113-WA0003.jpg"/>
          <p:cNvPicPr>
            <a:picLocks noChangeAspect="1" noChangeArrowheads="1"/>
          </p:cNvPicPr>
          <p:nvPr/>
        </p:nvPicPr>
        <p:blipFill>
          <a:blip r:embed="rId6" cstate="print"/>
          <a:srcRect r="4022"/>
          <a:stretch>
            <a:fillRect/>
          </a:stretch>
        </p:blipFill>
        <p:spPr bwMode="auto">
          <a:xfrm>
            <a:off x="15124564" y="3216274"/>
            <a:ext cx="4376286" cy="342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Рисунок 29" descr="image-01-09-20-10-26-3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18161" y="3292475"/>
            <a:ext cx="4559680" cy="342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1" name="Рисунок 30" descr="image-01-09-20-10-26-2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1989" y="6895026"/>
            <a:ext cx="4559681" cy="342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Рисунок 32" descr="image-01-09-20-10-40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35169" y="6873875"/>
            <a:ext cx="4559681" cy="342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Рисунок 27" descr="2bec5316-db6e-4476-b208-6b49980d3f9b.JPG"/>
          <p:cNvPicPr>
            <a:picLocks noChangeAspect="1"/>
          </p:cNvPicPr>
          <p:nvPr/>
        </p:nvPicPr>
        <p:blipFill>
          <a:blip r:embed="rId10" cstate="print"/>
          <a:srcRect r="3716"/>
          <a:stretch>
            <a:fillRect/>
          </a:stretch>
        </p:blipFill>
        <p:spPr>
          <a:xfrm>
            <a:off x="15157450" y="6882874"/>
            <a:ext cx="4390231" cy="3420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555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17549272" y="2219341"/>
            <a:ext cx="2555240" cy="2174875"/>
          </a:xfrm>
          <a:custGeom>
            <a:avLst/>
            <a:gdLst/>
            <a:ahLst/>
            <a:cxnLst/>
            <a:rect l="l" t="t" r="r" b="b"/>
            <a:pathLst>
              <a:path w="2555240" h="2174875">
                <a:moveTo>
                  <a:pt x="2554826" y="0"/>
                </a:moveTo>
                <a:lnTo>
                  <a:pt x="657831" y="0"/>
                </a:lnTo>
                <a:lnTo>
                  <a:pt x="0" y="1097847"/>
                </a:lnTo>
                <a:lnTo>
                  <a:pt x="644286" y="2174572"/>
                </a:lnTo>
                <a:lnTo>
                  <a:pt x="2554826" y="2174572"/>
                </a:lnTo>
                <a:lnTo>
                  <a:pt x="2554826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16003" y="0"/>
            <a:ext cx="4788535" cy="1661795"/>
          </a:xfrm>
          <a:custGeom>
            <a:avLst/>
            <a:gdLst/>
            <a:ahLst/>
            <a:cxnLst/>
            <a:rect l="l" t="t" r="r" b="b"/>
            <a:pathLst>
              <a:path w="4788534" h="1661795">
                <a:moveTo>
                  <a:pt x="4788095" y="0"/>
                </a:moveTo>
                <a:lnTo>
                  <a:pt x="0" y="0"/>
                </a:lnTo>
                <a:lnTo>
                  <a:pt x="994286" y="1661613"/>
                </a:lnTo>
                <a:lnTo>
                  <a:pt x="4788095" y="1661613"/>
                </a:lnTo>
                <a:lnTo>
                  <a:pt x="4788095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41770" y="287717"/>
            <a:ext cx="4562475" cy="2748280"/>
          </a:xfrm>
          <a:custGeom>
            <a:avLst/>
            <a:gdLst/>
            <a:ahLst/>
            <a:cxnLst/>
            <a:rect l="l" t="t" r="r" b="b"/>
            <a:pathLst>
              <a:path w="4562475" h="2748280">
                <a:moveTo>
                  <a:pt x="4562328" y="0"/>
                </a:moveTo>
                <a:lnTo>
                  <a:pt x="831254" y="0"/>
                </a:lnTo>
                <a:lnTo>
                  <a:pt x="0" y="1387245"/>
                </a:lnTo>
                <a:lnTo>
                  <a:pt x="814140" y="2747790"/>
                </a:lnTo>
                <a:lnTo>
                  <a:pt x="4562328" y="2747790"/>
                </a:lnTo>
                <a:lnTo>
                  <a:pt x="4562328" y="0"/>
                </a:lnTo>
                <a:close/>
              </a:path>
            </a:pathLst>
          </a:custGeom>
          <a:solidFill>
            <a:srgbClr val="1B4B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8AB8E91-E161-1F4F-B9DB-54184E893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867" y="525332"/>
            <a:ext cx="3127620" cy="2220124"/>
          </a:xfrm>
          <a:prstGeom prst="rect">
            <a:avLst/>
          </a:prstGeom>
        </p:spPr>
      </p:pic>
      <p:sp>
        <p:nvSpPr>
          <p:cNvPr id="15" name="object 11">
            <a:extLst>
              <a:ext uri="{FF2B5EF4-FFF2-40B4-BE49-F238E27FC236}">
                <a16:creationId xmlns:a16="http://schemas.microsoft.com/office/drawing/2014/main" id="{E0BBAA35-5F18-134C-9CF0-8BAB0D6BAD07}"/>
              </a:ext>
            </a:extLst>
          </p:cNvPr>
          <p:cNvSpPr/>
          <p:nvPr/>
        </p:nvSpPr>
        <p:spPr>
          <a:xfrm>
            <a:off x="18586450" y="10355648"/>
            <a:ext cx="1057893" cy="952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1">
            <a:extLst>
              <a:ext uri="{FF2B5EF4-FFF2-40B4-BE49-F238E27FC236}">
                <a16:creationId xmlns:a16="http://schemas.microsoft.com/office/drawing/2014/main" id="{123E50CF-F437-C342-9E08-AE921A1EB47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586450" y="10539468"/>
            <a:ext cx="889996" cy="616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r">
              <a:lnSpc>
                <a:spcPts val="4725"/>
              </a:lnSpc>
            </a:pPr>
            <a:fld id="{81D60167-4931-47E6-BA6A-407CBD079E47}" type="slidenum">
              <a:rPr spc="10" dirty="0"/>
              <a:pPr marL="25400" algn="r">
                <a:lnSpc>
                  <a:spcPts val="4725"/>
                </a:lnSpc>
              </a:pPr>
              <a:t>6</a:t>
            </a:fld>
            <a:endParaRPr spc="10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21F90B0-1EBC-6E4A-B2A9-079A4B6A5B91}"/>
              </a:ext>
            </a:extLst>
          </p:cNvPr>
          <p:cNvSpPr/>
          <p:nvPr/>
        </p:nvSpPr>
        <p:spPr>
          <a:xfrm>
            <a:off x="0" y="558180"/>
            <a:ext cx="14014450" cy="1661796"/>
          </a:xfrm>
          <a:custGeom>
            <a:avLst/>
            <a:gdLst/>
            <a:ahLst/>
            <a:cxnLst/>
            <a:rect l="l" t="t" r="r" b="b"/>
            <a:pathLst>
              <a:path w="11703050" h="2786379">
                <a:moveTo>
                  <a:pt x="10859757" y="0"/>
                </a:moveTo>
                <a:lnTo>
                  <a:pt x="0" y="0"/>
                </a:lnTo>
                <a:lnTo>
                  <a:pt x="0" y="2785900"/>
                </a:lnTo>
                <a:lnTo>
                  <a:pt x="10877109" y="2785900"/>
                </a:lnTo>
                <a:lnTo>
                  <a:pt x="11702533" y="1406482"/>
                </a:lnTo>
                <a:lnTo>
                  <a:pt x="10859757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632647C0-E750-0B4E-B029-6E75E8A13B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613" y="830897"/>
            <a:ext cx="12458699" cy="2217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sz="3500" dirty="0" smtClean="0">
                <a:solidFill>
                  <a:srgbClr val="25367E"/>
                </a:solidFill>
                <a:latin typeface="PF DinDisplay Pro"/>
                <a:ea typeface="Verdana" charset="0"/>
                <a:cs typeface="Verdana" charset="0"/>
              </a:rPr>
              <a:t>Финансовая грамотность населения </a:t>
            </a:r>
            <a:r>
              <a:rPr lang="ru-RU" sz="36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sz="5400" dirty="0">
              <a:solidFill>
                <a:srgbClr val="25367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22250" y="1864897"/>
            <a:ext cx="17573252" cy="759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1040" tIns="100520" rIns="201040" bIns="1005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Консультационные пункты по финансовой грамотности на мероприятиях:</a:t>
            </a:r>
          </a:p>
          <a:p>
            <a:endParaRPr lang="ru-RU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1319"/>
              </a:spcBef>
              <a:buFont typeface="Wingdings" pitchFamily="2" charset="2"/>
              <a:buChar char="ü"/>
            </a:pPr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День Молодежи </a:t>
            </a:r>
          </a:p>
          <a:p>
            <a:pPr>
              <a:spcBef>
                <a:spcPts val="1319"/>
              </a:spcBef>
              <a:buFont typeface="Wingdings" pitchFamily="2" charset="2"/>
              <a:buChar char="ü"/>
            </a:pPr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День города</a:t>
            </a:r>
          </a:p>
          <a:p>
            <a:pPr>
              <a:spcBef>
                <a:spcPts val="1319"/>
              </a:spcBef>
              <a:buFont typeface="Wingdings" pitchFamily="2" charset="2"/>
              <a:buChar char="ü"/>
            </a:pPr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День предпринимателя </a:t>
            </a:r>
          </a:p>
          <a:p>
            <a:pPr>
              <a:spcBef>
                <a:spcPts val="1319"/>
              </a:spcBef>
              <a:buFont typeface="Wingdings" pitchFamily="2" charset="2"/>
              <a:buChar char="ü"/>
            </a:pPr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День защиты детей</a:t>
            </a:r>
          </a:p>
          <a:p>
            <a:pPr lvl="0"/>
            <a:endParaRPr lang="ru-RU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Picture 3" descr="O:\press\Пресс-релизы\Фото\IMG_20190601_112217.jpg"/>
          <p:cNvPicPr>
            <a:picLocks noChangeAspect="1" noChangeArrowheads="1"/>
          </p:cNvPicPr>
          <p:nvPr/>
        </p:nvPicPr>
        <p:blipFill>
          <a:blip r:embed="rId4" cstate="print"/>
          <a:srcRect l="1528" t="13020" r="10824"/>
          <a:stretch>
            <a:fillRect/>
          </a:stretch>
        </p:blipFill>
        <p:spPr bwMode="auto">
          <a:xfrm>
            <a:off x="12979883" y="7178675"/>
            <a:ext cx="4692167" cy="3492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2" descr="O:\press\Пресс-релизы\Фото\IMG-20190914-WA0006~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8946" y="3292475"/>
            <a:ext cx="4799199" cy="360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Рисунок 20" descr="IMG_6953.jpg"/>
          <p:cNvPicPr>
            <a:picLocks noChangeAspect="1"/>
          </p:cNvPicPr>
          <p:nvPr/>
        </p:nvPicPr>
        <p:blipFill>
          <a:blip r:embed="rId6" cstate="print"/>
          <a:srcRect l="1538" r="3077"/>
          <a:stretch>
            <a:fillRect/>
          </a:stretch>
        </p:blipFill>
        <p:spPr>
          <a:xfrm>
            <a:off x="13023851" y="3241556"/>
            <a:ext cx="4649673" cy="360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Рисунок 28" descr="image-31-08-20-03-45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3647" y="7102473"/>
            <a:ext cx="4799665" cy="3600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555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17549272" y="2219341"/>
            <a:ext cx="2555240" cy="2174875"/>
          </a:xfrm>
          <a:custGeom>
            <a:avLst/>
            <a:gdLst/>
            <a:ahLst/>
            <a:cxnLst/>
            <a:rect l="l" t="t" r="r" b="b"/>
            <a:pathLst>
              <a:path w="2555240" h="2174875">
                <a:moveTo>
                  <a:pt x="2554826" y="0"/>
                </a:moveTo>
                <a:lnTo>
                  <a:pt x="657831" y="0"/>
                </a:lnTo>
                <a:lnTo>
                  <a:pt x="0" y="1097847"/>
                </a:lnTo>
                <a:lnTo>
                  <a:pt x="644286" y="2174572"/>
                </a:lnTo>
                <a:lnTo>
                  <a:pt x="2554826" y="2174572"/>
                </a:lnTo>
                <a:lnTo>
                  <a:pt x="2554826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16003" y="0"/>
            <a:ext cx="4788535" cy="1661795"/>
          </a:xfrm>
          <a:custGeom>
            <a:avLst/>
            <a:gdLst/>
            <a:ahLst/>
            <a:cxnLst/>
            <a:rect l="l" t="t" r="r" b="b"/>
            <a:pathLst>
              <a:path w="4788534" h="1661795">
                <a:moveTo>
                  <a:pt x="4788095" y="0"/>
                </a:moveTo>
                <a:lnTo>
                  <a:pt x="0" y="0"/>
                </a:lnTo>
                <a:lnTo>
                  <a:pt x="994286" y="1661613"/>
                </a:lnTo>
                <a:lnTo>
                  <a:pt x="4788095" y="1661613"/>
                </a:lnTo>
                <a:lnTo>
                  <a:pt x="4788095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41770" y="287717"/>
            <a:ext cx="4562475" cy="2748280"/>
          </a:xfrm>
          <a:custGeom>
            <a:avLst/>
            <a:gdLst/>
            <a:ahLst/>
            <a:cxnLst/>
            <a:rect l="l" t="t" r="r" b="b"/>
            <a:pathLst>
              <a:path w="4562475" h="2748280">
                <a:moveTo>
                  <a:pt x="4562328" y="0"/>
                </a:moveTo>
                <a:lnTo>
                  <a:pt x="831254" y="0"/>
                </a:lnTo>
                <a:lnTo>
                  <a:pt x="0" y="1387245"/>
                </a:lnTo>
                <a:lnTo>
                  <a:pt x="814140" y="2747790"/>
                </a:lnTo>
                <a:lnTo>
                  <a:pt x="4562328" y="2747790"/>
                </a:lnTo>
                <a:lnTo>
                  <a:pt x="4562328" y="0"/>
                </a:lnTo>
                <a:close/>
              </a:path>
            </a:pathLst>
          </a:custGeom>
          <a:solidFill>
            <a:srgbClr val="1B4B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8AB8E91-E161-1F4F-B9DB-54184E893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867" y="525332"/>
            <a:ext cx="3127620" cy="2220124"/>
          </a:xfrm>
          <a:prstGeom prst="rect">
            <a:avLst/>
          </a:prstGeom>
        </p:spPr>
      </p:pic>
      <p:sp>
        <p:nvSpPr>
          <p:cNvPr id="15" name="object 11">
            <a:extLst>
              <a:ext uri="{FF2B5EF4-FFF2-40B4-BE49-F238E27FC236}">
                <a16:creationId xmlns:a16="http://schemas.microsoft.com/office/drawing/2014/main" id="{E0BBAA35-5F18-134C-9CF0-8BAB0D6BAD07}"/>
              </a:ext>
            </a:extLst>
          </p:cNvPr>
          <p:cNvSpPr/>
          <p:nvPr/>
        </p:nvSpPr>
        <p:spPr>
          <a:xfrm>
            <a:off x="18586450" y="10355648"/>
            <a:ext cx="1057893" cy="952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1">
            <a:extLst>
              <a:ext uri="{FF2B5EF4-FFF2-40B4-BE49-F238E27FC236}">
                <a16:creationId xmlns:a16="http://schemas.microsoft.com/office/drawing/2014/main" id="{123E50CF-F437-C342-9E08-AE921A1EB47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586450" y="10539468"/>
            <a:ext cx="889996" cy="616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r">
              <a:lnSpc>
                <a:spcPts val="4725"/>
              </a:lnSpc>
            </a:pPr>
            <a:fld id="{81D60167-4931-47E6-BA6A-407CBD079E47}" type="slidenum">
              <a:rPr spc="10" dirty="0"/>
              <a:pPr marL="25400" algn="r">
                <a:lnSpc>
                  <a:spcPts val="4725"/>
                </a:lnSpc>
              </a:pPr>
              <a:t>7</a:t>
            </a:fld>
            <a:endParaRPr spc="10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21F90B0-1EBC-6E4A-B2A9-079A4B6A5B91}"/>
              </a:ext>
            </a:extLst>
          </p:cNvPr>
          <p:cNvSpPr/>
          <p:nvPr/>
        </p:nvSpPr>
        <p:spPr>
          <a:xfrm>
            <a:off x="0" y="558180"/>
            <a:ext cx="14014450" cy="1661796"/>
          </a:xfrm>
          <a:custGeom>
            <a:avLst/>
            <a:gdLst/>
            <a:ahLst/>
            <a:cxnLst/>
            <a:rect l="l" t="t" r="r" b="b"/>
            <a:pathLst>
              <a:path w="11703050" h="2786379">
                <a:moveTo>
                  <a:pt x="10859757" y="0"/>
                </a:moveTo>
                <a:lnTo>
                  <a:pt x="0" y="0"/>
                </a:lnTo>
                <a:lnTo>
                  <a:pt x="0" y="2785900"/>
                </a:lnTo>
                <a:lnTo>
                  <a:pt x="10877109" y="2785900"/>
                </a:lnTo>
                <a:lnTo>
                  <a:pt x="11702533" y="1406482"/>
                </a:lnTo>
                <a:lnTo>
                  <a:pt x="10859757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632647C0-E750-0B4E-B029-6E75E8A13B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613" y="830897"/>
            <a:ext cx="12458699" cy="2217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sz="3500" dirty="0" smtClean="0">
                <a:solidFill>
                  <a:srgbClr val="25367E"/>
                </a:solidFill>
                <a:latin typeface="PF DinDisplay Pro"/>
                <a:ea typeface="Verdana" charset="0"/>
                <a:cs typeface="Verdana" charset="0"/>
              </a:rPr>
              <a:t>Партнер краевых мероприятий </a:t>
            </a:r>
            <a:r>
              <a:rPr lang="ru-RU" sz="36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sz="5400" dirty="0">
              <a:solidFill>
                <a:srgbClr val="25367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984250" y="627911"/>
            <a:ext cx="17889888" cy="807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1040" tIns="100520" rIns="201040" bIns="1005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319"/>
              </a:spcAft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Кубанская школа </a:t>
            </a:r>
            <a:r>
              <a:rPr lang="ru-RU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инноваторов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spcAft>
                <a:spcPts val="1319"/>
              </a:spcAft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Губернаторский конкурс инновационных проектов  «Премия IQ года»</a:t>
            </a:r>
          </a:p>
          <a:p>
            <a:pPr>
              <a:spcAft>
                <a:spcPts val="1319"/>
              </a:spcAft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III Региональный чемпионат по профессиональному мастерству среди инвалидов и лиц с ограниченными возможностями "</a:t>
            </a:r>
            <a:r>
              <a:rPr lang="ru-RU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Абилимпикс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2019«</a:t>
            </a:r>
          </a:p>
          <a:p>
            <a:pPr>
              <a:spcAft>
                <a:spcPts val="1319"/>
              </a:spcAft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Краевая олимпиада по финансовой грамотности для студентов и школьников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1319"/>
              </a:spcAft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Региональный форум «Дело за малым»</a:t>
            </a:r>
          </a:p>
          <a:p>
            <a:pPr lvl="0"/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Picture 2" descr="O:\press\Пресс-релизы\Фото\IMG-20190913-WA0001~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324" y="5535635"/>
            <a:ext cx="5179326" cy="388546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4" descr="O:\press\Пресс-релизы\Фото\_MG_1780.JPG"/>
          <p:cNvPicPr>
            <a:picLocks noChangeAspect="1" noChangeArrowheads="1"/>
          </p:cNvPicPr>
          <p:nvPr/>
        </p:nvPicPr>
        <p:blipFill>
          <a:blip r:embed="rId5" cstate="print"/>
          <a:srcRect l="6900" r="5701"/>
          <a:stretch>
            <a:fillRect/>
          </a:stretch>
        </p:blipFill>
        <p:spPr bwMode="auto">
          <a:xfrm>
            <a:off x="11042650" y="5349875"/>
            <a:ext cx="5235455" cy="39957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Рисунок 26" descr="image-01-09-20-10-26-4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71186" y="6560257"/>
            <a:ext cx="4932692" cy="369977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Рисунок 27" descr="image-01-09-20-10-26-1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605250" y="6238589"/>
            <a:ext cx="3048000" cy="406428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555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17549272" y="2219341"/>
            <a:ext cx="2555240" cy="2174875"/>
          </a:xfrm>
          <a:custGeom>
            <a:avLst/>
            <a:gdLst/>
            <a:ahLst/>
            <a:cxnLst/>
            <a:rect l="l" t="t" r="r" b="b"/>
            <a:pathLst>
              <a:path w="2555240" h="2174875">
                <a:moveTo>
                  <a:pt x="2554826" y="0"/>
                </a:moveTo>
                <a:lnTo>
                  <a:pt x="657831" y="0"/>
                </a:lnTo>
                <a:lnTo>
                  <a:pt x="0" y="1097847"/>
                </a:lnTo>
                <a:lnTo>
                  <a:pt x="644286" y="2174572"/>
                </a:lnTo>
                <a:lnTo>
                  <a:pt x="2554826" y="2174572"/>
                </a:lnTo>
                <a:lnTo>
                  <a:pt x="2554826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16003" y="0"/>
            <a:ext cx="4788535" cy="1661795"/>
          </a:xfrm>
          <a:custGeom>
            <a:avLst/>
            <a:gdLst/>
            <a:ahLst/>
            <a:cxnLst/>
            <a:rect l="l" t="t" r="r" b="b"/>
            <a:pathLst>
              <a:path w="4788534" h="1661795">
                <a:moveTo>
                  <a:pt x="4788095" y="0"/>
                </a:moveTo>
                <a:lnTo>
                  <a:pt x="0" y="0"/>
                </a:lnTo>
                <a:lnTo>
                  <a:pt x="994286" y="1661613"/>
                </a:lnTo>
                <a:lnTo>
                  <a:pt x="4788095" y="1661613"/>
                </a:lnTo>
                <a:lnTo>
                  <a:pt x="4788095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41770" y="287717"/>
            <a:ext cx="4562475" cy="2748280"/>
          </a:xfrm>
          <a:custGeom>
            <a:avLst/>
            <a:gdLst/>
            <a:ahLst/>
            <a:cxnLst/>
            <a:rect l="l" t="t" r="r" b="b"/>
            <a:pathLst>
              <a:path w="4562475" h="2748280">
                <a:moveTo>
                  <a:pt x="4562328" y="0"/>
                </a:moveTo>
                <a:lnTo>
                  <a:pt x="831254" y="0"/>
                </a:lnTo>
                <a:lnTo>
                  <a:pt x="0" y="1387245"/>
                </a:lnTo>
                <a:lnTo>
                  <a:pt x="814140" y="2747790"/>
                </a:lnTo>
                <a:lnTo>
                  <a:pt x="4562328" y="2747790"/>
                </a:lnTo>
                <a:lnTo>
                  <a:pt x="4562328" y="0"/>
                </a:lnTo>
                <a:close/>
              </a:path>
            </a:pathLst>
          </a:custGeom>
          <a:solidFill>
            <a:srgbClr val="1B4B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8AB8E91-E161-1F4F-B9DB-54184E893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867" y="525332"/>
            <a:ext cx="3127620" cy="2220124"/>
          </a:xfrm>
          <a:prstGeom prst="rect">
            <a:avLst/>
          </a:prstGeom>
        </p:spPr>
      </p:pic>
      <p:sp>
        <p:nvSpPr>
          <p:cNvPr id="15" name="object 11">
            <a:extLst>
              <a:ext uri="{FF2B5EF4-FFF2-40B4-BE49-F238E27FC236}">
                <a16:creationId xmlns:a16="http://schemas.microsoft.com/office/drawing/2014/main" id="{E0BBAA35-5F18-134C-9CF0-8BAB0D6BAD07}"/>
              </a:ext>
            </a:extLst>
          </p:cNvPr>
          <p:cNvSpPr/>
          <p:nvPr/>
        </p:nvSpPr>
        <p:spPr>
          <a:xfrm>
            <a:off x="18586450" y="10355648"/>
            <a:ext cx="1057893" cy="952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1">
            <a:extLst>
              <a:ext uri="{FF2B5EF4-FFF2-40B4-BE49-F238E27FC236}">
                <a16:creationId xmlns:a16="http://schemas.microsoft.com/office/drawing/2014/main" id="{123E50CF-F437-C342-9E08-AE921A1EB47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586450" y="10539468"/>
            <a:ext cx="889996" cy="616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r">
              <a:lnSpc>
                <a:spcPts val="4725"/>
              </a:lnSpc>
            </a:pPr>
            <a:fld id="{81D60167-4931-47E6-BA6A-407CBD079E47}" type="slidenum">
              <a:rPr spc="10" dirty="0"/>
              <a:pPr marL="25400" algn="r">
                <a:lnSpc>
                  <a:spcPts val="4725"/>
                </a:lnSpc>
              </a:pPr>
              <a:t>8</a:t>
            </a:fld>
            <a:endParaRPr spc="10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21F90B0-1EBC-6E4A-B2A9-079A4B6A5B91}"/>
              </a:ext>
            </a:extLst>
          </p:cNvPr>
          <p:cNvSpPr/>
          <p:nvPr/>
        </p:nvSpPr>
        <p:spPr>
          <a:xfrm>
            <a:off x="0" y="558180"/>
            <a:ext cx="14014450" cy="1661796"/>
          </a:xfrm>
          <a:custGeom>
            <a:avLst/>
            <a:gdLst/>
            <a:ahLst/>
            <a:cxnLst/>
            <a:rect l="l" t="t" r="r" b="b"/>
            <a:pathLst>
              <a:path w="11703050" h="2786379">
                <a:moveTo>
                  <a:pt x="10859757" y="0"/>
                </a:moveTo>
                <a:lnTo>
                  <a:pt x="0" y="0"/>
                </a:lnTo>
                <a:lnTo>
                  <a:pt x="0" y="2785900"/>
                </a:lnTo>
                <a:lnTo>
                  <a:pt x="10877109" y="2785900"/>
                </a:lnTo>
                <a:lnTo>
                  <a:pt x="11702533" y="1406482"/>
                </a:lnTo>
                <a:lnTo>
                  <a:pt x="10859757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632647C0-E750-0B4E-B029-6E75E8A13B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613" y="830897"/>
            <a:ext cx="12458699" cy="277191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sz="3500" dirty="0" smtClean="0">
                <a:solidFill>
                  <a:srgbClr val="25367E"/>
                </a:solidFill>
                <a:latin typeface="PF DinDisplay Pro"/>
                <a:ea typeface="Verdana" charset="0"/>
                <a:cs typeface="Verdana" charset="0"/>
              </a:rPr>
              <a:t>Материалы для выездных мероприятий</a:t>
            </a:r>
            <a:r>
              <a:rPr lang="ru-RU" sz="36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36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sz="5400" dirty="0">
              <a:solidFill>
                <a:srgbClr val="25367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C:\Users\u080176\Desktop\банкома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9650" y="2987675"/>
            <a:ext cx="5040000" cy="3780000"/>
          </a:xfrm>
          <a:prstGeom prst="rect">
            <a:avLst/>
          </a:prstGeom>
          <a:noFill/>
        </p:spPr>
      </p:pic>
      <p:pic>
        <p:nvPicPr>
          <p:cNvPr id="2051" name="Picture 3" descr="C:\Users\u080176\Desktop\креди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8850" y="7056275"/>
            <a:ext cx="5040000" cy="3780000"/>
          </a:xfrm>
          <a:prstGeom prst="rect">
            <a:avLst/>
          </a:prstGeom>
          <a:noFill/>
        </p:spPr>
      </p:pic>
      <p:pic>
        <p:nvPicPr>
          <p:cNvPr id="2052" name="Picture 4" descr="C:\Users\u080176\Desktop\вкла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6450" y="2987675"/>
            <a:ext cx="5039999" cy="3780000"/>
          </a:xfrm>
          <a:prstGeom prst="rect">
            <a:avLst/>
          </a:prstGeom>
          <a:noFill/>
        </p:spPr>
      </p:pic>
      <p:pic>
        <p:nvPicPr>
          <p:cNvPr id="2053" name="Picture 5" descr="C:\Users\u080176\Desktop\монет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65450" y="2987675"/>
            <a:ext cx="5040000" cy="3780000"/>
          </a:xfrm>
          <a:prstGeom prst="rect">
            <a:avLst/>
          </a:prstGeom>
          <a:noFill/>
        </p:spPr>
      </p:pic>
      <p:pic>
        <p:nvPicPr>
          <p:cNvPr id="2054" name="Picture 6" descr="C:\Users\u080176\Desktop\догово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6450" y="7026275"/>
            <a:ext cx="5040000" cy="3780000"/>
          </a:xfrm>
          <a:prstGeom prst="rect">
            <a:avLst/>
          </a:prstGeom>
          <a:noFill/>
        </p:spPr>
      </p:pic>
      <p:pic>
        <p:nvPicPr>
          <p:cNvPr id="2055" name="Picture 7" descr="C:\Users\u080176\Desktop\бартер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165450" y="7056275"/>
            <a:ext cx="5040000" cy="37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55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17549272" y="2219341"/>
            <a:ext cx="2555240" cy="2174875"/>
          </a:xfrm>
          <a:custGeom>
            <a:avLst/>
            <a:gdLst/>
            <a:ahLst/>
            <a:cxnLst/>
            <a:rect l="l" t="t" r="r" b="b"/>
            <a:pathLst>
              <a:path w="2555240" h="2174875">
                <a:moveTo>
                  <a:pt x="2554826" y="0"/>
                </a:moveTo>
                <a:lnTo>
                  <a:pt x="657831" y="0"/>
                </a:lnTo>
                <a:lnTo>
                  <a:pt x="0" y="1097847"/>
                </a:lnTo>
                <a:lnTo>
                  <a:pt x="644286" y="2174572"/>
                </a:lnTo>
                <a:lnTo>
                  <a:pt x="2554826" y="2174572"/>
                </a:lnTo>
                <a:lnTo>
                  <a:pt x="2554826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16003" y="0"/>
            <a:ext cx="4788535" cy="1661795"/>
          </a:xfrm>
          <a:custGeom>
            <a:avLst/>
            <a:gdLst/>
            <a:ahLst/>
            <a:cxnLst/>
            <a:rect l="l" t="t" r="r" b="b"/>
            <a:pathLst>
              <a:path w="4788534" h="1661795">
                <a:moveTo>
                  <a:pt x="4788095" y="0"/>
                </a:moveTo>
                <a:lnTo>
                  <a:pt x="0" y="0"/>
                </a:lnTo>
                <a:lnTo>
                  <a:pt x="994286" y="1661613"/>
                </a:lnTo>
                <a:lnTo>
                  <a:pt x="4788095" y="1661613"/>
                </a:lnTo>
                <a:lnTo>
                  <a:pt x="4788095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41770" y="287717"/>
            <a:ext cx="4562475" cy="2748280"/>
          </a:xfrm>
          <a:custGeom>
            <a:avLst/>
            <a:gdLst/>
            <a:ahLst/>
            <a:cxnLst/>
            <a:rect l="l" t="t" r="r" b="b"/>
            <a:pathLst>
              <a:path w="4562475" h="2748280">
                <a:moveTo>
                  <a:pt x="4562328" y="0"/>
                </a:moveTo>
                <a:lnTo>
                  <a:pt x="831254" y="0"/>
                </a:lnTo>
                <a:lnTo>
                  <a:pt x="0" y="1387245"/>
                </a:lnTo>
                <a:lnTo>
                  <a:pt x="814140" y="2747790"/>
                </a:lnTo>
                <a:lnTo>
                  <a:pt x="4562328" y="2747790"/>
                </a:lnTo>
                <a:lnTo>
                  <a:pt x="4562328" y="0"/>
                </a:lnTo>
                <a:close/>
              </a:path>
            </a:pathLst>
          </a:custGeom>
          <a:solidFill>
            <a:srgbClr val="1B4B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8AB8E91-E161-1F4F-B9DB-54184E893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867" y="525332"/>
            <a:ext cx="3127620" cy="2220124"/>
          </a:xfrm>
          <a:prstGeom prst="rect">
            <a:avLst/>
          </a:prstGeom>
        </p:spPr>
      </p:pic>
      <p:sp>
        <p:nvSpPr>
          <p:cNvPr id="15" name="object 11">
            <a:extLst>
              <a:ext uri="{FF2B5EF4-FFF2-40B4-BE49-F238E27FC236}">
                <a16:creationId xmlns:a16="http://schemas.microsoft.com/office/drawing/2014/main" id="{E0BBAA35-5F18-134C-9CF0-8BAB0D6BAD07}"/>
              </a:ext>
            </a:extLst>
          </p:cNvPr>
          <p:cNvSpPr/>
          <p:nvPr/>
        </p:nvSpPr>
        <p:spPr>
          <a:xfrm>
            <a:off x="18586450" y="10355648"/>
            <a:ext cx="1057893" cy="952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1">
            <a:extLst>
              <a:ext uri="{FF2B5EF4-FFF2-40B4-BE49-F238E27FC236}">
                <a16:creationId xmlns:a16="http://schemas.microsoft.com/office/drawing/2014/main" id="{123E50CF-F437-C342-9E08-AE921A1EB47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586450" y="10539468"/>
            <a:ext cx="889996" cy="616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r">
              <a:lnSpc>
                <a:spcPts val="4725"/>
              </a:lnSpc>
            </a:pPr>
            <a:fld id="{81D60167-4931-47E6-BA6A-407CBD079E47}" type="slidenum">
              <a:rPr spc="10" dirty="0"/>
              <a:pPr marL="25400" algn="r">
                <a:lnSpc>
                  <a:spcPts val="4725"/>
                </a:lnSpc>
              </a:pPr>
              <a:t>9</a:t>
            </a:fld>
            <a:endParaRPr spc="10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21F90B0-1EBC-6E4A-B2A9-079A4B6A5B91}"/>
              </a:ext>
            </a:extLst>
          </p:cNvPr>
          <p:cNvSpPr/>
          <p:nvPr/>
        </p:nvSpPr>
        <p:spPr>
          <a:xfrm>
            <a:off x="0" y="558180"/>
            <a:ext cx="14014450" cy="1661796"/>
          </a:xfrm>
          <a:custGeom>
            <a:avLst/>
            <a:gdLst/>
            <a:ahLst/>
            <a:cxnLst/>
            <a:rect l="l" t="t" r="r" b="b"/>
            <a:pathLst>
              <a:path w="11703050" h="2786379">
                <a:moveTo>
                  <a:pt x="10859757" y="0"/>
                </a:moveTo>
                <a:lnTo>
                  <a:pt x="0" y="0"/>
                </a:lnTo>
                <a:lnTo>
                  <a:pt x="0" y="2785900"/>
                </a:lnTo>
                <a:lnTo>
                  <a:pt x="10877109" y="2785900"/>
                </a:lnTo>
                <a:lnTo>
                  <a:pt x="11702533" y="1406482"/>
                </a:lnTo>
                <a:lnTo>
                  <a:pt x="10859757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632647C0-E750-0B4E-B029-6E75E8A13B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613" y="830897"/>
            <a:ext cx="12458699" cy="334129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sz="3500" dirty="0" smtClean="0">
                <a:solidFill>
                  <a:srgbClr val="25367E"/>
                </a:solidFill>
                <a:latin typeface="PF DinDisplay Pro"/>
                <a:ea typeface="Verdana" charset="0"/>
                <a:cs typeface="Verdana" charset="0"/>
              </a:rPr>
              <a:t>КОРПОРАТИВНОЕ ВОЛОНТЕРСТВО И СОЦИАЛЬНАЯ ОТВЕТСТВЕННОСТЬ</a:t>
            </a:r>
            <a:r>
              <a:rPr lang="ru-RU" sz="36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36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sz="5400" dirty="0">
              <a:solidFill>
                <a:srgbClr val="25367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3277" y="2682875"/>
            <a:ext cx="16515373" cy="1187888"/>
          </a:xfrm>
          <a:prstGeom prst="rect">
            <a:avLst/>
          </a:prstGeom>
        </p:spPr>
        <p:txBody>
          <a:bodyPr wrap="square" lIns="201040" tIns="100520" rIns="201040" bIns="100520">
            <a:spAutoFit/>
          </a:bodyPr>
          <a:lstStyle/>
          <a:p>
            <a:pPr lvl="0" algn="ctr"/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Партнер первого на Кубани инклюзивного патриотического форума </a:t>
            </a:r>
          </a:p>
          <a:p>
            <a:pPr lvl="0" algn="ctr"/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05.09.20-06.09.20 г.г.</a:t>
            </a:r>
            <a:endPara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Рисунок 18" descr="image-08-09-20-05-05-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68307" y="5107672"/>
            <a:ext cx="5699433" cy="42748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Рисунок 19" descr="image-08-09-20-05-05-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043" y="5899315"/>
            <a:ext cx="6473430" cy="36415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Рисунок 20" descr="image-08-09-20-05-29-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85699" y="3999371"/>
            <a:ext cx="7036336" cy="395821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555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26327</TotalTime>
  <Words>351</Words>
  <Application>Microsoft Office PowerPoint</Application>
  <PresentationFormat>Произвольный</PresentationFormat>
  <Paragraphs>55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Gungsuh</vt:lpstr>
      <vt:lpstr>PF DinDisplay Pro</vt:lpstr>
      <vt:lpstr>PFDinDisplayPro-Black</vt:lpstr>
      <vt:lpstr>Verdana</vt:lpstr>
      <vt:lpstr>Wingdings</vt:lpstr>
      <vt:lpstr>Office Theme</vt:lpstr>
      <vt:lpstr>Финансовая грамотность лиц с ОВЗ и инвалидностью</vt:lpstr>
      <vt:lpstr>«Финансовая грамотность на русском жестовом языке» </vt:lpstr>
      <vt:lpstr>«Финансовая грамотность на русском жестовом языке»  </vt:lpstr>
      <vt:lpstr>Корпоративное волонтёрство и социальная ответственность</vt:lpstr>
      <vt:lpstr>Корпоративное волонтёрство и социальная ответственность    </vt:lpstr>
      <vt:lpstr>Финансовая грамотность населения   </vt:lpstr>
      <vt:lpstr>Партнер краевых мероприятий   </vt:lpstr>
      <vt:lpstr>Материалы для выездных мероприятий   </vt:lpstr>
      <vt:lpstr>КОРПОРАТИВНОЕ ВОЛОНТЕРСТВО И СОЦИАЛЬНАЯ ОТВЕТСТВЕННОСТЬ   </vt:lpstr>
      <vt:lpstr>«Финансовая грамотность на русском жестовом языке»</vt:lpstr>
      <vt:lpstr>Премия «Серебряный лучник – Юг» - лучший проект в области корпоративной социальной ответственности и благотворительности. </vt:lpstr>
      <vt:lpstr>Молодёжное инклюзивное пространство Кубани. Предприниматель будущего </vt:lpstr>
      <vt:lpstr>Молодёжное инклюзивное пространство Кубани. Предприниматель будущего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АРФГ 7.06 результаты</dc:title>
  <dc:creator>User</dc:creator>
  <cp:lastModifiedBy>cib</cp:lastModifiedBy>
  <cp:revision>354</cp:revision>
  <dcterms:created xsi:type="dcterms:W3CDTF">2020-06-07T10:50:36Z</dcterms:created>
  <dcterms:modified xsi:type="dcterms:W3CDTF">2024-01-18T12:58:43Z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2020-06-07T00:00:00Z</vt:filetime>
  </property>
  <property fmtid="{D5CDD505-2E9C-101B-9397-08002B2CF9AE}" pid="3" name="Creator">
    <vt:lpwstr>Adobe Illustrator CC 23.1 (Macintosh)</vt:lpwstr>
  </property>
  <property fmtid="{D5CDD505-2E9C-101B-9397-08002B2CF9AE}" pid="4" name="LastSaved">
    <vt:filetime>2020-06-07T00:00:00Z</vt:filetime>
  </property>
</Properties>
</file>