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rts/colors1.xml" ContentType="application/vnd.ms-office.chartcolorstyle+xml"/>
  <Override PartName="/ppt/charts/style1.xml" ContentType="application/vnd.ms-office.chartstyle+xml"/>
  <Override PartName="/ppt/charts/colors2.xml" ContentType="application/vnd.ms-office.chartcolorstyle+xml"/>
  <Override PartName="/ppt/charts/style2.xml" ContentType="application/vnd.ms-office.chartstyle+xml"/>
  <Override PartName="/ppt/charts/colors3.xml" ContentType="application/vnd.ms-office.chartcolorstyle+xml"/>
  <Override PartName="/ppt/charts/style3.xml" ContentType="application/vnd.ms-office.chartstyle+xml"/>
  <Override PartName="/ppt/charts/colors4.xml" ContentType="application/vnd.ms-office.chartcolorstyle+xml"/>
  <Override PartName="/ppt/charts/style4.xml" ContentType="application/vnd.ms-office.chart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63" r:id="rId2"/>
    <p:sldId id="259" r:id="rId3"/>
    <p:sldId id="262" r:id="rId4"/>
    <p:sldId id="260" r:id="rId5"/>
    <p:sldId id="261" r:id="rId6"/>
    <p:sldId id="257" r:id="rId7"/>
    <p:sldId id="264" r:id="rId8"/>
    <p:sldId id="265" r:id="rId9"/>
    <p:sldId id="266" r:id="rId10"/>
    <p:sldId id="267" r:id="rId11"/>
    <p:sldId id="268" r:id="rId12"/>
    <p:sldId id="270" r:id="rId13"/>
    <p:sldId id="269" r:id="rId14"/>
    <p:sldId id="271" r:id="rId15"/>
    <p:sldId id="275" r:id="rId16"/>
    <p:sldId id="272" r:id="rId17"/>
    <p:sldId id="274" r:id="rId18"/>
    <p:sldId id="273" r:id="rId19"/>
    <p:sldId id="276" r:id="rId20"/>
    <p:sldId id="277" r:id="rId21"/>
    <p:sldId id="278" r:id="rId22"/>
    <p:sldId id="279" r:id="rId23"/>
  </p:sldIdLst>
  <p:sldSz cx="9144000" cy="5143500" type="screen16x9"/>
  <p:notesSz cx="6858000" cy="9144000"/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Arial" panose="020B0604020202020204" pitchFamily="34" charset="0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Arial" panose="020B0604020202020204" pitchFamily="34" charset="0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Arial" panose="020B0604020202020204" pitchFamily="34" charset="0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Arial" panose="020B0604020202020204" pitchFamily="34" charset="0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Arial" panose="020B0604020202020204" pitchFamily="34" charset="0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Arial" panose="020B0604020202020204" pitchFamily="34" charset="0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Arial" panose="020B0604020202020204" pitchFamily="34" charset="0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Arial" panose="020B0604020202020204" pitchFamily="34" charset="0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Arial" panose="020B0604020202020204" pitchFamily="34" charset="0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92" d="100"/>
          <a:sy n="92" d="100"/>
        </p:scale>
        <p:origin x="-756" y="-90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Style" Target="style1.xml"/><Relationship Id="rId2" Type="http://schemas.microsoft.com/office/2011/relationships/chartColorStyle" Target="colors1.xml"/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3" Type="http://schemas.microsoft.com/office/2011/relationships/chartStyle" Target="style2.xml"/><Relationship Id="rId2" Type="http://schemas.microsoft.com/office/2011/relationships/chartColorStyle" Target="colors2.xml"/><Relationship Id="rId1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3" Type="http://schemas.microsoft.com/office/2011/relationships/chartStyle" Target="style3.xml"/><Relationship Id="rId2" Type="http://schemas.microsoft.com/office/2011/relationships/chartColorStyle" Target="colors3.xml"/><Relationship Id="rId1" Type="http://schemas.openxmlformats.org/officeDocument/2006/relationships/package" Target="../embeddings/Microsoft_Excel_Worksheet3.xlsx"/></Relationships>
</file>

<file path=ppt/charts/_rels/chart4.xml.rels><?xml version="1.0" encoding="UTF-8" standalone="yes"?>
<Relationships xmlns="http://schemas.openxmlformats.org/package/2006/relationships"><Relationship Id="rId3" Type="http://schemas.microsoft.com/office/2011/relationships/chartStyle" Target="style4.xml"/><Relationship Id="rId2" Type="http://schemas.microsoft.com/office/2011/relationships/chartColorStyle" Target="colors4.xml"/><Relationship Id="rId1" Type="http://schemas.openxmlformats.org/officeDocument/2006/relationships/package" Target="../embeddings/Microsoft_Excel_Worksheet4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dirty="0">
                <a:latin typeface="Monotype Corsiva" panose="03010101010201010101" pitchFamily="66" charset="0"/>
              </a:rPr>
              <a:t>количественный состав </a:t>
            </a:r>
          </a:p>
        </c:rich>
      </c:tx>
      <c:layout>
        <c:manualLayout>
          <c:xMode val="edge"/>
          <c:yMode val="edge"/>
          <c:x val="0.22442424242424241"/>
          <c:y val="4.3857028848601045E-3"/>
        </c:manualLayout>
      </c:layout>
      <c:overlay val="0"/>
      <c:spPr>
        <a:noFill/>
        <a:ln>
          <a:noFill/>
        </a:ln>
        <a:effectLst/>
      </c:spPr>
    </c:title>
    <c:autoTitleDeleted val="0"/>
    <c:view3D>
      <c:rotX val="40"/>
      <c:rotY val="150"/>
      <c:depthPercent val="100"/>
      <c:rAngAx val="0"/>
      <c:perspective val="3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количественный состав </c:v>
                </c:pt>
              </c:strCache>
            </c:strRef>
          </c:tx>
          <c:spPr>
            <a:scene3d>
              <a:camera prst="orthographicFront"/>
              <a:lightRig rig="threePt" dir="t"/>
            </a:scene3d>
            <a:sp3d prstMaterial="dkEdge">
              <a:bevelT w="25400" h="88900"/>
              <a:bevelB w="31750"/>
              <a:contourClr>
                <a:srgbClr val="000000"/>
              </a:contourClr>
            </a:sp3d>
          </c:spPr>
          <c:explosion val="28"/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cene3d>
                <a:camera prst="orthographicFront"/>
                <a:lightRig rig="threePt" dir="t"/>
              </a:scene3d>
              <a:sp3d contourW="25400" prstMaterial="dkEdge">
                <a:bevelT w="25400" h="88900"/>
                <a:bevelB w="31750"/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87CE-4C61-83A5-2CEB15C0986D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cene3d>
                <a:camera prst="orthographicFront"/>
                <a:lightRig rig="threePt" dir="t"/>
              </a:scene3d>
              <a:sp3d contourW="25400" prstMaterial="dkEdge">
                <a:bevelT w="25400" h="88900"/>
                <a:bevelB w="31750"/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4-87CE-4C61-83A5-2CEB15C0986D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25400">
                <a:solidFill>
                  <a:schemeClr val="lt1"/>
                </a:solidFill>
              </a:ln>
              <a:effectLst/>
              <a:scene3d>
                <a:camera prst="orthographicFront"/>
                <a:lightRig rig="threePt" dir="t"/>
              </a:scene3d>
              <a:sp3d contourW="25400" prstMaterial="dkEdge">
                <a:bevelT w="25400" h="88900"/>
                <a:bevelB w="31750"/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87CE-4C61-83A5-2CEB15C0986D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1.8291457885946074E-2"/>
                  <c:y val="5.6213250725235211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4-87CE-4C61-83A5-2CEB15C0986D}"/>
                </c:ext>
              </c:extLst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Лист1!$A$2:$A$4</c:f>
              <c:strCache>
                <c:ptCount val="3"/>
                <c:pt idx="0">
                  <c:v>нормотипичные дети </c:v>
                </c:pt>
                <c:pt idx="1">
                  <c:v>дети с ОВЗ </c:v>
                </c:pt>
                <c:pt idx="2">
                  <c:v>дети-инвалиды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279</c:v>
                </c:pt>
                <c:pt idx="1">
                  <c:v>43</c:v>
                </c:pt>
                <c:pt idx="2">
                  <c:v>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87CE-4C61-83A5-2CEB15C0986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0125363874970174"/>
          <c:y val="0.7576536922922632"/>
          <c:w val="0.42688109740999358"/>
          <c:h val="0.2265729377344041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dirty="0">
                <a:latin typeface="Monotype Corsiva" panose="03010101010201010101" pitchFamily="66" charset="0"/>
              </a:rPr>
              <a:t>разделение воспитанников по нозологиям </a:t>
            </a:r>
          </a:p>
        </c:rich>
      </c:tx>
      <c:layout/>
      <c:overlay val="0"/>
      <c:spPr>
        <a:noFill/>
        <a:ln>
          <a:noFill/>
        </a:ln>
        <a:effectLst/>
      </c:spPr>
    </c:title>
    <c:autoTitleDeleted val="0"/>
    <c:view3D>
      <c:rotX val="40"/>
      <c:rotY val="150"/>
      <c:depthPercent val="100"/>
      <c:rAngAx val="0"/>
      <c:perspective val="3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3.5129310344827587E-2"/>
          <c:y val="0.23511987609375529"/>
          <c:w val="0.90404693486590038"/>
          <c:h val="0.55281823474302605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разделение воспитанников по нозологиям </c:v>
                </c:pt>
              </c:strCache>
            </c:strRef>
          </c:tx>
          <c:spPr>
            <a:effectLst>
              <a:outerShdw blurRad="50800" dist="50800" dir="5400000" algn="ctr" rotWithShape="0">
                <a:srgbClr val="000000">
                  <a:alpha val="99000"/>
                </a:srgbClr>
              </a:outerShdw>
            </a:effectLst>
          </c:spPr>
          <c:explosion val="30"/>
          <c:dPt>
            <c:idx val="0"/>
            <c:bubble3D val="0"/>
            <c:explosion val="1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>
                <a:outerShdw blurRad="50800" dist="38100" dir="10800000" algn="r" rotWithShape="0">
                  <a:prstClr val="black">
                    <a:alpha val="40000"/>
                  </a:prstClr>
                </a:outerShdw>
              </a:effectLst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3ED3-44C5-A36E-1ED742EE9D60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>
                <a:outerShdw blurRad="50800" dist="50800" dir="5400000" algn="ctr" rotWithShape="0">
                  <a:srgbClr val="000000">
                    <a:alpha val="99000"/>
                  </a:srgbClr>
                </a:outerShdw>
              </a:effectLst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7CEC-492E-A8F2-92CD42D38D01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25400">
                <a:solidFill>
                  <a:schemeClr val="lt1"/>
                </a:solidFill>
              </a:ln>
              <a:effectLst>
                <a:outerShdw blurRad="50800" dist="50800" dir="5400000" algn="ctr" rotWithShape="0">
                  <a:srgbClr val="000000">
                    <a:alpha val="99000"/>
                  </a:srgbClr>
                </a:outerShdw>
              </a:effectLst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7CEC-492E-A8F2-92CD42D38D01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25400">
                <a:solidFill>
                  <a:schemeClr val="lt1"/>
                </a:solidFill>
              </a:ln>
              <a:effectLst>
                <a:outerShdw blurRad="50800" dist="50800" dir="5400000" algn="ctr" rotWithShape="0">
                  <a:srgbClr val="000000">
                    <a:alpha val="99000"/>
                  </a:srgbClr>
                </a:outerShdw>
              </a:effectLst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7CEC-492E-A8F2-92CD42D38D01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Лист1!$A$2:$A$5</c:f>
              <c:strCache>
                <c:ptCount val="4"/>
                <c:pt idx="0">
                  <c:v>ТНР</c:v>
                </c:pt>
                <c:pt idx="1">
                  <c:v>РАС</c:v>
                </c:pt>
                <c:pt idx="2">
                  <c:v>ЗПР </c:v>
                </c:pt>
                <c:pt idx="3">
                  <c:v>ОДА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39</c:v>
                </c:pt>
                <c:pt idx="1">
                  <c:v>6</c:v>
                </c:pt>
                <c:pt idx="2">
                  <c:v>5</c:v>
                </c:pt>
                <c:pt idx="3">
                  <c:v>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3ED3-44C5-A36E-1ED742EE9D6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"/>
          <c:y val="0.50673694115106449"/>
          <c:w val="0.21397030651340998"/>
          <c:h val="0.339053070800557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>
      <a:outerShdw blurRad="50800" dir="3000000" sx="91000" sy="91000" algn="ctr" rotWithShape="0">
        <a:srgbClr val="000000"/>
      </a:outerShdw>
    </a:effectLst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Monotype Corsiva" panose="03010101010201010101" pitchFamily="66" charset="0"/>
                <a:ea typeface="+mn-ea"/>
                <a:cs typeface="+mn-cs"/>
              </a:defRPr>
            </a:pPr>
            <a:r>
              <a:rPr lang="ru-RU" dirty="0">
                <a:solidFill>
                  <a:schemeClr val="bg1"/>
                </a:solidFill>
                <a:latin typeface="Monotype Corsiva" panose="03010101010201010101" pitchFamily="66" charset="0"/>
              </a:rPr>
              <a:t>образование </a:t>
            </a:r>
            <a:r>
              <a:rPr lang="ru-RU" dirty="0" err="1">
                <a:solidFill>
                  <a:schemeClr val="bg1"/>
                </a:solidFill>
                <a:latin typeface="Monotype Corsiva" panose="03010101010201010101" pitchFamily="66" charset="0"/>
              </a:rPr>
              <a:t>педагогичеких</a:t>
            </a:r>
            <a:r>
              <a:rPr lang="ru-RU" dirty="0">
                <a:solidFill>
                  <a:schemeClr val="bg1"/>
                </a:solidFill>
                <a:latin typeface="Monotype Corsiva" panose="03010101010201010101" pitchFamily="66" charset="0"/>
              </a:rPr>
              <a:t> работников</a:t>
            </a:r>
          </a:p>
        </c:rich>
      </c:tx>
      <c:layout/>
      <c:overlay val="0"/>
      <c:spPr>
        <a:noFill/>
        <a:ln>
          <a:noFill/>
        </a:ln>
        <a:effectLst/>
      </c:spPr>
    </c:title>
    <c:autoTitleDeleted val="0"/>
    <c:view3D>
      <c:rotX val="40"/>
      <c:rotY val="202"/>
      <c:depthPercent val="100"/>
      <c:rAngAx val="0"/>
      <c:perspective val="5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образование педагогичеких работников</c:v>
                </c:pt>
              </c:strCache>
            </c:strRef>
          </c:tx>
          <c:explosion val="20"/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4CDC-4195-9E98-30CF945CCD21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4CDC-4195-9E98-30CF945CCD21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Лист1!$A$2:$A$3</c:f>
              <c:strCache>
                <c:ptCount val="2"/>
                <c:pt idx="0">
                  <c:v>высшее </c:v>
                </c:pt>
                <c:pt idx="1">
                  <c:v>средне-профессиональное</c:v>
                </c:pt>
              </c:strCache>
            </c:strRef>
          </c:cat>
          <c:val>
            <c:numRef>
              <c:f>Лист1!$B$2:$B$3</c:f>
              <c:numCache>
                <c:formatCode>0%</c:formatCode>
                <c:ptCount val="2"/>
                <c:pt idx="0">
                  <c:v>0.63</c:v>
                </c:pt>
                <c:pt idx="1">
                  <c:v>0.37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C579-4BB2-932E-92F8F0C1331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48233333333333334"/>
          <c:y val="0.76111403508771935"/>
          <c:w val="0.50674434611602748"/>
          <c:h val="0.2342441520467836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bg1"/>
              </a:solidFill>
              <a:latin typeface="Monotype Corsiva" panose="03010101010201010101" pitchFamily="66" charset="0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40"/>
      <c:rotY val="210"/>
      <c:depthPercent val="100"/>
      <c:rAngAx val="0"/>
      <c:perspective val="8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6.6802168021680222E-2"/>
          <c:y val="0.2654948717948718"/>
          <c:w val="0.93319783197831974"/>
          <c:h val="0.5232623931623932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квалификационные категории</c:v>
                </c:pt>
              </c:strCache>
            </c:strRef>
          </c:tx>
          <c:spPr>
            <a:scene3d>
              <a:camera prst="orthographicFront"/>
              <a:lightRig rig="threePt" dir="t"/>
            </a:scene3d>
            <a:sp3d>
              <a:bevelT w="63500" h="95250"/>
              <a:contourClr>
                <a:srgbClr val="000000"/>
              </a:contourClr>
            </a:sp3d>
          </c:spPr>
          <c:explosion val="20"/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cene3d>
                <a:camera prst="orthographicFront"/>
                <a:lightRig rig="threePt" dir="t"/>
              </a:scene3d>
              <a:sp3d contourW="25400">
                <a:bevelT w="63500" h="95250"/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1C2C-4120-A103-0B908126156B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cene3d>
                <a:camera prst="orthographicFront"/>
                <a:lightRig rig="threePt" dir="t"/>
              </a:scene3d>
              <a:sp3d contourW="25400">
                <a:bevelT w="63500" h="95250"/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1C2C-4120-A103-0B908126156B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25400">
                <a:solidFill>
                  <a:schemeClr val="lt1"/>
                </a:solidFill>
              </a:ln>
              <a:effectLst/>
              <a:scene3d>
                <a:camera prst="orthographicFront"/>
                <a:lightRig rig="threePt" dir="t"/>
              </a:scene3d>
              <a:sp3d contourW="25400">
                <a:bevelT w="63500" h="95250"/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1C2C-4120-A103-0B908126156B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Лист1!$A$2:$A$4</c:f>
              <c:strCache>
                <c:ptCount val="3"/>
                <c:pt idx="0">
                  <c:v>Высшая</c:v>
                </c:pt>
                <c:pt idx="1">
                  <c:v>Первая</c:v>
                </c:pt>
                <c:pt idx="2">
                  <c:v>Без категории</c:v>
                </c:pt>
              </c:strCache>
            </c:strRef>
          </c:cat>
          <c:val>
            <c:numRef>
              <c:f>Лист1!$B$2:$B$4</c:f>
              <c:numCache>
                <c:formatCode>0%</c:formatCode>
                <c:ptCount val="3"/>
                <c:pt idx="0">
                  <c:v>0.3</c:v>
                </c:pt>
                <c:pt idx="1">
                  <c:v>0.46</c:v>
                </c:pt>
                <c:pt idx="2">
                  <c:v>0.24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7A74-417C-BAC2-DE4F350849D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2.6761517615176184E-3"/>
          <c:y val="0.69355042735042738"/>
          <c:w val="0.45687669376693774"/>
          <c:h val="0.3064495726495726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>
      <a:outerShdw blurRad="50800" dist="127000" sx="1000" sy="1000" algn="ctr" rotWithShape="0">
        <a:srgbClr val="000000"/>
      </a:outerShdw>
    </a:effectLst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36F7840-14BC-48A0-9421-49FC6605693B}" type="doc">
      <dgm:prSet loTypeId="urn:microsoft.com/office/officeart/2005/8/layout/vProcess5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4EE06B71-8295-4B9C-B892-6D9E125249BA}">
      <dgm:prSet phldrT="[Текст]" custT="1"/>
      <dgm:spPr>
        <a:noFill/>
      </dgm:spPr>
      <dgm:t>
        <a:bodyPr/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050" dirty="0" smtClean="0">
              <a:solidFill>
                <a:srgbClr val="002060"/>
              </a:solidFill>
            </a:rPr>
            <a:t>Своевременное выявление трудностей в развитии ребенка и  коррекция этих нарушений через организацию психолого-  педагогического консилиума ДОО</a:t>
          </a:r>
        </a:p>
        <a:p>
          <a:pPr lvl="0" algn="l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00" dirty="0"/>
        </a:p>
      </dgm:t>
    </dgm:pt>
    <dgm:pt modelId="{FB19C29B-080A-4437-BD6C-8F10B55DE64E}" type="parTrans" cxnId="{69E3BC2C-005D-4934-B7EE-93054E826910}">
      <dgm:prSet/>
      <dgm:spPr/>
      <dgm:t>
        <a:bodyPr/>
        <a:lstStyle/>
        <a:p>
          <a:endParaRPr lang="ru-RU"/>
        </a:p>
      </dgm:t>
    </dgm:pt>
    <dgm:pt modelId="{3E9A331F-B8FF-4DA0-9661-06D00A987A48}" type="sibTrans" cxnId="{69E3BC2C-005D-4934-B7EE-93054E826910}">
      <dgm:prSet/>
      <dgm:spPr/>
      <dgm:t>
        <a:bodyPr/>
        <a:lstStyle/>
        <a:p>
          <a:endParaRPr lang="ru-RU"/>
        </a:p>
      </dgm:t>
    </dgm:pt>
    <dgm:pt modelId="{8167B3D1-BD61-4136-ACFA-1CE8938D4598}">
      <dgm:prSet phldrT="[Текст]" phldr="1"/>
      <dgm:spPr/>
      <dgm:t>
        <a:bodyPr/>
        <a:lstStyle/>
        <a:p>
          <a:endParaRPr lang="ru-RU"/>
        </a:p>
      </dgm:t>
    </dgm:pt>
    <dgm:pt modelId="{7FEAD252-F714-49A9-8A31-2CC57B429A73}" type="parTrans" cxnId="{5CA6E39F-15C5-4C99-B497-7D2460B6D42E}">
      <dgm:prSet/>
      <dgm:spPr/>
      <dgm:t>
        <a:bodyPr/>
        <a:lstStyle/>
        <a:p>
          <a:endParaRPr lang="ru-RU"/>
        </a:p>
      </dgm:t>
    </dgm:pt>
    <dgm:pt modelId="{403D1F0D-8A87-4E9A-AEE9-AF650416427E}" type="sibTrans" cxnId="{5CA6E39F-15C5-4C99-B497-7D2460B6D42E}">
      <dgm:prSet/>
      <dgm:spPr/>
      <dgm:t>
        <a:bodyPr/>
        <a:lstStyle/>
        <a:p>
          <a:endParaRPr lang="ru-RU"/>
        </a:p>
      </dgm:t>
    </dgm:pt>
    <dgm:pt modelId="{C3F4AEF5-A222-496C-96CB-CC55938F5049}">
      <dgm:prSet phldrT="[Текст]" phldr="1"/>
      <dgm:spPr/>
      <dgm:t>
        <a:bodyPr/>
        <a:lstStyle/>
        <a:p>
          <a:endParaRPr lang="ru-RU"/>
        </a:p>
      </dgm:t>
    </dgm:pt>
    <dgm:pt modelId="{5D4D5315-9767-474C-B757-FFE314281D3F}" type="parTrans" cxnId="{8EEA11BD-4DB8-432E-91DA-71208FB06F0E}">
      <dgm:prSet/>
      <dgm:spPr/>
      <dgm:t>
        <a:bodyPr/>
        <a:lstStyle/>
        <a:p>
          <a:endParaRPr lang="ru-RU"/>
        </a:p>
      </dgm:t>
    </dgm:pt>
    <dgm:pt modelId="{CB37C76F-0F1C-4A51-B7F6-C8110D37D696}" type="sibTrans" cxnId="{8EEA11BD-4DB8-432E-91DA-71208FB06F0E}">
      <dgm:prSet/>
      <dgm:spPr/>
      <dgm:t>
        <a:bodyPr/>
        <a:lstStyle/>
        <a:p>
          <a:endParaRPr lang="ru-RU"/>
        </a:p>
      </dgm:t>
    </dgm:pt>
    <dgm:pt modelId="{DB70DB9E-9E33-4ED0-8E20-A8308C9A3E05}">
      <dgm:prSet custT="1"/>
      <dgm:spPr>
        <a:noFill/>
      </dgm:spPr>
      <dgm:t>
        <a:bodyPr/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200" dirty="0" smtClean="0">
              <a:solidFill>
                <a:srgbClr val="002060"/>
              </a:solidFill>
              <a:latin typeface="Monotype Corsiva" panose="03010101010201010101" pitchFamily="66" charset="0"/>
            </a:rPr>
            <a:t>Комплексное психолого-педагогическое  сопровождение воспитанников</a:t>
          </a: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800" dirty="0"/>
        </a:p>
      </dgm:t>
    </dgm:pt>
    <dgm:pt modelId="{BE3FFACB-249A-4A0D-9424-930BF65C4951}" type="parTrans" cxnId="{698A33E8-35B7-412D-9421-046648CDA66A}">
      <dgm:prSet/>
      <dgm:spPr/>
      <dgm:t>
        <a:bodyPr/>
        <a:lstStyle/>
        <a:p>
          <a:endParaRPr lang="ru-RU"/>
        </a:p>
      </dgm:t>
    </dgm:pt>
    <dgm:pt modelId="{CC86B219-B083-4EB3-B7D6-10D61A07F7C4}" type="sibTrans" cxnId="{698A33E8-35B7-412D-9421-046648CDA66A}">
      <dgm:prSet/>
      <dgm:spPr/>
      <dgm:t>
        <a:bodyPr/>
        <a:lstStyle/>
        <a:p>
          <a:endParaRPr lang="ru-RU"/>
        </a:p>
      </dgm:t>
    </dgm:pt>
    <dgm:pt modelId="{9AC2FCE5-4949-4CC3-B230-03F788EEE8FE}">
      <dgm:prSet custT="1"/>
      <dgm:spPr>
        <a:noFill/>
        <a:ln w="9525">
          <a:solidFill>
            <a:schemeClr val="bg1"/>
          </a:solidFill>
        </a:ln>
      </dgm:spPr>
      <dgm:t>
        <a:bodyPr/>
        <a:lstStyle/>
        <a:p>
          <a:pPr algn="ctr"/>
          <a:r>
            <a:rPr lang="ru-RU" sz="1100" dirty="0" smtClean="0">
              <a:solidFill>
                <a:srgbClr val="002060"/>
              </a:solidFill>
              <a:latin typeface="Monotype Corsiva" panose="03010101010201010101" pitchFamily="66" charset="0"/>
            </a:rPr>
            <a:t>Анализ эффективности комплексного психолого-педагогического сопровождения воспитанников при реализации образовательных программ рекомендованных ТПМПК</a:t>
          </a:r>
          <a:endParaRPr lang="ru-RU" sz="1100" dirty="0">
            <a:solidFill>
              <a:srgbClr val="002060"/>
            </a:solidFill>
            <a:latin typeface="Monotype Corsiva" panose="03010101010201010101" pitchFamily="66" charset="0"/>
          </a:endParaRPr>
        </a:p>
      </dgm:t>
    </dgm:pt>
    <dgm:pt modelId="{22DA3AFB-91D7-4758-B926-CE51605BA1A8}" type="parTrans" cxnId="{99D28EE8-A2D1-4C6F-8033-27A0324C8C8C}">
      <dgm:prSet/>
      <dgm:spPr/>
      <dgm:t>
        <a:bodyPr/>
        <a:lstStyle/>
        <a:p>
          <a:endParaRPr lang="ru-RU"/>
        </a:p>
      </dgm:t>
    </dgm:pt>
    <dgm:pt modelId="{DE16D1F3-9B1F-4BE7-930F-8A7E77A277AD}" type="sibTrans" cxnId="{99D28EE8-A2D1-4C6F-8033-27A0324C8C8C}">
      <dgm:prSet/>
      <dgm:spPr/>
      <dgm:t>
        <a:bodyPr/>
        <a:lstStyle/>
        <a:p>
          <a:endParaRPr lang="ru-RU"/>
        </a:p>
      </dgm:t>
    </dgm:pt>
    <dgm:pt modelId="{15A7115D-9DB1-4CB9-ADAF-2068631CD92C}">
      <dgm:prSet custT="1"/>
      <dgm:spPr>
        <a:noFill/>
      </dgm:spPr>
      <dgm:t>
        <a:bodyPr/>
        <a:lstStyle/>
        <a:p>
          <a:pPr algn="ctr"/>
          <a:r>
            <a:rPr lang="ru-RU" sz="1100" dirty="0" smtClean="0">
              <a:solidFill>
                <a:srgbClr val="002060"/>
              </a:solidFill>
            </a:rPr>
            <a:t>Оказание помощи воспитанникам, нуждающимся в специальных программах, методических пособиях, методах и </a:t>
          </a:r>
          <a:r>
            <a:rPr lang="ru-RU" sz="1100" dirty="0" smtClean="0">
              <a:solidFill>
                <a:srgbClr val="002060"/>
              </a:solidFill>
              <a:latin typeface="Monotype Corsiva" panose="03010101010201010101" pitchFamily="66" charset="0"/>
            </a:rPr>
            <a:t>формах</a:t>
          </a:r>
          <a:r>
            <a:rPr lang="ru-RU" sz="1100" dirty="0" smtClean="0">
              <a:solidFill>
                <a:srgbClr val="002060"/>
              </a:solidFill>
            </a:rPr>
            <a:t> для получения образования</a:t>
          </a:r>
          <a:endParaRPr lang="ru-RU" sz="1100" dirty="0">
            <a:solidFill>
              <a:srgbClr val="002060"/>
            </a:solidFill>
          </a:endParaRPr>
        </a:p>
      </dgm:t>
    </dgm:pt>
    <dgm:pt modelId="{FF7E24A4-C575-4A90-90DC-7CA4DA73E60A}" type="parTrans" cxnId="{3ED2CC76-99C5-4C2C-8CF1-901D4C3080E2}">
      <dgm:prSet/>
      <dgm:spPr/>
      <dgm:t>
        <a:bodyPr/>
        <a:lstStyle/>
        <a:p>
          <a:endParaRPr lang="ru-RU"/>
        </a:p>
      </dgm:t>
    </dgm:pt>
    <dgm:pt modelId="{5896B527-8EF3-4063-8BA8-A442CFB4C900}" type="sibTrans" cxnId="{3ED2CC76-99C5-4C2C-8CF1-901D4C3080E2}">
      <dgm:prSet/>
      <dgm:spPr/>
      <dgm:t>
        <a:bodyPr/>
        <a:lstStyle/>
        <a:p>
          <a:endParaRPr lang="ru-RU"/>
        </a:p>
      </dgm:t>
    </dgm:pt>
    <dgm:pt modelId="{B035A48F-00A4-4B6B-A906-D3295BF57BDD}">
      <dgm:prSet custT="1"/>
      <dgm:spPr>
        <a:noFill/>
        <a:ln w="9525">
          <a:solidFill>
            <a:schemeClr val="bg1"/>
          </a:solidFill>
        </a:ln>
      </dgm:spPr>
      <dgm:t>
        <a:bodyPr/>
        <a:lstStyle/>
        <a:p>
          <a:pPr algn="ctr"/>
          <a:r>
            <a:rPr lang="ru-RU" sz="1100" dirty="0" smtClean="0">
              <a:solidFill>
                <a:srgbClr val="002060"/>
              </a:solidFill>
              <a:latin typeface="Monotype Corsiva" panose="03010101010201010101" pitchFamily="66" charset="0"/>
            </a:rPr>
            <a:t>Повышение психологической компетентности педагогов, родителей (законных представителей) по вопросам развития, обучения и воспитания ребенка</a:t>
          </a:r>
          <a:endParaRPr lang="ru-RU" sz="1100" dirty="0">
            <a:solidFill>
              <a:srgbClr val="002060"/>
            </a:solidFill>
            <a:latin typeface="Monotype Corsiva" panose="03010101010201010101" pitchFamily="66" charset="0"/>
          </a:endParaRPr>
        </a:p>
      </dgm:t>
    </dgm:pt>
    <dgm:pt modelId="{2B583471-08F1-4D4A-958B-F78711763B60}" type="parTrans" cxnId="{815BBDCF-D9AA-4244-BB0F-08F828A68EB9}">
      <dgm:prSet/>
      <dgm:spPr/>
      <dgm:t>
        <a:bodyPr/>
        <a:lstStyle/>
        <a:p>
          <a:endParaRPr lang="ru-RU"/>
        </a:p>
      </dgm:t>
    </dgm:pt>
    <dgm:pt modelId="{11D57099-8087-481A-A28B-FA99CA364A78}" type="sibTrans" cxnId="{815BBDCF-D9AA-4244-BB0F-08F828A68EB9}">
      <dgm:prSet/>
      <dgm:spPr/>
      <dgm:t>
        <a:bodyPr/>
        <a:lstStyle/>
        <a:p>
          <a:endParaRPr lang="ru-RU"/>
        </a:p>
      </dgm:t>
    </dgm:pt>
    <dgm:pt modelId="{6EE060BD-1FB0-46CA-B7E7-2C0CAE604CE7}" type="pres">
      <dgm:prSet presAssocID="{536F7840-14BC-48A0-9421-49FC6605693B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70A8DE5-24E2-4CC4-99C0-0554B9F4930A}" type="pres">
      <dgm:prSet presAssocID="{536F7840-14BC-48A0-9421-49FC6605693B}" presName="dummyMaxCanvas" presStyleCnt="0">
        <dgm:presLayoutVars/>
      </dgm:prSet>
      <dgm:spPr/>
    </dgm:pt>
    <dgm:pt modelId="{DC5EE6CA-C081-4FBC-AC62-C407B9303C40}" type="pres">
      <dgm:prSet presAssocID="{536F7840-14BC-48A0-9421-49FC6605693B}" presName="FiveNodes_1" presStyleLbl="node1" presStyleIdx="0" presStyleCnt="5" custScaleX="111728" custLinFactNeighborX="8639" custLinFactNeighborY="467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B764A3D-44E1-4012-8C91-2E9F523B1E33}" type="pres">
      <dgm:prSet presAssocID="{536F7840-14BC-48A0-9421-49FC6605693B}" presName="FiveNodes_2" presStyleLbl="node1" presStyleIdx="1" presStyleCnt="5" custScaleX="103621" custLinFactNeighborX="5725" custLinFactNeighborY="570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9851FD5-EAD1-4BB5-A96D-E3B62E1A2A11}" type="pres">
      <dgm:prSet presAssocID="{536F7840-14BC-48A0-9421-49FC6605693B}" presName="FiveNodes_3" presStyleLbl="node1" presStyleIdx="2" presStyleCnt="5" custScaleX="106440" custLinFactNeighborX="1027" custLinFactNeighborY="831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4AD5912-BA26-46D3-A227-4B064C0395AE}" type="pres">
      <dgm:prSet presAssocID="{536F7840-14BC-48A0-9421-49FC6605693B}" presName="FiveNodes_4" presStyleLbl="node1" presStyleIdx="3" presStyleCnt="5" custScaleX="106049" custLinFactNeighborX="164" custLinFactNeighborY="484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B8F8A7A-F365-4D69-BE18-CE17C619F89C}" type="pres">
      <dgm:prSet presAssocID="{536F7840-14BC-48A0-9421-49FC6605693B}" presName="FiveNodes_5" presStyleLbl="node1" presStyleIdx="4" presStyleCnt="5" custScaleX="108429" custScaleY="10298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5D7A1D8-A895-43C3-A7E9-29DDE2F9649A}" type="pres">
      <dgm:prSet presAssocID="{536F7840-14BC-48A0-9421-49FC6605693B}" presName="FiveConn_1-2" presStyleLbl="fgAccFollow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C11D3EB-D03E-46ED-A255-F6D5C2861431}" type="pres">
      <dgm:prSet presAssocID="{536F7840-14BC-48A0-9421-49FC6605693B}" presName="FiveConn_2-3" presStyleLbl="fgAccFollow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484C6D9-3AFF-4BC6-9DE2-26C4C131FDBA}" type="pres">
      <dgm:prSet presAssocID="{536F7840-14BC-48A0-9421-49FC6605693B}" presName="FiveConn_3-4" presStyleLbl="fgAccFollow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3F770C2-8D58-4EB7-912B-93E7E9A6614D}" type="pres">
      <dgm:prSet presAssocID="{536F7840-14BC-48A0-9421-49FC6605693B}" presName="FiveConn_4-5" presStyleLbl="fgAccFollow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DCBDFAA-00A7-4199-8B9E-8CCE2578D75E}" type="pres">
      <dgm:prSet presAssocID="{536F7840-14BC-48A0-9421-49FC6605693B}" presName="FiveNodes_1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FA443A9-036E-486E-AB62-4E0EA6CC50C4}" type="pres">
      <dgm:prSet presAssocID="{536F7840-14BC-48A0-9421-49FC6605693B}" presName="FiveNodes_2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88B046E-3D71-4F5E-8291-0D533AE986C4}" type="pres">
      <dgm:prSet presAssocID="{536F7840-14BC-48A0-9421-49FC6605693B}" presName="FiveNodes_3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906300F-A6E6-4391-9474-6CA592BD3218}" type="pres">
      <dgm:prSet presAssocID="{536F7840-14BC-48A0-9421-49FC6605693B}" presName="FiveNodes_4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EA71B4B-D3F0-4124-9CFD-587D6882590D}" type="pres">
      <dgm:prSet presAssocID="{536F7840-14BC-48A0-9421-49FC6605693B}" presName="FiveNodes_5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D5A34E4-8C42-4D69-89D3-313BA2992C69}" type="presOf" srcId="{5896B527-8EF3-4063-8BA8-A442CFB4C900}" destId="{3484C6D9-3AFF-4BC6-9DE2-26C4C131FDBA}" srcOrd="0" destOrd="0" presId="urn:microsoft.com/office/officeart/2005/8/layout/vProcess5"/>
    <dgm:cxn modelId="{CDC844D3-A11E-463E-9635-949DA5471D9D}" type="presOf" srcId="{9AC2FCE5-4949-4CC3-B230-03F788EEE8FE}" destId="{AB8F8A7A-F365-4D69-BE18-CE17C619F89C}" srcOrd="0" destOrd="0" presId="urn:microsoft.com/office/officeart/2005/8/layout/vProcess5"/>
    <dgm:cxn modelId="{58D96127-D5BC-4AE5-99F4-1C38BCA2D3D7}" type="presOf" srcId="{3E9A331F-B8FF-4DA0-9661-06D00A987A48}" destId="{85D7A1D8-A895-43C3-A7E9-29DDE2F9649A}" srcOrd="0" destOrd="0" presId="urn:microsoft.com/office/officeart/2005/8/layout/vProcess5"/>
    <dgm:cxn modelId="{3ED2CC76-99C5-4C2C-8CF1-901D4C3080E2}" srcId="{536F7840-14BC-48A0-9421-49FC6605693B}" destId="{15A7115D-9DB1-4CB9-ADAF-2068631CD92C}" srcOrd="2" destOrd="0" parTransId="{FF7E24A4-C575-4A90-90DC-7CA4DA73E60A}" sibTransId="{5896B527-8EF3-4063-8BA8-A442CFB4C900}"/>
    <dgm:cxn modelId="{698A33E8-35B7-412D-9421-046648CDA66A}" srcId="{536F7840-14BC-48A0-9421-49FC6605693B}" destId="{DB70DB9E-9E33-4ED0-8E20-A8308C9A3E05}" srcOrd="1" destOrd="0" parTransId="{BE3FFACB-249A-4A0D-9424-930BF65C4951}" sibTransId="{CC86B219-B083-4EB3-B7D6-10D61A07F7C4}"/>
    <dgm:cxn modelId="{5B840894-3EF6-4D0C-B21C-05CBCF0486AF}" type="presOf" srcId="{DB70DB9E-9E33-4ED0-8E20-A8308C9A3E05}" destId="{FB764A3D-44E1-4012-8C91-2E9F523B1E33}" srcOrd="0" destOrd="0" presId="urn:microsoft.com/office/officeart/2005/8/layout/vProcess5"/>
    <dgm:cxn modelId="{D06AF64B-981E-43AA-A3FB-78442A721AD5}" type="presOf" srcId="{B035A48F-00A4-4B6B-A906-D3295BF57BDD}" destId="{A906300F-A6E6-4391-9474-6CA592BD3218}" srcOrd="1" destOrd="0" presId="urn:microsoft.com/office/officeart/2005/8/layout/vProcess5"/>
    <dgm:cxn modelId="{5CA6E39F-15C5-4C99-B497-7D2460B6D42E}" srcId="{536F7840-14BC-48A0-9421-49FC6605693B}" destId="{8167B3D1-BD61-4136-ACFA-1CE8938D4598}" srcOrd="5" destOrd="0" parTransId="{7FEAD252-F714-49A9-8A31-2CC57B429A73}" sibTransId="{403D1F0D-8A87-4E9A-AEE9-AF650416427E}"/>
    <dgm:cxn modelId="{103560AB-C317-43F6-BAF6-DE44BA78CF86}" type="presOf" srcId="{DB70DB9E-9E33-4ED0-8E20-A8308C9A3E05}" destId="{3FA443A9-036E-486E-AB62-4E0EA6CC50C4}" srcOrd="1" destOrd="0" presId="urn:microsoft.com/office/officeart/2005/8/layout/vProcess5"/>
    <dgm:cxn modelId="{815BBDCF-D9AA-4244-BB0F-08F828A68EB9}" srcId="{536F7840-14BC-48A0-9421-49FC6605693B}" destId="{B035A48F-00A4-4B6B-A906-D3295BF57BDD}" srcOrd="3" destOrd="0" parTransId="{2B583471-08F1-4D4A-958B-F78711763B60}" sibTransId="{11D57099-8087-481A-A28B-FA99CA364A78}"/>
    <dgm:cxn modelId="{99EDD34C-8576-445F-B523-5F18EF8D5DC1}" type="presOf" srcId="{11D57099-8087-481A-A28B-FA99CA364A78}" destId="{93F770C2-8D58-4EB7-912B-93E7E9A6614D}" srcOrd="0" destOrd="0" presId="urn:microsoft.com/office/officeart/2005/8/layout/vProcess5"/>
    <dgm:cxn modelId="{823AF7FA-C019-474D-9C75-BF79A997C074}" type="presOf" srcId="{4EE06B71-8295-4B9C-B892-6D9E125249BA}" destId="{DC5EE6CA-C081-4FBC-AC62-C407B9303C40}" srcOrd="0" destOrd="0" presId="urn:microsoft.com/office/officeart/2005/8/layout/vProcess5"/>
    <dgm:cxn modelId="{F25F6139-804A-4579-A35F-435D8DD4AE3B}" type="presOf" srcId="{536F7840-14BC-48A0-9421-49FC6605693B}" destId="{6EE060BD-1FB0-46CA-B7E7-2C0CAE604CE7}" srcOrd="0" destOrd="0" presId="urn:microsoft.com/office/officeart/2005/8/layout/vProcess5"/>
    <dgm:cxn modelId="{B5B41314-FC83-40D6-AD77-624505F2C8B8}" type="presOf" srcId="{15A7115D-9DB1-4CB9-ADAF-2068631CD92C}" destId="{69851FD5-EAD1-4BB5-A96D-E3B62E1A2A11}" srcOrd="0" destOrd="0" presId="urn:microsoft.com/office/officeart/2005/8/layout/vProcess5"/>
    <dgm:cxn modelId="{5E68DBA2-7028-4E25-B0B7-424BB1348717}" type="presOf" srcId="{B035A48F-00A4-4B6B-A906-D3295BF57BDD}" destId="{F4AD5912-BA26-46D3-A227-4B064C0395AE}" srcOrd="0" destOrd="0" presId="urn:microsoft.com/office/officeart/2005/8/layout/vProcess5"/>
    <dgm:cxn modelId="{AD90CD06-CBFF-47E1-A2D3-5C1D53383E6C}" type="presOf" srcId="{4EE06B71-8295-4B9C-B892-6D9E125249BA}" destId="{CDCBDFAA-00A7-4199-8B9E-8CCE2578D75E}" srcOrd="1" destOrd="0" presId="urn:microsoft.com/office/officeart/2005/8/layout/vProcess5"/>
    <dgm:cxn modelId="{84F5E58B-0E2B-4A32-AE78-E711C88AAFF1}" type="presOf" srcId="{9AC2FCE5-4949-4CC3-B230-03F788EEE8FE}" destId="{FEA71B4B-D3F0-4124-9CFD-587D6882590D}" srcOrd="1" destOrd="0" presId="urn:microsoft.com/office/officeart/2005/8/layout/vProcess5"/>
    <dgm:cxn modelId="{99D28EE8-A2D1-4C6F-8033-27A0324C8C8C}" srcId="{536F7840-14BC-48A0-9421-49FC6605693B}" destId="{9AC2FCE5-4949-4CC3-B230-03F788EEE8FE}" srcOrd="4" destOrd="0" parTransId="{22DA3AFB-91D7-4758-B926-CE51605BA1A8}" sibTransId="{DE16D1F3-9B1F-4BE7-930F-8A7E77A277AD}"/>
    <dgm:cxn modelId="{69E3BC2C-005D-4934-B7EE-93054E826910}" srcId="{536F7840-14BC-48A0-9421-49FC6605693B}" destId="{4EE06B71-8295-4B9C-B892-6D9E125249BA}" srcOrd="0" destOrd="0" parTransId="{FB19C29B-080A-4437-BD6C-8F10B55DE64E}" sibTransId="{3E9A331F-B8FF-4DA0-9661-06D00A987A48}"/>
    <dgm:cxn modelId="{8C1507E4-268B-4274-A27D-E48A15C91544}" type="presOf" srcId="{15A7115D-9DB1-4CB9-ADAF-2068631CD92C}" destId="{F88B046E-3D71-4F5E-8291-0D533AE986C4}" srcOrd="1" destOrd="0" presId="urn:microsoft.com/office/officeart/2005/8/layout/vProcess5"/>
    <dgm:cxn modelId="{C227C643-6D2E-41D0-97E3-3C8599072798}" type="presOf" srcId="{CC86B219-B083-4EB3-B7D6-10D61A07F7C4}" destId="{FC11D3EB-D03E-46ED-A255-F6D5C2861431}" srcOrd="0" destOrd="0" presId="urn:microsoft.com/office/officeart/2005/8/layout/vProcess5"/>
    <dgm:cxn modelId="{8EEA11BD-4DB8-432E-91DA-71208FB06F0E}" srcId="{536F7840-14BC-48A0-9421-49FC6605693B}" destId="{C3F4AEF5-A222-496C-96CB-CC55938F5049}" srcOrd="6" destOrd="0" parTransId="{5D4D5315-9767-474C-B757-FFE314281D3F}" sibTransId="{CB37C76F-0F1C-4A51-B7F6-C8110D37D696}"/>
    <dgm:cxn modelId="{381C04FC-1D3E-483D-B0DA-5D62EB499B59}" type="presParOf" srcId="{6EE060BD-1FB0-46CA-B7E7-2C0CAE604CE7}" destId="{C70A8DE5-24E2-4CC4-99C0-0554B9F4930A}" srcOrd="0" destOrd="0" presId="urn:microsoft.com/office/officeart/2005/8/layout/vProcess5"/>
    <dgm:cxn modelId="{41401C1B-7915-4868-86E4-AE1EF94764E7}" type="presParOf" srcId="{6EE060BD-1FB0-46CA-B7E7-2C0CAE604CE7}" destId="{DC5EE6CA-C081-4FBC-AC62-C407B9303C40}" srcOrd="1" destOrd="0" presId="urn:microsoft.com/office/officeart/2005/8/layout/vProcess5"/>
    <dgm:cxn modelId="{2371F0D1-E140-46E1-BCB0-68B9663B92EE}" type="presParOf" srcId="{6EE060BD-1FB0-46CA-B7E7-2C0CAE604CE7}" destId="{FB764A3D-44E1-4012-8C91-2E9F523B1E33}" srcOrd="2" destOrd="0" presId="urn:microsoft.com/office/officeart/2005/8/layout/vProcess5"/>
    <dgm:cxn modelId="{2ED22DCF-926E-491A-B94B-D14B10E7D38F}" type="presParOf" srcId="{6EE060BD-1FB0-46CA-B7E7-2C0CAE604CE7}" destId="{69851FD5-EAD1-4BB5-A96D-E3B62E1A2A11}" srcOrd="3" destOrd="0" presId="urn:microsoft.com/office/officeart/2005/8/layout/vProcess5"/>
    <dgm:cxn modelId="{F7BEDC90-7381-4479-8DCE-0BCF8FFBF3AE}" type="presParOf" srcId="{6EE060BD-1FB0-46CA-B7E7-2C0CAE604CE7}" destId="{F4AD5912-BA26-46D3-A227-4B064C0395AE}" srcOrd="4" destOrd="0" presId="urn:microsoft.com/office/officeart/2005/8/layout/vProcess5"/>
    <dgm:cxn modelId="{9226C7A9-4275-4114-824C-911513841757}" type="presParOf" srcId="{6EE060BD-1FB0-46CA-B7E7-2C0CAE604CE7}" destId="{AB8F8A7A-F365-4D69-BE18-CE17C619F89C}" srcOrd="5" destOrd="0" presId="urn:microsoft.com/office/officeart/2005/8/layout/vProcess5"/>
    <dgm:cxn modelId="{7A3EC838-9DC3-44AF-A1CE-56E46D1607DE}" type="presParOf" srcId="{6EE060BD-1FB0-46CA-B7E7-2C0CAE604CE7}" destId="{85D7A1D8-A895-43C3-A7E9-29DDE2F9649A}" srcOrd="6" destOrd="0" presId="urn:microsoft.com/office/officeart/2005/8/layout/vProcess5"/>
    <dgm:cxn modelId="{2952F951-2171-47BC-B997-EC8564D4D281}" type="presParOf" srcId="{6EE060BD-1FB0-46CA-B7E7-2C0CAE604CE7}" destId="{FC11D3EB-D03E-46ED-A255-F6D5C2861431}" srcOrd="7" destOrd="0" presId="urn:microsoft.com/office/officeart/2005/8/layout/vProcess5"/>
    <dgm:cxn modelId="{1A94EE58-9EDE-4484-8D0D-D45C6090C3A2}" type="presParOf" srcId="{6EE060BD-1FB0-46CA-B7E7-2C0CAE604CE7}" destId="{3484C6D9-3AFF-4BC6-9DE2-26C4C131FDBA}" srcOrd="8" destOrd="0" presId="urn:microsoft.com/office/officeart/2005/8/layout/vProcess5"/>
    <dgm:cxn modelId="{00D0D9C0-900C-4979-BAE3-7C3179EBFD89}" type="presParOf" srcId="{6EE060BD-1FB0-46CA-B7E7-2C0CAE604CE7}" destId="{93F770C2-8D58-4EB7-912B-93E7E9A6614D}" srcOrd="9" destOrd="0" presId="urn:microsoft.com/office/officeart/2005/8/layout/vProcess5"/>
    <dgm:cxn modelId="{EBD81DF9-45FF-41C0-80D3-AA8B53D36C6A}" type="presParOf" srcId="{6EE060BD-1FB0-46CA-B7E7-2C0CAE604CE7}" destId="{CDCBDFAA-00A7-4199-8B9E-8CCE2578D75E}" srcOrd="10" destOrd="0" presId="urn:microsoft.com/office/officeart/2005/8/layout/vProcess5"/>
    <dgm:cxn modelId="{D9EAE0DC-F94F-4589-B5B0-5C003922ED2C}" type="presParOf" srcId="{6EE060BD-1FB0-46CA-B7E7-2C0CAE604CE7}" destId="{3FA443A9-036E-486E-AB62-4E0EA6CC50C4}" srcOrd="11" destOrd="0" presId="urn:microsoft.com/office/officeart/2005/8/layout/vProcess5"/>
    <dgm:cxn modelId="{346BEC94-3EB3-4E96-99EA-5D9035BB9A01}" type="presParOf" srcId="{6EE060BD-1FB0-46CA-B7E7-2C0CAE604CE7}" destId="{F88B046E-3D71-4F5E-8291-0D533AE986C4}" srcOrd="12" destOrd="0" presId="urn:microsoft.com/office/officeart/2005/8/layout/vProcess5"/>
    <dgm:cxn modelId="{12260468-0A6F-4C3D-BEE2-5568F9C18B2D}" type="presParOf" srcId="{6EE060BD-1FB0-46CA-B7E7-2C0CAE604CE7}" destId="{A906300F-A6E6-4391-9474-6CA592BD3218}" srcOrd="13" destOrd="0" presId="urn:microsoft.com/office/officeart/2005/8/layout/vProcess5"/>
    <dgm:cxn modelId="{E065DAFA-7B19-40A5-8802-13B14770BAD9}" type="presParOf" srcId="{6EE060BD-1FB0-46CA-B7E7-2C0CAE604CE7}" destId="{FEA71B4B-D3F0-4124-9CFD-587D6882590D}" srcOrd="14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45EC6D7-0415-4239-9408-09C34F390329}" type="doc">
      <dgm:prSet loTypeId="urn:microsoft.com/office/officeart/2005/8/layout/cycle2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5835F6DD-0152-43C8-BAEE-B164BD2C6E44}">
      <dgm:prSet phldrT="[Текст]" custT="1"/>
      <dgm:spPr/>
      <dgm:t>
        <a:bodyPr/>
        <a:lstStyle/>
        <a:p>
          <a:r>
            <a:rPr lang="ru-RU" sz="1200" dirty="0" smtClean="0">
              <a:latin typeface="Monotype Corsiva" panose="03010101010201010101" pitchFamily="66" charset="0"/>
            </a:rPr>
            <a:t>Консультативно-проективный этап </a:t>
          </a:r>
          <a:endParaRPr lang="ru-RU" sz="1200" dirty="0">
            <a:latin typeface="Monotype Corsiva" panose="03010101010201010101" pitchFamily="66" charset="0"/>
          </a:endParaRPr>
        </a:p>
      </dgm:t>
    </dgm:pt>
    <dgm:pt modelId="{88B315B0-E8C9-4EA6-AFD3-20B47A07C39F}" type="parTrans" cxnId="{01EE37C2-CABB-4541-959F-7B368DFF187D}">
      <dgm:prSet/>
      <dgm:spPr/>
      <dgm:t>
        <a:bodyPr/>
        <a:lstStyle/>
        <a:p>
          <a:endParaRPr lang="ru-RU"/>
        </a:p>
      </dgm:t>
    </dgm:pt>
    <dgm:pt modelId="{DFDF3E53-F8AA-4925-91B2-A2C0C84C4D33}" type="sibTrans" cxnId="{01EE37C2-CABB-4541-959F-7B368DFF187D}">
      <dgm:prSet/>
      <dgm:spPr/>
      <dgm:t>
        <a:bodyPr/>
        <a:lstStyle/>
        <a:p>
          <a:endParaRPr lang="ru-RU"/>
        </a:p>
      </dgm:t>
    </dgm:pt>
    <dgm:pt modelId="{42CE7D67-6DA3-47F3-91E0-9D8555FAE904}">
      <dgm:prSet phldrT="[Текст]" custT="1"/>
      <dgm:spPr/>
      <dgm:t>
        <a:bodyPr/>
        <a:lstStyle/>
        <a:p>
          <a:r>
            <a:rPr lang="ru-RU" sz="1200" dirty="0" err="1" smtClean="0">
              <a:latin typeface="Monotype Corsiva" panose="03010101010201010101" pitchFamily="66" charset="0"/>
            </a:rPr>
            <a:t>Деятельностный</a:t>
          </a:r>
          <a:r>
            <a:rPr lang="ru-RU" sz="1200" dirty="0" smtClean="0">
              <a:latin typeface="Monotype Corsiva" panose="03010101010201010101" pitchFamily="66" charset="0"/>
            </a:rPr>
            <a:t> этап</a:t>
          </a:r>
          <a:endParaRPr lang="ru-RU" sz="1200" dirty="0">
            <a:latin typeface="Monotype Corsiva" panose="03010101010201010101" pitchFamily="66" charset="0"/>
          </a:endParaRPr>
        </a:p>
      </dgm:t>
    </dgm:pt>
    <dgm:pt modelId="{4D8881C9-1ADC-4ADB-9494-848A6C4DABB4}" type="parTrans" cxnId="{6F989D8B-32E0-4F22-96AB-DAA5128934F8}">
      <dgm:prSet/>
      <dgm:spPr/>
      <dgm:t>
        <a:bodyPr/>
        <a:lstStyle/>
        <a:p>
          <a:endParaRPr lang="ru-RU"/>
        </a:p>
      </dgm:t>
    </dgm:pt>
    <dgm:pt modelId="{C97A4585-E519-4E49-9B0D-F1B4B269CE1B}" type="sibTrans" cxnId="{6F989D8B-32E0-4F22-96AB-DAA5128934F8}">
      <dgm:prSet/>
      <dgm:spPr/>
      <dgm:t>
        <a:bodyPr/>
        <a:lstStyle/>
        <a:p>
          <a:endParaRPr lang="ru-RU"/>
        </a:p>
      </dgm:t>
    </dgm:pt>
    <dgm:pt modelId="{0378FFB4-5AED-45F5-938D-EA883F1FF54C}">
      <dgm:prSet phldrT="[Текст]" custT="1"/>
      <dgm:spPr/>
      <dgm:t>
        <a:bodyPr/>
        <a:lstStyle/>
        <a:p>
          <a:r>
            <a:rPr lang="ru-RU" sz="1400" dirty="0" smtClean="0">
              <a:latin typeface="Monotype Corsiva" panose="03010101010201010101" pitchFamily="66" charset="0"/>
            </a:rPr>
            <a:t>Консультативно-просветительское сопровождение семьи</a:t>
          </a:r>
          <a:endParaRPr lang="ru-RU" sz="1400" dirty="0">
            <a:latin typeface="Monotype Corsiva" panose="03010101010201010101" pitchFamily="66" charset="0"/>
          </a:endParaRPr>
        </a:p>
      </dgm:t>
    </dgm:pt>
    <dgm:pt modelId="{8813D803-46E0-41AC-8754-39F57F2761C6}" type="parTrans" cxnId="{C4B7D36F-4DB9-4A2A-9B61-1EA18177BACC}">
      <dgm:prSet/>
      <dgm:spPr/>
      <dgm:t>
        <a:bodyPr/>
        <a:lstStyle/>
        <a:p>
          <a:endParaRPr lang="ru-RU"/>
        </a:p>
      </dgm:t>
    </dgm:pt>
    <dgm:pt modelId="{7E4C1EBC-16B9-4C19-BD08-2E205DB452B6}" type="sibTrans" cxnId="{C4B7D36F-4DB9-4A2A-9B61-1EA18177BACC}">
      <dgm:prSet/>
      <dgm:spPr/>
      <dgm:t>
        <a:bodyPr/>
        <a:lstStyle/>
        <a:p>
          <a:endParaRPr lang="ru-RU"/>
        </a:p>
      </dgm:t>
    </dgm:pt>
    <dgm:pt modelId="{9FDF1E32-09C9-41D7-A7F2-0E0865DA9182}">
      <dgm:prSet phldrT="[Текст]" custT="1"/>
      <dgm:spPr/>
      <dgm:t>
        <a:bodyPr/>
        <a:lstStyle/>
        <a:p>
          <a:r>
            <a:rPr lang="ru-RU" sz="1200" dirty="0" smtClean="0">
              <a:latin typeface="Monotype Corsiva" panose="03010101010201010101" pitchFamily="66" charset="0"/>
            </a:rPr>
            <a:t>Этап экспертизы</a:t>
          </a:r>
          <a:endParaRPr lang="ru-RU" sz="1200" dirty="0">
            <a:latin typeface="Monotype Corsiva" panose="03010101010201010101" pitchFamily="66" charset="0"/>
          </a:endParaRPr>
        </a:p>
      </dgm:t>
    </dgm:pt>
    <dgm:pt modelId="{2F182835-072B-4598-85B4-5E4C84341D5E}" type="parTrans" cxnId="{48618327-3ABE-4268-B96E-B33884C49643}">
      <dgm:prSet/>
      <dgm:spPr/>
      <dgm:t>
        <a:bodyPr/>
        <a:lstStyle/>
        <a:p>
          <a:endParaRPr lang="ru-RU"/>
        </a:p>
      </dgm:t>
    </dgm:pt>
    <dgm:pt modelId="{B80C42B4-7C93-46A1-B533-6B94121EED37}" type="sibTrans" cxnId="{48618327-3ABE-4268-B96E-B33884C49643}">
      <dgm:prSet/>
      <dgm:spPr/>
      <dgm:t>
        <a:bodyPr/>
        <a:lstStyle/>
        <a:p>
          <a:endParaRPr lang="ru-RU"/>
        </a:p>
      </dgm:t>
    </dgm:pt>
    <dgm:pt modelId="{A0A668BC-D9AC-4D03-AD1B-36D7F69E1961}">
      <dgm:prSet phldrT="[Текст]" custT="1"/>
      <dgm:spPr/>
      <dgm:t>
        <a:bodyPr/>
        <a:lstStyle/>
        <a:p>
          <a:r>
            <a:rPr lang="ru-RU" sz="1200" dirty="0" smtClean="0">
              <a:latin typeface="Monotype Corsiva" panose="03010101010201010101" pitchFamily="66" charset="0"/>
            </a:rPr>
            <a:t>Диагностический этап </a:t>
          </a:r>
          <a:endParaRPr lang="ru-RU" sz="1200" dirty="0">
            <a:latin typeface="Monotype Corsiva" panose="03010101010201010101" pitchFamily="66" charset="0"/>
          </a:endParaRPr>
        </a:p>
      </dgm:t>
    </dgm:pt>
    <dgm:pt modelId="{F49A92BE-0806-4C82-B24C-A86131C51761}" type="parTrans" cxnId="{94266BA5-2AA5-4383-B071-94AA0D7C9604}">
      <dgm:prSet/>
      <dgm:spPr/>
      <dgm:t>
        <a:bodyPr/>
        <a:lstStyle/>
        <a:p>
          <a:endParaRPr lang="ru-RU"/>
        </a:p>
      </dgm:t>
    </dgm:pt>
    <dgm:pt modelId="{BD14581B-5468-46EE-B22A-3C0E140739C3}" type="sibTrans" cxnId="{94266BA5-2AA5-4383-B071-94AA0D7C9604}">
      <dgm:prSet/>
      <dgm:spPr/>
      <dgm:t>
        <a:bodyPr/>
        <a:lstStyle/>
        <a:p>
          <a:endParaRPr lang="ru-RU"/>
        </a:p>
      </dgm:t>
    </dgm:pt>
    <dgm:pt modelId="{DE048BB6-A36A-407C-BCD0-658C71B45C97}" type="pres">
      <dgm:prSet presAssocID="{C45EC6D7-0415-4239-9408-09C34F390329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90CA388F-A268-4327-B681-581E1E2EF1BF}" type="pres">
      <dgm:prSet presAssocID="{5835F6DD-0152-43C8-BAEE-B164BD2C6E44}" presName="node" presStyleLbl="node1" presStyleIdx="0" presStyleCnt="5" custScaleX="166823" custScaleY="53654" custRadScaleRad="203007" custRadScaleInc="15457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98D1511-711A-4C21-A390-E4B039FBBF4C}" type="pres">
      <dgm:prSet presAssocID="{DFDF3E53-F8AA-4925-91B2-A2C0C84C4D33}" presName="sibTrans" presStyleLbl="sibTrans2D1" presStyleIdx="0" presStyleCnt="5"/>
      <dgm:spPr/>
      <dgm:t>
        <a:bodyPr/>
        <a:lstStyle/>
        <a:p>
          <a:endParaRPr lang="ru-RU"/>
        </a:p>
      </dgm:t>
    </dgm:pt>
    <dgm:pt modelId="{CFE6CA5A-A54C-4546-914A-AD921506190F}" type="pres">
      <dgm:prSet presAssocID="{DFDF3E53-F8AA-4925-91B2-A2C0C84C4D33}" presName="connectorText" presStyleLbl="sibTrans2D1" presStyleIdx="0" presStyleCnt="5"/>
      <dgm:spPr/>
      <dgm:t>
        <a:bodyPr/>
        <a:lstStyle/>
        <a:p>
          <a:endParaRPr lang="ru-RU"/>
        </a:p>
      </dgm:t>
    </dgm:pt>
    <dgm:pt modelId="{60A51642-232E-460E-84A9-821E0027EDA4}" type="pres">
      <dgm:prSet presAssocID="{42CE7D67-6DA3-47F3-91E0-9D8555FAE904}" presName="node" presStyleLbl="node1" presStyleIdx="1" presStyleCnt="5" custScaleX="156899" custScaleY="58395" custRadScaleRad="194454" custRadScaleInc="5169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14D3803-D543-4C12-99CF-2DB15EA31E2A}" type="pres">
      <dgm:prSet presAssocID="{C97A4585-E519-4E49-9B0D-F1B4B269CE1B}" presName="sibTrans" presStyleLbl="sibTrans2D1" presStyleIdx="1" presStyleCnt="5"/>
      <dgm:spPr/>
      <dgm:t>
        <a:bodyPr/>
        <a:lstStyle/>
        <a:p>
          <a:endParaRPr lang="ru-RU"/>
        </a:p>
      </dgm:t>
    </dgm:pt>
    <dgm:pt modelId="{02AA6F62-7211-48DF-9E71-FBA4855F500C}" type="pres">
      <dgm:prSet presAssocID="{C97A4585-E519-4E49-9B0D-F1B4B269CE1B}" presName="connectorText" presStyleLbl="sibTrans2D1" presStyleIdx="1" presStyleCnt="5"/>
      <dgm:spPr/>
      <dgm:t>
        <a:bodyPr/>
        <a:lstStyle/>
        <a:p>
          <a:endParaRPr lang="ru-RU"/>
        </a:p>
      </dgm:t>
    </dgm:pt>
    <dgm:pt modelId="{30D12BA7-D1C9-4830-A76E-082A22B79E1B}" type="pres">
      <dgm:prSet presAssocID="{0378FFB4-5AED-45F5-938D-EA883F1FF54C}" presName="node" presStyleLbl="node1" presStyleIdx="2" presStyleCnt="5" custScaleX="393620" custScaleY="71355" custRadScaleRad="79211" custRadScaleInc="5714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B418657-4AD2-416E-87A1-A67644144488}" type="pres">
      <dgm:prSet presAssocID="{7E4C1EBC-16B9-4C19-BD08-2E205DB452B6}" presName="sibTrans" presStyleLbl="sibTrans2D1" presStyleIdx="2" presStyleCnt="5"/>
      <dgm:spPr/>
      <dgm:t>
        <a:bodyPr/>
        <a:lstStyle/>
        <a:p>
          <a:endParaRPr lang="ru-RU"/>
        </a:p>
      </dgm:t>
    </dgm:pt>
    <dgm:pt modelId="{180172A9-6F52-4D86-8747-908093B4527C}" type="pres">
      <dgm:prSet presAssocID="{7E4C1EBC-16B9-4C19-BD08-2E205DB452B6}" presName="connectorText" presStyleLbl="sibTrans2D1" presStyleIdx="2" presStyleCnt="5"/>
      <dgm:spPr/>
      <dgm:t>
        <a:bodyPr/>
        <a:lstStyle/>
        <a:p>
          <a:endParaRPr lang="ru-RU"/>
        </a:p>
      </dgm:t>
    </dgm:pt>
    <dgm:pt modelId="{942BF1FD-F7DB-47DF-9A1F-2931004C5825}" type="pres">
      <dgm:prSet presAssocID="{9FDF1E32-09C9-41D7-A7F2-0E0865DA9182}" presName="node" presStyleLbl="node1" presStyleIdx="3" presStyleCnt="5" custScaleX="138032" custScaleY="65497" custRadScaleRad="144645" custRadScaleInc="14441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6D1960F-D1B5-4B4C-9B24-587BBBBC4A94}" type="pres">
      <dgm:prSet presAssocID="{B80C42B4-7C93-46A1-B533-6B94121EED37}" presName="sibTrans" presStyleLbl="sibTrans2D1" presStyleIdx="3" presStyleCnt="5"/>
      <dgm:spPr/>
      <dgm:t>
        <a:bodyPr/>
        <a:lstStyle/>
        <a:p>
          <a:endParaRPr lang="ru-RU"/>
        </a:p>
      </dgm:t>
    </dgm:pt>
    <dgm:pt modelId="{4EE1BABA-6D89-4487-9795-883E49742B0F}" type="pres">
      <dgm:prSet presAssocID="{B80C42B4-7C93-46A1-B533-6B94121EED37}" presName="connectorText" presStyleLbl="sibTrans2D1" presStyleIdx="3" presStyleCnt="5"/>
      <dgm:spPr/>
      <dgm:t>
        <a:bodyPr/>
        <a:lstStyle/>
        <a:p>
          <a:endParaRPr lang="ru-RU"/>
        </a:p>
      </dgm:t>
    </dgm:pt>
    <dgm:pt modelId="{8EB0B4B5-6177-494B-B93A-ED8F029C34FD}" type="pres">
      <dgm:prSet presAssocID="{A0A668BC-D9AC-4D03-AD1B-36D7F69E1961}" presName="node" presStyleLbl="node1" presStyleIdx="4" presStyleCnt="5" custScaleX="129089" custScaleY="58718" custRadScaleRad="174253" custRadScaleInc="6613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37B36C7-CC3D-4CA2-9459-A49B2AEE5232}" type="pres">
      <dgm:prSet presAssocID="{BD14581B-5468-46EE-B22A-3C0E140739C3}" presName="sibTrans" presStyleLbl="sibTrans2D1" presStyleIdx="4" presStyleCnt="5"/>
      <dgm:spPr/>
      <dgm:t>
        <a:bodyPr/>
        <a:lstStyle/>
        <a:p>
          <a:endParaRPr lang="ru-RU"/>
        </a:p>
      </dgm:t>
    </dgm:pt>
    <dgm:pt modelId="{09F7A850-AA90-4764-8E87-C0B4AE083DAD}" type="pres">
      <dgm:prSet presAssocID="{BD14581B-5468-46EE-B22A-3C0E140739C3}" presName="connectorText" presStyleLbl="sibTrans2D1" presStyleIdx="4" presStyleCnt="5"/>
      <dgm:spPr/>
      <dgm:t>
        <a:bodyPr/>
        <a:lstStyle/>
        <a:p>
          <a:endParaRPr lang="ru-RU"/>
        </a:p>
      </dgm:t>
    </dgm:pt>
  </dgm:ptLst>
  <dgm:cxnLst>
    <dgm:cxn modelId="{8AC02F01-8A8A-4D15-B2A7-FC950D970914}" type="presOf" srcId="{5835F6DD-0152-43C8-BAEE-B164BD2C6E44}" destId="{90CA388F-A268-4327-B681-581E1E2EF1BF}" srcOrd="0" destOrd="0" presId="urn:microsoft.com/office/officeart/2005/8/layout/cycle2"/>
    <dgm:cxn modelId="{054899E9-7A6F-4B35-A958-7C64043EFF3E}" type="presOf" srcId="{A0A668BC-D9AC-4D03-AD1B-36D7F69E1961}" destId="{8EB0B4B5-6177-494B-B93A-ED8F029C34FD}" srcOrd="0" destOrd="0" presId="urn:microsoft.com/office/officeart/2005/8/layout/cycle2"/>
    <dgm:cxn modelId="{72099512-9116-46BB-BA89-FC0DEDD4591C}" type="presOf" srcId="{B80C42B4-7C93-46A1-B533-6B94121EED37}" destId="{4EE1BABA-6D89-4487-9795-883E49742B0F}" srcOrd="1" destOrd="0" presId="urn:microsoft.com/office/officeart/2005/8/layout/cycle2"/>
    <dgm:cxn modelId="{2CB6CE54-66CA-4545-95EB-BAF2F5166D7E}" type="presOf" srcId="{42CE7D67-6DA3-47F3-91E0-9D8555FAE904}" destId="{60A51642-232E-460E-84A9-821E0027EDA4}" srcOrd="0" destOrd="0" presId="urn:microsoft.com/office/officeart/2005/8/layout/cycle2"/>
    <dgm:cxn modelId="{0631CDBA-69C3-49D2-8B2B-F1323E51577A}" type="presOf" srcId="{0378FFB4-5AED-45F5-938D-EA883F1FF54C}" destId="{30D12BA7-D1C9-4830-A76E-082A22B79E1B}" srcOrd="0" destOrd="0" presId="urn:microsoft.com/office/officeart/2005/8/layout/cycle2"/>
    <dgm:cxn modelId="{F64789F8-C48B-4E6D-B66D-12A8DAC755C4}" type="presOf" srcId="{C97A4585-E519-4E49-9B0D-F1B4B269CE1B}" destId="{02AA6F62-7211-48DF-9E71-FBA4855F500C}" srcOrd="1" destOrd="0" presId="urn:microsoft.com/office/officeart/2005/8/layout/cycle2"/>
    <dgm:cxn modelId="{C4B7D36F-4DB9-4A2A-9B61-1EA18177BACC}" srcId="{C45EC6D7-0415-4239-9408-09C34F390329}" destId="{0378FFB4-5AED-45F5-938D-EA883F1FF54C}" srcOrd="2" destOrd="0" parTransId="{8813D803-46E0-41AC-8754-39F57F2761C6}" sibTransId="{7E4C1EBC-16B9-4C19-BD08-2E205DB452B6}"/>
    <dgm:cxn modelId="{C8761771-99C3-4309-879A-9EDE31C6A567}" type="presOf" srcId="{BD14581B-5468-46EE-B22A-3C0E140739C3}" destId="{F37B36C7-CC3D-4CA2-9459-A49B2AEE5232}" srcOrd="0" destOrd="0" presId="urn:microsoft.com/office/officeart/2005/8/layout/cycle2"/>
    <dgm:cxn modelId="{6F989D8B-32E0-4F22-96AB-DAA5128934F8}" srcId="{C45EC6D7-0415-4239-9408-09C34F390329}" destId="{42CE7D67-6DA3-47F3-91E0-9D8555FAE904}" srcOrd="1" destOrd="0" parTransId="{4D8881C9-1ADC-4ADB-9494-848A6C4DABB4}" sibTransId="{C97A4585-E519-4E49-9B0D-F1B4B269CE1B}"/>
    <dgm:cxn modelId="{48618327-3ABE-4268-B96E-B33884C49643}" srcId="{C45EC6D7-0415-4239-9408-09C34F390329}" destId="{9FDF1E32-09C9-41D7-A7F2-0E0865DA9182}" srcOrd="3" destOrd="0" parTransId="{2F182835-072B-4598-85B4-5E4C84341D5E}" sibTransId="{B80C42B4-7C93-46A1-B533-6B94121EED37}"/>
    <dgm:cxn modelId="{8FED2272-E09B-4A69-9832-A8132889742D}" type="presOf" srcId="{DFDF3E53-F8AA-4925-91B2-A2C0C84C4D33}" destId="{998D1511-711A-4C21-A390-E4B039FBBF4C}" srcOrd="0" destOrd="0" presId="urn:microsoft.com/office/officeart/2005/8/layout/cycle2"/>
    <dgm:cxn modelId="{03CB44BC-B1B5-4A89-A788-3148920F62FE}" type="presOf" srcId="{7E4C1EBC-16B9-4C19-BD08-2E205DB452B6}" destId="{FB418657-4AD2-416E-87A1-A67644144488}" srcOrd="0" destOrd="0" presId="urn:microsoft.com/office/officeart/2005/8/layout/cycle2"/>
    <dgm:cxn modelId="{09F2778D-33F5-401B-9681-6E3F37D5DEF2}" type="presOf" srcId="{DFDF3E53-F8AA-4925-91B2-A2C0C84C4D33}" destId="{CFE6CA5A-A54C-4546-914A-AD921506190F}" srcOrd="1" destOrd="0" presId="urn:microsoft.com/office/officeart/2005/8/layout/cycle2"/>
    <dgm:cxn modelId="{5499C4DD-A1FB-4F11-B9A4-9E3027FABBE8}" type="presOf" srcId="{7E4C1EBC-16B9-4C19-BD08-2E205DB452B6}" destId="{180172A9-6F52-4D86-8747-908093B4527C}" srcOrd="1" destOrd="0" presId="urn:microsoft.com/office/officeart/2005/8/layout/cycle2"/>
    <dgm:cxn modelId="{DDD5ECAB-77EA-40BF-AD03-4EC522D3B4DE}" type="presOf" srcId="{9FDF1E32-09C9-41D7-A7F2-0E0865DA9182}" destId="{942BF1FD-F7DB-47DF-9A1F-2931004C5825}" srcOrd="0" destOrd="0" presId="urn:microsoft.com/office/officeart/2005/8/layout/cycle2"/>
    <dgm:cxn modelId="{926882E2-5CA6-401D-88A0-9B90FB50C97C}" type="presOf" srcId="{C97A4585-E519-4E49-9B0D-F1B4B269CE1B}" destId="{314D3803-D543-4C12-99CF-2DB15EA31E2A}" srcOrd="0" destOrd="0" presId="urn:microsoft.com/office/officeart/2005/8/layout/cycle2"/>
    <dgm:cxn modelId="{94266BA5-2AA5-4383-B071-94AA0D7C9604}" srcId="{C45EC6D7-0415-4239-9408-09C34F390329}" destId="{A0A668BC-D9AC-4D03-AD1B-36D7F69E1961}" srcOrd="4" destOrd="0" parTransId="{F49A92BE-0806-4C82-B24C-A86131C51761}" sibTransId="{BD14581B-5468-46EE-B22A-3C0E140739C3}"/>
    <dgm:cxn modelId="{DDCB619B-4FB9-419B-830B-EC7972765E9D}" type="presOf" srcId="{BD14581B-5468-46EE-B22A-3C0E140739C3}" destId="{09F7A850-AA90-4764-8E87-C0B4AE083DAD}" srcOrd="1" destOrd="0" presId="urn:microsoft.com/office/officeart/2005/8/layout/cycle2"/>
    <dgm:cxn modelId="{CB859E45-51F1-4CCA-B13F-045F9DFCA69D}" type="presOf" srcId="{B80C42B4-7C93-46A1-B533-6B94121EED37}" destId="{A6D1960F-D1B5-4B4C-9B24-587BBBBC4A94}" srcOrd="0" destOrd="0" presId="urn:microsoft.com/office/officeart/2005/8/layout/cycle2"/>
    <dgm:cxn modelId="{01EE37C2-CABB-4541-959F-7B368DFF187D}" srcId="{C45EC6D7-0415-4239-9408-09C34F390329}" destId="{5835F6DD-0152-43C8-BAEE-B164BD2C6E44}" srcOrd="0" destOrd="0" parTransId="{88B315B0-E8C9-4EA6-AFD3-20B47A07C39F}" sibTransId="{DFDF3E53-F8AA-4925-91B2-A2C0C84C4D33}"/>
    <dgm:cxn modelId="{1352246C-EB24-485E-9DD1-10AD07DF5952}" type="presOf" srcId="{C45EC6D7-0415-4239-9408-09C34F390329}" destId="{DE048BB6-A36A-407C-BCD0-658C71B45C97}" srcOrd="0" destOrd="0" presId="urn:microsoft.com/office/officeart/2005/8/layout/cycle2"/>
    <dgm:cxn modelId="{0717648F-E1FB-4BDD-835D-C18FE58D101E}" type="presParOf" srcId="{DE048BB6-A36A-407C-BCD0-658C71B45C97}" destId="{90CA388F-A268-4327-B681-581E1E2EF1BF}" srcOrd="0" destOrd="0" presId="urn:microsoft.com/office/officeart/2005/8/layout/cycle2"/>
    <dgm:cxn modelId="{4B0F7883-3A8F-48E7-A6F6-CA94172154B1}" type="presParOf" srcId="{DE048BB6-A36A-407C-BCD0-658C71B45C97}" destId="{998D1511-711A-4C21-A390-E4B039FBBF4C}" srcOrd="1" destOrd="0" presId="urn:microsoft.com/office/officeart/2005/8/layout/cycle2"/>
    <dgm:cxn modelId="{CB21A2A5-5A31-482E-9FDA-5ADF206B01DE}" type="presParOf" srcId="{998D1511-711A-4C21-A390-E4B039FBBF4C}" destId="{CFE6CA5A-A54C-4546-914A-AD921506190F}" srcOrd="0" destOrd="0" presId="urn:microsoft.com/office/officeart/2005/8/layout/cycle2"/>
    <dgm:cxn modelId="{FFFD2DAE-D614-4F25-BAB8-BAC88858781A}" type="presParOf" srcId="{DE048BB6-A36A-407C-BCD0-658C71B45C97}" destId="{60A51642-232E-460E-84A9-821E0027EDA4}" srcOrd="2" destOrd="0" presId="urn:microsoft.com/office/officeart/2005/8/layout/cycle2"/>
    <dgm:cxn modelId="{2D970F65-114B-4D81-8B4E-6DD48F4A48E1}" type="presParOf" srcId="{DE048BB6-A36A-407C-BCD0-658C71B45C97}" destId="{314D3803-D543-4C12-99CF-2DB15EA31E2A}" srcOrd="3" destOrd="0" presId="urn:microsoft.com/office/officeart/2005/8/layout/cycle2"/>
    <dgm:cxn modelId="{FA5211AC-1CB1-438F-BBB4-A243B269FE45}" type="presParOf" srcId="{314D3803-D543-4C12-99CF-2DB15EA31E2A}" destId="{02AA6F62-7211-48DF-9E71-FBA4855F500C}" srcOrd="0" destOrd="0" presId="urn:microsoft.com/office/officeart/2005/8/layout/cycle2"/>
    <dgm:cxn modelId="{40126B59-9B83-471C-BB14-BBB719AB383C}" type="presParOf" srcId="{DE048BB6-A36A-407C-BCD0-658C71B45C97}" destId="{30D12BA7-D1C9-4830-A76E-082A22B79E1B}" srcOrd="4" destOrd="0" presId="urn:microsoft.com/office/officeart/2005/8/layout/cycle2"/>
    <dgm:cxn modelId="{7A5551F9-D103-4739-864A-A3BDA9974088}" type="presParOf" srcId="{DE048BB6-A36A-407C-BCD0-658C71B45C97}" destId="{FB418657-4AD2-416E-87A1-A67644144488}" srcOrd="5" destOrd="0" presId="urn:microsoft.com/office/officeart/2005/8/layout/cycle2"/>
    <dgm:cxn modelId="{4F6C3FB9-7A05-43BC-885B-810758EB42DF}" type="presParOf" srcId="{FB418657-4AD2-416E-87A1-A67644144488}" destId="{180172A9-6F52-4D86-8747-908093B4527C}" srcOrd="0" destOrd="0" presId="urn:microsoft.com/office/officeart/2005/8/layout/cycle2"/>
    <dgm:cxn modelId="{853F1843-8BFA-4D91-BFC4-34AC5340C696}" type="presParOf" srcId="{DE048BB6-A36A-407C-BCD0-658C71B45C97}" destId="{942BF1FD-F7DB-47DF-9A1F-2931004C5825}" srcOrd="6" destOrd="0" presId="urn:microsoft.com/office/officeart/2005/8/layout/cycle2"/>
    <dgm:cxn modelId="{69565927-F9DE-4ABE-9542-6A3F1D2F9AA1}" type="presParOf" srcId="{DE048BB6-A36A-407C-BCD0-658C71B45C97}" destId="{A6D1960F-D1B5-4B4C-9B24-587BBBBC4A94}" srcOrd="7" destOrd="0" presId="urn:microsoft.com/office/officeart/2005/8/layout/cycle2"/>
    <dgm:cxn modelId="{6DE79E85-E996-4851-931B-5DC11605EEB3}" type="presParOf" srcId="{A6D1960F-D1B5-4B4C-9B24-587BBBBC4A94}" destId="{4EE1BABA-6D89-4487-9795-883E49742B0F}" srcOrd="0" destOrd="0" presId="urn:microsoft.com/office/officeart/2005/8/layout/cycle2"/>
    <dgm:cxn modelId="{3828CA42-DA4C-43FE-81AC-5262911E2957}" type="presParOf" srcId="{DE048BB6-A36A-407C-BCD0-658C71B45C97}" destId="{8EB0B4B5-6177-494B-B93A-ED8F029C34FD}" srcOrd="8" destOrd="0" presId="urn:microsoft.com/office/officeart/2005/8/layout/cycle2"/>
    <dgm:cxn modelId="{920C2891-3D2F-4BAA-B459-BC8905434AD9}" type="presParOf" srcId="{DE048BB6-A36A-407C-BCD0-658C71B45C97}" destId="{F37B36C7-CC3D-4CA2-9459-A49B2AEE5232}" srcOrd="9" destOrd="0" presId="urn:microsoft.com/office/officeart/2005/8/layout/cycle2"/>
    <dgm:cxn modelId="{B8F9FDAB-709D-4686-8E3F-2989657890D5}" type="presParOf" srcId="{F37B36C7-CC3D-4CA2-9459-A49B2AEE5232}" destId="{09F7A850-AA90-4764-8E87-C0B4AE083DAD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1D480D2-678F-4E1D-8271-BF09566470F7}" type="doc">
      <dgm:prSet loTypeId="urn:microsoft.com/office/officeart/2005/8/layout/radial1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32E4C8A9-5B64-4861-B50D-6DD942726A66}">
      <dgm:prSet phldrT="[Текст]" custT="1"/>
      <dgm:spPr/>
      <dgm:t>
        <a:bodyPr/>
        <a:lstStyle/>
        <a:p>
          <a:r>
            <a:rPr lang="ru-RU" sz="1400" dirty="0" smtClean="0">
              <a:latin typeface="Monotype Corsiva" panose="03010101010201010101" pitchFamily="66" charset="0"/>
            </a:rPr>
            <a:t>Приоритетные направления деятельности </a:t>
          </a:r>
          <a:r>
            <a:rPr lang="ru-RU" sz="1400" dirty="0" err="1" smtClean="0">
              <a:latin typeface="Monotype Corsiva" panose="03010101010201010101" pitchFamily="66" charset="0"/>
            </a:rPr>
            <a:t>ППк</a:t>
          </a:r>
          <a:endParaRPr lang="ru-RU" sz="1400" dirty="0">
            <a:latin typeface="Monotype Corsiva" panose="03010101010201010101" pitchFamily="66" charset="0"/>
          </a:endParaRPr>
        </a:p>
      </dgm:t>
    </dgm:pt>
    <dgm:pt modelId="{D564082F-85D5-4291-B594-D60A0AA4E0C7}" type="parTrans" cxnId="{C12B1B0F-020B-462E-9C36-748D8FF79A92}">
      <dgm:prSet/>
      <dgm:spPr/>
      <dgm:t>
        <a:bodyPr/>
        <a:lstStyle/>
        <a:p>
          <a:endParaRPr lang="ru-RU"/>
        </a:p>
      </dgm:t>
    </dgm:pt>
    <dgm:pt modelId="{6AC5F505-946D-40BA-A4A8-4F800E94B66B}" type="sibTrans" cxnId="{C12B1B0F-020B-462E-9C36-748D8FF79A92}">
      <dgm:prSet/>
      <dgm:spPr/>
      <dgm:t>
        <a:bodyPr/>
        <a:lstStyle/>
        <a:p>
          <a:endParaRPr lang="ru-RU"/>
        </a:p>
      </dgm:t>
    </dgm:pt>
    <dgm:pt modelId="{0A8CBCA8-A377-41A2-B95C-A9D7FDADD685}">
      <dgm:prSet phldrT="[Текст]" custT="1"/>
      <dgm:spPr/>
      <dgm:t>
        <a:bodyPr/>
        <a:lstStyle/>
        <a:p>
          <a:r>
            <a:rPr lang="ru-RU" sz="1100" dirty="0" err="1" smtClean="0">
              <a:latin typeface="Monotype Corsiva" panose="03010101010201010101" pitchFamily="66" charset="0"/>
            </a:rPr>
            <a:t>Диагностико</a:t>
          </a:r>
          <a:r>
            <a:rPr lang="ru-RU" sz="1100" dirty="0" smtClean="0">
              <a:latin typeface="Monotype Corsiva" panose="03010101010201010101" pitchFamily="66" charset="0"/>
            </a:rPr>
            <a:t>-консультативное</a:t>
          </a:r>
          <a:r>
            <a:rPr lang="ru-RU" sz="1050" dirty="0" smtClean="0">
              <a:latin typeface="Monotype Corsiva" panose="03010101010201010101" pitchFamily="66" charset="0"/>
            </a:rPr>
            <a:t> </a:t>
          </a:r>
          <a:endParaRPr lang="ru-RU" sz="1050" dirty="0">
            <a:latin typeface="Monotype Corsiva" panose="03010101010201010101" pitchFamily="66" charset="0"/>
          </a:endParaRPr>
        </a:p>
      </dgm:t>
    </dgm:pt>
    <dgm:pt modelId="{3C6DC1CA-C19B-4C96-A0E6-C1CC51C146A9}" type="parTrans" cxnId="{B41DAA60-91A6-4F4D-B5FD-167464906F88}">
      <dgm:prSet/>
      <dgm:spPr/>
      <dgm:t>
        <a:bodyPr/>
        <a:lstStyle/>
        <a:p>
          <a:endParaRPr lang="ru-RU"/>
        </a:p>
      </dgm:t>
    </dgm:pt>
    <dgm:pt modelId="{7CB379F3-72D6-483E-B235-B5EC9F6B1D0D}" type="sibTrans" cxnId="{B41DAA60-91A6-4F4D-B5FD-167464906F88}">
      <dgm:prSet/>
      <dgm:spPr/>
      <dgm:t>
        <a:bodyPr/>
        <a:lstStyle/>
        <a:p>
          <a:endParaRPr lang="ru-RU"/>
        </a:p>
      </dgm:t>
    </dgm:pt>
    <dgm:pt modelId="{92F7ED83-BC4A-4326-B5DF-B3F675A35239}">
      <dgm:prSet phldrT="[Текст]" custT="1"/>
      <dgm:spPr/>
      <dgm:t>
        <a:bodyPr/>
        <a:lstStyle/>
        <a:p>
          <a:r>
            <a:rPr lang="ru-RU" sz="1100" dirty="0" smtClean="0">
              <a:latin typeface="Monotype Corsiva" panose="03010101010201010101" pitchFamily="66" charset="0"/>
            </a:rPr>
            <a:t>Просветительское </a:t>
          </a:r>
          <a:endParaRPr lang="ru-RU" sz="1100" dirty="0">
            <a:latin typeface="Monotype Corsiva" panose="03010101010201010101" pitchFamily="66" charset="0"/>
          </a:endParaRPr>
        </a:p>
      </dgm:t>
    </dgm:pt>
    <dgm:pt modelId="{427225E1-B97E-45FD-A7E9-2A5940826D50}" type="parTrans" cxnId="{DDD50C66-BDF9-4BA0-8654-CDA37F9C61E2}">
      <dgm:prSet/>
      <dgm:spPr/>
      <dgm:t>
        <a:bodyPr/>
        <a:lstStyle/>
        <a:p>
          <a:endParaRPr lang="ru-RU"/>
        </a:p>
      </dgm:t>
    </dgm:pt>
    <dgm:pt modelId="{8175F70A-C762-4F24-870F-39C92849CD7A}" type="sibTrans" cxnId="{DDD50C66-BDF9-4BA0-8654-CDA37F9C61E2}">
      <dgm:prSet/>
      <dgm:spPr/>
      <dgm:t>
        <a:bodyPr/>
        <a:lstStyle/>
        <a:p>
          <a:endParaRPr lang="ru-RU"/>
        </a:p>
      </dgm:t>
    </dgm:pt>
    <dgm:pt modelId="{C28A8A02-43DB-4753-83AF-5328B373F44F}">
      <dgm:prSet phldrT="[Текст]" custT="1"/>
      <dgm:spPr/>
      <dgm:t>
        <a:bodyPr/>
        <a:lstStyle/>
        <a:p>
          <a:r>
            <a:rPr lang="ru-RU" sz="1100" dirty="0" smtClean="0">
              <a:latin typeface="Monotype Corsiva" panose="03010101010201010101" pitchFamily="66" charset="0"/>
            </a:rPr>
            <a:t>Профилактическое </a:t>
          </a:r>
          <a:endParaRPr lang="ru-RU" sz="1100" dirty="0">
            <a:latin typeface="Monotype Corsiva" panose="03010101010201010101" pitchFamily="66" charset="0"/>
          </a:endParaRPr>
        </a:p>
      </dgm:t>
    </dgm:pt>
    <dgm:pt modelId="{E66885A8-07E5-421E-997F-E28180D26E22}" type="parTrans" cxnId="{DE2BA0F4-8242-435A-A677-D155BCF47E6E}">
      <dgm:prSet/>
      <dgm:spPr/>
      <dgm:t>
        <a:bodyPr/>
        <a:lstStyle/>
        <a:p>
          <a:endParaRPr lang="ru-RU"/>
        </a:p>
      </dgm:t>
    </dgm:pt>
    <dgm:pt modelId="{367661C4-A73C-40B2-B660-EF1F88196E48}" type="sibTrans" cxnId="{DE2BA0F4-8242-435A-A677-D155BCF47E6E}">
      <dgm:prSet/>
      <dgm:spPr/>
      <dgm:t>
        <a:bodyPr/>
        <a:lstStyle/>
        <a:p>
          <a:endParaRPr lang="ru-RU"/>
        </a:p>
      </dgm:t>
    </dgm:pt>
    <dgm:pt modelId="{B6C13896-33EE-4ED9-BE81-E56B619D87D1}">
      <dgm:prSet phldrT="[Текст]" custT="1"/>
      <dgm:spPr/>
      <dgm:t>
        <a:bodyPr/>
        <a:lstStyle/>
        <a:p>
          <a:r>
            <a:rPr lang="ru-RU" sz="1200" dirty="0" smtClean="0">
              <a:latin typeface="Monotype Corsiva" panose="03010101010201010101" pitchFamily="66" charset="0"/>
            </a:rPr>
            <a:t>Коррекционно-развивающее</a:t>
          </a:r>
          <a:r>
            <a:rPr lang="ru-RU" sz="1900" dirty="0" smtClean="0"/>
            <a:t> </a:t>
          </a:r>
          <a:endParaRPr lang="ru-RU" sz="1900" dirty="0"/>
        </a:p>
      </dgm:t>
    </dgm:pt>
    <dgm:pt modelId="{628EDAEE-9553-419D-9A78-ACA22BE1AF82}" type="parTrans" cxnId="{9C17A98B-F300-48F5-98FC-5DF8A08F92F1}">
      <dgm:prSet/>
      <dgm:spPr/>
      <dgm:t>
        <a:bodyPr/>
        <a:lstStyle/>
        <a:p>
          <a:endParaRPr lang="ru-RU"/>
        </a:p>
      </dgm:t>
    </dgm:pt>
    <dgm:pt modelId="{45BCA69C-7F2E-45D8-9EB5-1C623C3AAE78}" type="sibTrans" cxnId="{9C17A98B-F300-48F5-98FC-5DF8A08F92F1}">
      <dgm:prSet/>
      <dgm:spPr/>
      <dgm:t>
        <a:bodyPr/>
        <a:lstStyle/>
        <a:p>
          <a:endParaRPr lang="ru-RU"/>
        </a:p>
      </dgm:t>
    </dgm:pt>
    <dgm:pt modelId="{47535CAB-7D82-4F5B-9199-460C8470DB94}" type="pres">
      <dgm:prSet presAssocID="{B1D480D2-678F-4E1D-8271-BF09566470F7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B9A16AFC-1EE2-455E-9CC9-CEBAEE744BFC}" type="pres">
      <dgm:prSet presAssocID="{32E4C8A9-5B64-4861-B50D-6DD942726A66}" presName="centerShape" presStyleLbl="node0" presStyleIdx="0" presStyleCnt="1" custScaleX="298005" custScaleY="93519" custLinFactNeighborX="-7392" custLinFactNeighborY="-2212"/>
      <dgm:spPr/>
      <dgm:t>
        <a:bodyPr/>
        <a:lstStyle/>
        <a:p>
          <a:endParaRPr lang="ru-RU"/>
        </a:p>
      </dgm:t>
    </dgm:pt>
    <dgm:pt modelId="{E709CAED-B061-4BE7-BAC2-56FA3A363BF1}" type="pres">
      <dgm:prSet presAssocID="{3C6DC1CA-C19B-4C96-A0E6-C1CC51C146A9}" presName="Name9" presStyleLbl="parChTrans1D2" presStyleIdx="0" presStyleCnt="4"/>
      <dgm:spPr/>
      <dgm:t>
        <a:bodyPr/>
        <a:lstStyle/>
        <a:p>
          <a:endParaRPr lang="ru-RU"/>
        </a:p>
      </dgm:t>
    </dgm:pt>
    <dgm:pt modelId="{FB6F4856-C45C-428E-BD8E-56230021267F}" type="pres">
      <dgm:prSet presAssocID="{3C6DC1CA-C19B-4C96-A0E6-C1CC51C146A9}" presName="connTx" presStyleLbl="parChTrans1D2" presStyleIdx="0" presStyleCnt="4"/>
      <dgm:spPr/>
      <dgm:t>
        <a:bodyPr/>
        <a:lstStyle/>
        <a:p>
          <a:endParaRPr lang="ru-RU"/>
        </a:p>
      </dgm:t>
    </dgm:pt>
    <dgm:pt modelId="{2AC21958-BAB4-4F71-A19D-DCD2BC080CF7}" type="pres">
      <dgm:prSet presAssocID="{0A8CBCA8-A377-41A2-B95C-A9D7FDADD685}" presName="node" presStyleLbl="node1" presStyleIdx="0" presStyleCnt="4" custScaleX="219835" custScaleY="69133" custRadScaleRad="162044" custRadScaleInc="-11260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04396B2-6992-4D0A-A073-0DD486A944E0}" type="pres">
      <dgm:prSet presAssocID="{427225E1-B97E-45FD-A7E9-2A5940826D50}" presName="Name9" presStyleLbl="parChTrans1D2" presStyleIdx="1" presStyleCnt="4"/>
      <dgm:spPr/>
      <dgm:t>
        <a:bodyPr/>
        <a:lstStyle/>
        <a:p>
          <a:endParaRPr lang="ru-RU"/>
        </a:p>
      </dgm:t>
    </dgm:pt>
    <dgm:pt modelId="{051BBFBA-9044-48D8-B136-A44587194322}" type="pres">
      <dgm:prSet presAssocID="{427225E1-B97E-45FD-A7E9-2A5940826D50}" presName="connTx" presStyleLbl="parChTrans1D2" presStyleIdx="1" presStyleCnt="4"/>
      <dgm:spPr/>
      <dgm:t>
        <a:bodyPr/>
        <a:lstStyle/>
        <a:p>
          <a:endParaRPr lang="ru-RU"/>
        </a:p>
      </dgm:t>
    </dgm:pt>
    <dgm:pt modelId="{C839A3E5-B5D2-4449-AA02-38D8ECCD8CED}" type="pres">
      <dgm:prSet presAssocID="{92F7ED83-BC4A-4326-B5DF-B3F675A35239}" presName="node" presStyleLbl="node1" presStyleIdx="1" presStyleCnt="4" custScaleX="201925" custScaleY="47841" custRadScaleRad="194362" custRadScaleInc="-7091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AC68A68-367B-4B7B-BA22-699D8951947B}" type="pres">
      <dgm:prSet presAssocID="{E66885A8-07E5-421E-997F-E28180D26E22}" presName="Name9" presStyleLbl="parChTrans1D2" presStyleIdx="2" presStyleCnt="4"/>
      <dgm:spPr/>
      <dgm:t>
        <a:bodyPr/>
        <a:lstStyle/>
        <a:p>
          <a:endParaRPr lang="ru-RU"/>
        </a:p>
      </dgm:t>
    </dgm:pt>
    <dgm:pt modelId="{18565210-D009-473C-8EF7-CEE7ED7C2C38}" type="pres">
      <dgm:prSet presAssocID="{E66885A8-07E5-421E-997F-E28180D26E22}" presName="connTx" presStyleLbl="parChTrans1D2" presStyleIdx="2" presStyleCnt="4"/>
      <dgm:spPr/>
      <dgm:t>
        <a:bodyPr/>
        <a:lstStyle/>
        <a:p>
          <a:endParaRPr lang="ru-RU"/>
        </a:p>
      </dgm:t>
    </dgm:pt>
    <dgm:pt modelId="{E18C397F-68E6-4FC4-A1AB-01CABC75FE2C}" type="pres">
      <dgm:prSet presAssocID="{C28A8A02-43DB-4753-83AF-5328B373F44F}" presName="node" presStyleLbl="node1" presStyleIdx="2" presStyleCnt="4" custScaleX="235684" custScaleY="46081" custRadScaleRad="142447" custRadScaleInc="-11418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0FC1FA9-142B-481B-B33C-548D4F95B3F1}" type="pres">
      <dgm:prSet presAssocID="{628EDAEE-9553-419D-9A78-ACA22BE1AF82}" presName="Name9" presStyleLbl="parChTrans1D2" presStyleIdx="3" presStyleCnt="4"/>
      <dgm:spPr/>
      <dgm:t>
        <a:bodyPr/>
        <a:lstStyle/>
        <a:p>
          <a:endParaRPr lang="ru-RU"/>
        </a:p>
      </dgm:t>
    </dgm:pt>
    <dgm:pt modelId="{B395A95C-930A-4E69-A2D6-CCDEC22148DA}" type="pres">
      <dgm:prSet presAssocID="{628EDAEE-9553-419D-9A78-ACA22BE1AF82}" presName="connTx" presStyleLbl="parChTrans1D2" presStyleIdx="3" presStyleCnt="4"/>
      <dgm:spPr/>
      <dgm:t>
        <a:bodyPr/>
        <a:lstStyle/>
        <a:p>
          <a:endParaRPr lang="ru-RU"/>
        </a:p>
      </dgm:t>
    </dgm:pt>
    <dgm:pt modelId="{D0E4E2B3-B959-42E9-BA55-6F49EBFCD6C2}" type="pres">
      <dgm:prSet presAssocID="{B6C13896-33EE-4ED9-BE81-E56B619D87D1}" presName="node" presStyleLbl="node1" presStyleIdx="3" presStyleCnt="4" custScaleX="263452" custScaleY="49094" custRadScaleRad="157270" custRadScaleInc="-8971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2D37C12-61D0-475D-838B-EB16D202E3DA}" type="presOf" srcId="{C28A8A02-43DB-4753-83AF-5328B373F44F}" destId="{E18C397F-68E6-4FC4-A1AB-01CABC75FE2C}" srcOrd="0" destOrd="0" presId="urn:microsoft.com/office/officeart/2005/8/layout/radial1"/>
    <dgm:cxn modelId="{CEF08436-B2D7-4A26-89EA-F4F44B641FCD}" type="presOf" srcId="{92F7ED83-BC4A-4326-B5DF-B3F675A35239}" destId="{C839A3E5-B5D2-4449-AA02-38D8ECCD8CED}" srcOrd="0" destOrd="0" presId="urn:microsoft.com/office/officeart/2005/8/layout/radial1"/>
    <dgm:cxn modelId="{4B9CCE5E-EAC2-4C3D-A108-4530C83C0BF2}" type="presOf" srcId="{E66885A8-07E5-421E-997F-E28180D26E22}" destId="{0AC68A68-367B-4B7B-BA22-699D8951947B}" srcOrd="0" destOrd="0" presId="urn:microsoft.com/office/officeart/2005/8/layout/radial1"/>
    <dgm:cxn modelId="{C12B1B0F-020B-462E-9C36-748D8FF79A92}" srcId="{B1D480D2-678F-4E1D-8271-BF09566470F7}" destId="{32E4C8A9-5B64-4861-B50D-6DD942726A66}" srcOrd="0" destOrd="0" parTransId="{D564082F-85D5-4291-B594-D60A0AA4E0C7}" sibTransId="{6AC5F505-946D-40BA-A4A8-4F800E94B66B}"/>
    <dgm:cxn modelId="{76979EC1-BF31-4AE0-91D7-15292F3D90E7}" type="presOf" srcId="{32E4C8A9-5B64-4861-B50D-6DD942726A66}" destId="{B9A16AFC-1EE2-455E-9CC9-CEBAEE744BFC}" srcOrd="0" destOrd="0" presId="urn:microsoft.com/office/officeart/2005/8/layout/radial1"/>
    <dgm:cxn modelId="{BE202438-AA5E-4E33-BA63-39C53CFA1393}" type="presOf" srcId="{3C6DC1CA-C19B-4C96-A0E6-C1CC51C146A9}" destId="{FB6F4856-C45C-428E-BD8E-56230021267F}" srcOrd="1" destOrd="0" presId="urn:microsoft.com/office/officeart/2005/8/layout/radial1"/>
    <dgm:cxn modelId="{74E3482E-9190-4777-90BE-A739A4C7CAFF}" type="presOf" srcId="{628EDAEE-9553-419D-9A78-ACA22BE1AF82}" destId="{B395A95C-930A-4E69-A2D6-CCDEC22148DA}" srcOrd="1" destOrd="0" presId="urn:microsoft.com/office/officeart/2005/8/layout/radial1"/>
    <dgm:cxn modelId="{9C17A98B-F300-48F5-98FC-5DF8A08F92F1}" srcId="{32E4C8A9-5B64-4861-B50D-6DD942726A66}" destId="{B6C13896-33EE-4ED9-BE81-E56B619D87D1}" srcOrd="3" destOrd="0" parTransId="{628EDAEE-9553-419D-9A78-ACA22BE1AF82}" sibTransId="{45BCA69C-7F2E-45D8-9EB5-1C623C3AAE78}"/>
    <dgm:cxn modelId="{DDD50C66-BDF9-4BA0-8654-CDA37F9C61E2}" srcId="{32E4C8A9-5B64-4861-B50D-6DD942726A66}" destId="{92F7ED83-BC4A-4326-B5DF-B3F675A35239}" srcOrd="1" destOrd="0" parTransId="{427225E1-B97E-45FD-A7E9-2A5940826D50}" sibTransId="{8175F70A-C762-4F24-870F-39C92849CD7A}"/>
    <dgm:cxn modelId="{B41DAA60-91A6-4F4D-B5FD-167464906F88}" srcId="{32E4C8A9-5B64-4861-B50D-6DD942726A66}" destId="{0A8CBCA8-A377-41A2-B95C-A9D7FDADD685}" srcOrd="0" destOrd="0" parTransId="{3C6DC1CA-C19B-4C96-A0E6-C1CC51C146A9}" sibTransId="{7CB379F3-72D6-483E-B235-B5EC9F6B1D0D}"/>
    <dgm:cxn modelId="{CFFB66BF-2440-4627-8A77-E776EDBCD7B5}" type="presOf" srcId="{B1D480D2-678F-4E1D-8271-BF09566470F7}" destId="{47535CAB-7D82-4F5B-9199-460C8470DB94}" srcOrd="0" destOrd="0" presId="urn:microsoft.com/office/officeart/2005/8/layout/radial1"/>
    <dgm:cxn modelId="{66B170E3-1CD9-4072-9574-5B01358C8084}" type="presOf" srcId="{628EDAEE-9553-419D-9A78-ACA22BE1AF82}" destId="{A0FC1FA9-142B-481B-B33C-548D4F95B3F1}" srcOrd="0" destOrd="0" presId="urn:microsoft.com/office/officeart/2005/8/layout/radial1"/>
    <dgm:cxn modelId="{42190B83-3594-4919-BCA5-98509FF584C4}" type="presOf" srcId="{0A8CBCA8-A377-41A2-B95C-A9D7FDADD685}" destId="{2AC21958-BAB4-4F71-A19D-DCD2BC080CF7}" srcOrd="0" destOrd="0" presId="urn:microsoft.com/office/officeart/2005/8/layout/radial1"/>
    <dgm:cxn modelId="{7B287AC0-4214-4F8B-A472-C8D969FD52F1}" type="presOf" srcId="{B6C13896-33EE-4ED9-BE81-E56B619D87D1}" destId="{D0E4E2B3-B959-42E9-BA55-6F49EBFCD6C2}" srcOrd="0" destOrd="0" presId="urn:microsoft.com/office/officeart/2005/8/layout/radial1"/>
    <dgm:cxn modelId="{47E3C3A5-2793-43D5-8D3F-23B426DE718D}" type="presOf" srcId="{3C6DC1CA-C19B-4C96-A0E6-C1CC51C146A9}" destId="{E709CAED-B061-4BE7-BAC2-56FA3A363BF1}" srcOrd="0" destOrd="0" presId="urn:microsoft.com/office/officeart/2005/8/layout/radial1"/>
    <dgm:cxn modelId="{BAF291C4-D08C-4688-B02A-C9A65F3F4451}" type="presOf" srcId="{E66885A8-07E5-421E-997F-E28180D26E22}" destId="{18565210-D009-473C-8EF7-CEE7ED7C2C38}" srcOrd="1" destOrd="0" presId="urn:microsoft.com/office/officeart/2005/8/layout/radial1"/>
    <dgm:cxn modelId="{FA145FA5-416F-4913-9367-5BA200006DD6}" type="presOf" srcId="{427225E1-B97E-45FD-A7E9-2A5940826D50}" destId="{051BBFBA-9044-48D8-B136-A44587194322}" srcOrd="1" destOrd="0" presId="urn:microsoft.com/office/officeart/2005/8/layout/radial1"/>
    <dgm:cxn modelId="{91500A27-1694-4396-97FF-EDB2D0F3FDA1}" type="presOf" srcId="{427225E1-B97E-45FD-A7E9-2A5940826D50}" destId="{804396B2-6992-4D0A-A073-0DD486A944E0}" srcOrd="0" destOrd="0" presId="urn:microsoft.com/office/officeart/2005/8/layout/radial1"/>
    <dgm:cxn modelId="{DE2BA0F4-8242-435A-A677-D155BCF47E6E}" srcId="{32E4C8A9-5B64-4861-B50D-6DD942726A66}" destId="{C28A8A02-43DB-4753-83AF-5328B373F44F}" srcOrd="2" destOrd="0" parTransId="{E66885A8-07E5-421E-997F-E28180D26E22}" sibTransId="{367661C4-A73C-40B2-B660-EF1F88196E48}"/>
    <dgm:cxn modelId="{9AC9BAD3-D596-4CB4-AF9B-396A44DA1A3C}" type="presParOf" srcId="{47535CAB-7D82-4F5B-9199-460C8470DB94}" destId="{B9A16AFC-1EE2-455E-9CC9-CEBAEE744BFC}" srcOrd="0" destOrd="0" presId="urn:microsoft.com/office/officeart/2005/8/layout/radial1"/>
    <dgm:cxn modelId="{B8C21DDF-F0B4-4C40-A92E-2982E2AD29CC}" type="presParOf" srcId="{47535CAB-7D82-4F5B-9199-460C8470DB94}" destId="{E709CAED-B061-4BE7-BAC2-56FA3A363BF1}" srcOrd="1" destOrd="0" presId="urn:microsoft.com/office/officeart/2005/8/layout/radial1"/>
    <dgm:cxn modelId="{D73088A2-2A9D-4B96-ACD8-166A9CDD0032}" type="presParOf" srcId="{E709CAED-B061-4BE7-BAC2-56FA3A363BF1}" destId="{FB6F4856-C45C-428E-BD8E-56230021267F}" srcOrd="0" destOrd="0" presId="urn:microsoft.com/office/officeart/2005/8/layout/radial1"/>
    <dgm:cxn modelId="{28BDDA1C-E228-40D8-8E73-8EDCC816A977}" type="presParOf" srcId="{47535CAB-7D82-4F5B-9199-460C8470DB94}" destId="{2AC21958-BAB4-4F71-A19D-DCD2BC080CF7}" srcOrd="2" destOrd="0" presId="urn:microsoft.com/office/officeart/2005/8/layout/radial1"/>
    <dgm:cxn modelId="{EF1D3DA4-54F7-48E4-B640-C628226CEA3A}" type="presParOf" srcId="{47535CAB-7D82-4F5B-9199-460C8470DB94}" destId="{804396B2-6992-4D0A-A073-0DD486A944E0}" srcOrd="3" destOrd="0" presId="urn:microsoft.com/office/officeart/2005/8/layout/radial1"/>
    <dgm:cxn modelId="{E8B9F632-9320-44C1-B67C-86AC79263896}" type="presParOf" srcId="{804396B2-6992-4D0A-A073-0DD486A944E0}" destId="{051BBFBA-9044-48D8-B136-A44587194322}" srcOrd="0" destOrd="0" presId="urn:microsoft.com/office/officeart/2005/8/layout/radial1"/>
    <dgm:cxn modelId="{E1CF83E1-D539-4C21-B35F-23AD24475495}" type="presParOf" srcId="{47535CAB-7D82-4F5B-9199-460C8470DB94}" destId="{C839A3E5-B5D2-4449-AA02-38D8ECCD8CED}" srcOrd="4" destOrd="0" presId="urn:microsoft.com/office/officeart/2005/8/layout/radial1"/>
    <dgm:cxn modelId="{BEA2D744-AB78-4726-90F6-300D33B6A173}" type="presParOf" srcId="{47535CAB-7D82-4F5B-9199-460C8470DB94}" destId="{0AC68A68-367B-4B7B-BA22-699D8951947B}" srcOrd="5" destOrd="0" presId="urn:microsoft.com/office/officeart/2005/8/layout/radial1"/>
    <dgm:cxn modelId="{2FF1D551-7384-445C-BBD7-66ED228E1692}" type="presParOf" srcId="{0AC68A68-367B-4B7B-BA22-699D8951947B}" destId="{18565210-D009-473C-8EF7-CEE7ED7C2C38}" srcOrd="0" destOrd="0" presId="urn:microsoft.com/office/officeart/2005/8/layout/radial1"/>
    <dgm:cxn modelId="{03F37D04-5859-4EAC-9823-3676A19EBAFF}" type="presParOf" srcId="{47535CAB-7D82-4F5B-9199-460C8470DB94}" destId="{E18C397F-68E6-4FC4-A1AB-01CABC75FE2C}" srcOrd="6" destOrd="0" presId="urn:microsoft.com/office/officeart/2005/8/layout/radial1"/>
    <dgm:cxn modelId="{4C0E64BB-9AF2-448E-B1DC-B99C75BA186C}" type="presParOf" srcId="{47535CAB-7D82-4F5B-9199-460C8470DB94}" destId="{A0FC1FA9-142B-481B-B33C-548D4F95B3F1}" srcOrd="7" destOrd="0" presId="urn:microsoft.com/office/officeart/2005/8/layout/radial1"/>
    <dgm:cxn modelId="{49A62933-D7D1-4CDB-9A5D-D8FE9A89C446}" type="presParOf" srcId="{A0FC1FA9-142B-481B-B33C-548D4F95B3F1}" destId="{B395A95C-930A-4E69-A2D6-CCDEC22148DA}" srcOrd="0" destOrd="0" presId="urn:microsoft.com/office/officeart/2005/8/layout/radial1"/>
    <dgm:cxn modelId="{EF7C4DE1-C9E1-4F05-93CE-022B64C208DC}" type="presParOf" srcId="{47535CAB-7D82-4F5B-9199-460C8470DB94}" destId="{D0E4E2B3-B959-42E9-BA55-6F49EBFCD6C2}" srcOrd="8" destOrd="0" presId="urn:microsoft.com/office/officeart/2005/8/layout/radial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C5EE6CA-C081-4FBC-AC62-C407B9303C40}">
      <dsp:nvSpPr>
        <dsp:cNvPr id="0" name=""/>
        <dsp:cNvSpPr/>
      </dsp:nvSpPr>
      <dsp:spPr>
        <a:xfrm>
          <a:off x="140001" y="25640"/>
          <a:ext cx="4345320" cy="652138"/>
        </a:xfrm>
        <a:prstGeom prst="roundRect">
          <a:avLst>
            <a:gd name="adj" fmla="val 10000"/>
          </a:avLst>
        </a:prstGeom>
        <a:noFill/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050" kern="1200" dirty="0" smtClean="0">
              <a:solidFill>
                <a:srgbClr val="002060"/>
              </a:solidFill>
            </a:rPr>
            <a:t>Своевременное выявление трудностей в развитии ребенка и  коррекция этих нарушений через организацию психолого-  педагогического консилиума ДОО</a:t>
          </a:r>
        </a:p>
        <a:p>
          <a:pPr lvl="0" algn="l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00" kern="1200" dirty="0"/>
        </a:p>
      </dsp:txBody>
      <dsp:txXfrm>
        <a:off x="159101" y="44740"/>
        <a:ext cx="3478314" cy="613938"/>
      </dsp:txXfrm>
    </dsp:sp>
    <dsp:sp modelId="{FB764A3D-44E1-4012-8C91-2E9F523B1E33}">
      <dsp:nvSpPr>
        <dsp:cNvPr id="0" name=""/>
        <dsp:cNvSpPr/>
      </dsp:nvSpPr>
      <dsp:spPr>
        <a:xfrm>
          <a:off x="474745" y="775031"/>
          <a:ext cx="4030023" cy="652138"/>
        </a:xfrm>
        <a:prstGeom prst="roundRect">
          <a:avLst>
            <a:gd name="adj" fmla="val 10000"/>
          </a:avLst>
        </a:prstGeom>
        <a:noFill/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200" kern="1200" dirty="0" smtClean="0">
              <a:solidFill>
                <a:srgbClr val="002060"/>
              </a:solidFill>
              <a:latin typeface="Monotype Corsiva" panose="03010101010201010101" pitchFamily="66" charset="0"/>
            </a:rPr>
            <a:t>Комплексное психолого-педагогическое  сопровождение воспитанников</a:t>
          </a: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800" kern="1200" dirty="0"/>
        </a:p>
      </dsp:txBody>
      <dsp:txXfrm>
        <a:off x="493845" y="794131"/>
        <a:ext cx="3251641" cy="613938"/>
      </dsp:txXfrm>
    </dsp:sp>
    <dsp:sp modelId="{69851FD5-EAD1-4BB5-A96D-E3B62E1A2A11}">
      <dsp:nvSpPr>
        <dsp:cNvPr id="0" name=""/>
        <dsp:cNvSpPr/>
      </dsp:nvSpPr>
      <dsp:spPr>
        <a:xfrm>
          <a:off x="527640" y="1534759"/>
          <a:ext cx="4139660" cy="652138"/>
        </a:xfrm>
        <a:prstGeom prst="roundRect">
          <a:avLst>
            <a:gd name="adj" fmla="val 10000"/>
          </a:avLst>
        </a:prstGeom>
        <a:noFill/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solidFill>
                <a:srgbClr val="002060"/>
              </a:solidFill>
            </a:rPr>
            <a:t>Оказание помощи воспитанникам, нуждающимся в специальных программах, методических пособиях, методах и </a:t>
          </a:r>
          <a:r>
            <a:rPr lang="ru-RU" sz="1100" kern="1200" dirty="0" smtClean="0">
              <a:solidFill>
                <a:srgbClr val="002060"/>
              </a:solidFill>
              <a:latin typeface="Monotype Corsiva" panose="03010101010201010101" pitchFamily="66" charset="0"/>
            </a:rPr>
            <a:t>формах</a:t>
          </a:r>
          <a:r>
            <a:rPr lang="ru-RU" sz="1100" kern="1200" dirty="0" smtClean="0">
              <a:solidFill>
                <a:srgbClr val="002060"/>
              </a:solidFill>
            </a:rPr>
            <a:t> для получения образования</a:t>
          </a:r>
          <a:endParaRPr lang="ru-RU" sz="1100" kern="1200" dirty="0">
            <a:solidFill>
              <a:srgbClr val="002060"/>
            </a:solidFill>
          </a:endParaRPr>
        </a:p>
      </dsp:txBody>
      <dsp:txXfrm>
        <a:off x="546740" y="1553859"/>
        <a:ext cx="3341141" cy="613938"/>
      </dsp:txXfrm>
    </dsp:sp>
    <dsp:sp modelId="{F4AD5912-BA26-46D3-A227-4B064C0395AE}">
      <dsp:nvSpPr>
        <dsp:cNvPr id="0" name=""/>
        <dsp:cNvSpPr/>
      </dsp:nvSpPr>
      <dsp:spPr>
        <a:xfrm>
          <a:off x="792106" y="2254843"/>
          <a:ext cx="4124453" cy="652138"/>
        </a:xfrm>
        <a:prstGeom prst="roundRect">
          <a:avLst>
            <a:gd name="adj" fmla="val 10000"/>
          </a:avLst>
        </a:prstGeom>
        <a:noFill/>
        <a:ln w="9525" cap="flat" cmpd="sng" algn="ctr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solidFill>
                <a:srgbClr val="002060"/>
              </a:solidFill>
              <a:latin typeface="Monotype Corsiva" panose="03010101010201010101" pitchFamily="66" charset="0"/>
            </a:rPr>
            <a:t>Повышение психологической компетентности педагогов, родителей (законных представителей) по вопросам развития, обучения и воспитания ребенка</a:t>
          </a:r>
          <a:endParaRPr lang="ru-RU" sz="1100" kern="1200" dirty="0">
            <a:solidFill>
              <a:srgbClr val="002060"/>
            </a:solidFill>
            <a:latin typeface="Monotype Corsiva" panose="03010101010201010101" pitchFamily="66" charset="0"/>
          </a:endParaRPr>
        </a:p>
      </dsp:txBody>
      <dsp:txXfrm>
        <a:off x="811206" y="2273943"/>
        <a:ext cx="3328727" cy="613938"/>
      </dsp:txXfrm>
    </dsp:sp>
    <dsp:sp modelId="{AB8F8A7A-F365-4D69-BE18-CE17C619F89C}">
      <dsp:nvSpPr>
        <dsp:cNvPr id="0" name=""/>
        <dsp:cNvSpPr/>
      </dsp:nvSpPr>
      <dsp:spPr>
        <a:xfrm>
          <a:off x="1029873" y="2956234"/>
          <a:ext cx="4217016" cy="671630"/>
        </a:xfrm>
        <a:prstGeom prst="roundRect">
          <a:avLst>
            <a:gd name="adj" fmla="val 10000"/>
          </a:avLst>
        </a:prstGeom>
        <a:noFill/>
        <a:ln w="9525" cap="flat" cmpd="sng" algn="ctr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solidFill>
                <a:srgbClr val="002060"/>
              </a:solidFill>
              <a:latin typeface="Monotype Corsiva" panose="03010101010201010101" pitchFamily="66" charset="0"/>
            </a:rPr>
            <a:t>Анализ эффективности комплексного психолого-педагогического сопровождения воспитанников при реализации образовательных программ рекомендованных ТПМПК</a:t>
          </a:r>
          <a:endParaRPr lang="ru-RU" sz="1100" kern="1200" dirty="0">
            <a:solidFill>
              <a:srgbClr val="002060"/>
            </a:solidFill>
            <a:latin typeface="Monotype Corsiva" panose="03010101010201010101" pitchFamily="66" charset="0"/>
          </a:endParaRPr>
        </a:p>
      </dsp:txBody>
      <dsp:txXfrm>
        <a:off x="1049544" y="2975905"/>
        <a:ext cx="3403147" cy="632288"/>
      </dsp:txXfrm>
    </dsp:sp>
    <dsp:sp modelId="{85D7A1D8-A895-43C3-A7E9-29DDE2F9649A}">
      <dsp:nvSpPr>
        <dsp:cNvPr id="0" name=""/>
        <dsp:cNvSpPr/>
      </dsp:nvSpPr>
      <dsp:spPr>
        <a:xfrm>
          <a:off x="3497382" y="471550"/>
          <a:ext cx="423890" cy="423890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900" kern="1200"/>
        </a:p>
      </dsp:txBody>
      <dsp:txXfrm>
        <a:off x="3592757" y="471550"/>
        <a:ext cx="233140" cy="318977"/>
      </dsp:txXfrm>
    </dsp:sp>
    <dsp:sp modelId="{FC11D3EB-D03E-46ED-A255-F6D5C2861431}">
      <dsp:nvSpPr>
        <dsp:cNvPr id="0" name=""/>
        <dsp:cNvSpPr/>
      </dsp:nvSpPr>
      <dsp:spPr>
        <a:xfrm>
          <a:off x="3787809" y="1214263"/>
          <a:ext cx="423890" cy="423890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900" kern="1200"/>
        </a:p>
      </dsp:txBody>
      <dsp:txXfrm>
        <a:off x="3883184" y="1214263"/>
        <a:ext cx="233140" cy="318977"/>
      </dsp:txXfrm>
    </dsp:sp>
    <dsp:sp modelId="{3484C6D9-3AFF-4BC6-9DE2-26C4C131FDBA}">
      <dsp:nvSpPr>
        <dsp:cNvPr id="0" name=""/>
        <dsp:cNvSpPr/>
      </dsp:nvSpPr>
      <dsp:spPr>
        <a:xfrm>
          <a:off x="4078236" y="1946108"/>
          <a:ext cx="423890" cy="423890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900" kern="1200"/>
        </a:p>
      </dsp:txBody>
      <dsp:txXfrm>
        <a:off x="4173611" y="1946108"/>
        <a:ext cx="233140" cy="318977"/>
      </dsp:txXfrm>
    </dsp:sp>
    <dsp:sp modelId="{93F770C2-8D58-4EB7-912B-93E7E9A6614D}">
      <dsp:nvSpPr>
        <dsp:cNvPr id="0" name=""/>
        <dsp:cNvSpPr/>
      </dsp:nvSpPr>
      <dsp:spPr>
        <a:xfrm>
          <a:off x="4368663" y="2696067"/>
          <a:ext cx="423890" cy="423890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900" kern="1200"/>
        </a:p>
      </dsp:txBody>
      <dsp:txXfrm>
        <a:off x="4464038" y="2696067"/>
        <a:ext cx="233140" cy="31897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0CA388F-A268-4327-B681-581E1E2EF1BF}">
      <dsp:nvSpPr>
        <dsp:cNvPr id="0" name=""/>
        <dsp:cNvSpPr/>
      </dsp:nvSpPr>
      <dsp:spPr>
        <a:xfrm>
          <a:off x="4769553" y="146218"/>
          <a:ext cx="2067402" cy="66492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latin typeface="Monotype Corsiva" panose="03010101010201010101" pitchFamily="66" charset="0"/>
            </a:rPr>
            <a:t>Консультативно-проективный этап </a:t>
          </a:r>
          <a:endParaRPr lang="ru-RU" sz="1200" kern="1200" dirty="0">
            <a:latin typeface="Monotype Corsiva" panose="03010101010201010101" pitchFamily="66" charset="0"/>
          </a:endParaRPr>
        </a:p>
      </dsp:txBody>
      <dsp:txXfrm>
        <a:off x="5072317" y="243594"/>
        <a:ext cx="1461874" cy="470170"/>
      </dsp:txXfrm>
    </dsp:sp>
    <dsp:sp modelId="{998D1511-711A-4C21-A390-E4B039FBBF4C}">
      <dsp:nvSpPr>
        <dsp:cNvPr id="0" name=""/>
        <dsp:cNvSpPr/>
      </dsp:nvSpPr>
      <dsp:spPr>
        <a:xfrm rot="4622227">
          <a:off x="5694185" y="1162048"/>
          <a:ext cx="629019" cy="418256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700" kern="1200"/>
        </a:p>
      </dsp:txBody>
      <dsp:txXfrm>
        <a:off x="5742850" y="1184559"/>
        <a:ext cx="503542" cy="250954"/>
      </dsp:txXfrm>
    </dsp:sp>
    <dsp:sp modelId="{60A51642-232E-460E-84A9-821E0027EDA4}">
      <dsp:nvSpPr>
        <dsp:cNvPr id="0" name=""/>
        <dsp:cNvSpPr/>
      </dsp:nvSpPr>
      <dsp:spPr>
        <a:xfrm>
          <a:off x="5256581" y="1965497"/>
          <a:ext cx="1944416" cy="72367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err="1" smtClean="0">
              <a:latin typeface="Monotype Corsiva" panose="03010101010201010101" pitchFamily="66" charset="0"/>
            </a:rPr>
            <a:t>Деятельностный</a:t>
          </a:r>
          <a:r>
            <a:rPr lang="ru-RU" sz="1200" kern="1200" dirty="0" smtClean="0">
              <a:latin typeface="Monotype Corsiva" panose="03010101010201010101" pitchFamily="66" charset="0"/>
            </a:rPr>
            <a:t> этап</a:t>
          </a:r>
          <a:endParaRPr lang="ru-RU" sz="1200" kern="1200" dirty="0">
            <a:latin typeface="Monotype Corsiva" panose="03010101010201010101" pitchFamily="66" charset="0"/>
          </a:endParaRPr>
        </a:p>
      </dsp:txBody>
      <dsp:txXfrm>
        <a:off x="5541334" y="2071477"/>
        <a:ext cx="1374910" cy="511717"/>
      </dsp:txXfrm>
    </dsp:sp>
    <dsp:sp modelId="{314D3803-D543-4C12-99CF-2DB15EA31E2A}">
      <dsp:nvSpPr>
        <dsp:cNvPr id="0" name=""/>
        <dsp:cNvSpPr/>
      </dsp:nvSpPr>
      <dsp:spPr>
        <a:xfrm rot="9408356">
          <a:off x="4694023" y="2632494"/>
          <a:ext cx="669002" cy="418256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700" kern="1200"/>
        </a:p>
      </dsp:txBody>
      <dsp:txXfrm rot="10800000">
        <a:off x="4814429" y="2691436"/>
        <a:ext cx="543525" cy="250954"/>
      </dsp:txXfrm>
    </dsp:sp>
    <dsp:sp modelId="{30D12BA7-D1C9-4830-A76E-082A22B79E1B}">
      <dsp:nvSpPr>
        <dsp:cNvPr id="0" name=""/>
        <dsp:cNvSpPr/>
      </dsp:nvSpPr>
      <dsp:spPr>
        <a:xfrm>
          <a:off x="1041631" y="3062706"/>
          <a:ext cx="4878050" cy="88428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atin typeface="Monotype Corsiva" panose="03010101010201010101" pitchFamily="66" charset="0"/>
            </a:rPr>
            <a:t>Консультативно-просветительское сопровождение семьи</a:t>
          </a:r>
          <a:endParaRPr lang="ru-RU" sz="1400" kern="1200" dirty="0">
            <a:latin typeface="Monotype Corsiva" panose="03010101010201010101" pitchFamily="66" charset="0"/>
          </a:endParaRPr>
        </a:p>
      </dsp:txBody>
      <dsp:txXfrm>
        <a:off x="1756005" y="3192207"/>
        <a:ext cx="3449302" cy="625285"/>
      </dsp:txXfrm>
    </dsp:sp>
    <dsp:sp modelId="{FB418657-4AD2-416E-87A1-A67644144488}">
      <dsp:nvSpPr>
        <dsp:cNvPr id="0" name=""/>
        <dsp:cNvSpPr/>
      </dsp:nvSpPr>
      <dsp:spPr>
        <a:xfrm rot="12197181">
          <a:off x="1725533" y="2670104"/>
          <a:ext cx="603004" cy="418256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700" kern="1200"/>
        </a:p>
      </dsp:txBody>
      <dsp:txXfrm rot="10800000">
        <a:off x="1845899" y="2778557"/>
        <a:ext cx="477527" cy="250954"/>
      </dsp:txXfrm>
    </dsp:sp>
    <dsp:sp modelId="{942BF1FD-F7DB-47DF-9A1F-2931004C5825}">
      <dsp:nvSpPr>
        <dsp:cNvPr id="0" name=""/>
        <dsp:cNvSpPr/>
      </dsp:nvSpPr>
      <dsp:spPr>
        <a:xfrm>
          <a:off x="2" y="1969090"/>
          <a:ext cx="1710601" cy="81169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latin typeface="Monotype Corsiva" panose="03010101010201010101" pitchFamily="66" charset="0"/>
            </a:rPr>
            <a:t>Этап экспертизы</a:t>
          </a:r>
          <a:endParaRPr lang="ru-RU" sz="1200" kern="1200" dirty="0">
            <a:latin typeface="Monotype Corsiva" panose="03010101010201010101" pitchFamily="66" charset="0"/>
          </a:endParaRPr>
        </a:p>
      </dsp:txBody>
      <dsp:txXfrm>
        <a:off x="250514" y="2087959"/>
        <a:ext cx="1209577" cy="573952"/>
      </dsp:txXfrm>
    </dsp:sp>
    <dsp:sp modelId="{A6D1960F-D1B5-4B4C-9B24-587BBBBC4A94}">
      <dsp:nvSpPr>
        <dsp:cNvPr id="0" name=""/>
        <dsp:cNvSpPr/>
      </dsp:nvSpPr>
      <dsp:spPr>
        <a:xfrm rot="16614084">
          <a:off x="664183" y="1201258"/>
          <a:ext cx="615733" cy="418256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700" kern="1200"/>
        </a:p>
      </dsp:txBody>
      <dsp:txXfrm>
        <a:off x="719383" y="1347193"/>
        <a:ext cx="490256" cy="250954"/>
      </dsp:txXfrm>
    </dsp:sp>
    <dsp:sp modelId="{8EB0B4B5-6177-494B-B93A-ED8F029C34FD}">
      <dsp:nvSpPr>
        <dsp:cNvPr id="0" name=""/>
        <dsp:cNvSpPr/>
      </dsp:nvSpPr>
      <dsp:spPr>
        <a:xfrm>
          <a:off x="288029" y="89285"/>
          <a:ext cx="1599772" cy="72767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latin typeface="Monotype Corsiva" panose="03010101010201010101" pitchFamily="66" charset="0"/>
            </a:rPr>
            <a:t>Диагностический этап </a:t>
          </a:r>
          <a:endParaRPr lang="ru-RU" sz="1200" kern="1200" dirty="0">
            <a:latin typeface="Monotype Corsiva" panose="03010101010201010101" pitchFamily="66" charset="0"/>
          </a:endParaRPr>
        </a:p>
      </dsp:txBody>
      <dsp:txXfrm>
        <a:off x="522310" y="195851"/>
        <a:ext cx="1131210" cy="514547"/>
      </dsp:txXfrm>
    </dsp:sp>
    <dsp:sp modelId="{F37B36C7-CC3D-4CA2-9459-A49B2AEE5232}">
      <dsp:nvSpPr>
        <dsp:cNvPr id="0" name=""/>
        <dsp:cNvSpPr/>
      </dsp:nvSpPr>
      <dsp:spPr>
        <a:xfrm rot="18631">
          <a:off x="2521764" y="255906"/>
          <a:ext cx="1527458" cy="418256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700" kern="1200"/>
        </a:p>
      </dsp:txBody>
      <dsp:txXfrm>
        <a:off x="2521765" y="339217"/>
        <a:ext cx="1401981" cy="25095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9A16AFC-1EE2-455E-9CC9-CEBAEE744BFC}">
      <dsp:nvSpPr>
        <dsp:cNvPr id="0" name=""/>
        <dsp:cNvSpPr/>
      </dsp:nvSpPr>
      <dsp:spPr>
        <a:xfrm>
          <a:off x="1136584" y="1224221"/>
          <a:ext cx="2702996" cy="84824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atin typeface="Monotype Corsiva" panose="03010101010201010101" pitchFamily="66" charset="0"/>
            </a:rPr>
            <a:t>Приоритетные направления деятельности </a:t>
          </a:r>
          <a:r>
            <a:rPr lang="ru-RU" sz="1400" kern="1200" dirty="0" err="1" smtClean="0">
              <a:latin typeface="Monotype Corsiva" panose="03010101010201010101" pitchFamily="66" charset="0"/>
            </a:rPr>
            <a:t>ППк</a:t>
          </a:r>
          <a:endParaRPr lang="ru-RU" sz="1400" kern="1200" dirty="0">
            <a:latin typeface="Monotype Corsiva" panose="03010101010201010101" pitchFamily="66" charset="0"/>
          </a:endParaRPr>
        </a:p>
      </dsp:txBody>
      <dsp:txXfrm>
        <a:off x="1532429" y="1348444"/>
        <a:ext cx="1911306" cy="599799"/>
      </dsp:txXfrm>
    </dsp:sp>
    <dsp:sp modelId="{E709CAED-B061-4BE7-BAC2-56FA3A363BF1}">
      <dsp:nvSpPr>
        <dsp:cNvPr id="0" name=""/>
        <dsp:cNvSpPr/>
      </dsp:nvSpPr>
      <dsp:spPr>
        <a:xfrm rot="13297800">
          <a:off x="1426023" y="999548"/>
          <a:ext cx="700548" cy="32352"/>
        </a:xfrm>
        <a:custGeom>
          <a:avLst/>
          <a:gdLst/>
          <a:ahLst/>
          <a:cxnLst/>
          <a:rect l="0" t="0" r="0" b="0"/>
          <a:pathLst>
            <a:path>
              <a:moveTo>
                <a:pt x="0" y="16176"/>
              </a:moveTo>
              <a:lnTo>
                <a:pt x="700548" y="16176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 rot="10800000">
        <a:off x="1758784" y="998211"/>
        <a:ext cx="35027" cy="35027"/>
      </dsp:txXfrm>
    </dsp:sp>
    <dsp:sp modelId="{2AC21958-BAB4-4F71-A19D-DCD2BC080CF7}">
      <dsp:nvSpPr>
        <dsp:cNvPr id="0" name=""/>
        <dsp:cNvSpPr/>
      </dsp:nvSpPr>
      <dsp:spPr>
        <a:xfrm>
          <a:off x="184939" y="173930"/>
          <a:ext cx="1993970" cy="62705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err="1" smtClean="0">
              <a:latin typeface="Monotype Corsiva" panose="03010101010201010101" pitchFamily="66" charset="0"/>
            </a:rPr>
            <a:t>Диагностико</a:t>
          </a:r>
          <a:r>
            <a:rPr lang="ru-RU" sz="1100" kern="1200" dirty="0" smtClean="0">
              <a:latin typeface="Monotype Corsiva" panose="03010101010201010101" pitchFamily="66" charset="0"/>
            </a:rPr>
            <a:t>-консультативное</a:t>
          </a:r>
          <a:r>
            <a:rPr lang="ru-RU" sz="1050" kern="1200" dirty="0" smtClean="0">
              <a:latin typeface="Monotype Corsiva" panose="03010101010201010101" pitchFamily="66" charset="0"/>
            </a:rPr>
            <a:t> </a:t>
          </a:r>
          <a:endParaRPr lang="ru-RU" sz="1050" kern="1200" dirty="0">
            <a:latin typeface="Monotype Corsiva" panose="03010101010201010101" pitchFamily="66" charset="0"/>
          </a:endParaRPr>
        </a:p>
      </dsp:txBody>
      <dsp:txXfrm>
        <a:off x="476949" y="265760"/>
        <a:ext cx="1409950" cy="443397"/>
      </dsp:txXfrm>
    </dsp:sp>
    <dsp:sp modelId="{804396B2-6992-4D0A-A073-0DD486A944E0}">
      <dsp:nvSpPr>
        <dsp:cNvPr id="0" name=""/>
        <dsp:cNvSpPr/>
      </dsp:nvSpPr>
      <dsp:spPr>
        <a:xfrm rot="19484067">
          <a:off x="2946005" y="960432"/>
          <a:ext cx="984027" cy="32352"/>
        </a:xfrm>
        <a:custGeom>
          <a:avLst/>
          <a:gdLst/>
          <a:ahLst/>
          <a:cxnLst/>
          <a:rect l="0" t="0" r="0" b="0"/>
          <a:pathLst>
            <a:path>
              <a:moveTo>
                <a:pt x="0" y="16176"/>
              </a:moveTo>
              <a:lnTo>
                <a:pt x="984027" y="16176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3413418" y="952007"/>
        <a:ext cx="49201" cy="49201"/>
      </dsp:txXfrm>
    </dsp:sp>
    <dsp:sp modelId="{C839A3E5-B5D2-4449-AA02-38D8ECCD8CED}">
      <dsp:nvSpPr>
        <dsp:cNvPr id="0" name=""/>
        <dsp:cNvSpPr/>
      </dsp:nvSpPr>
      <dsp:spPr>
        <a:xfrm>
          <a:off x="3214908" y="269843"/>
          <a:ext cx="1831521" cy="43393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latin typeface="Monotype Corsiva" panose="03010101010201010101" pitchFamily="66" charset="0"/>
            </a:rPr>
            <a:t>Просветительское </a:t>
          </a:r>
          <a:endParaRPr lang="ru-RU" sz="1100" kern="1200" dirty="0">
            <a:latin typeface="Monotype Corsiva" panose="03010101010201010101" pitchFamily="66" charset="0"/>
          </a:endParaRPr>
        </a:p>
      </dsp:txBody>
      <dsp:txXfrm>
        <a:off x="3483128" y="333391"/>
        <a:ext cx="1295081" cy="306836"/>
      </dsp:txXfrm>
    </dsp:sp>
    <dsp:sp modelId="{0AC68A68-367B-4B7B-BA22-699D8951947B}">
      <dsp:nvSpPr>
        <dsp:cNvPr id="0" name=""/>
        <dsp:cNvSpPr/>
      </dsp:nvSpPr>
      <dsp:spPr>
        <a:xfrm rot="2190497">
          <a:off x="2931523" y="2277625"/>
          <a:ext cx="857163" cy="32352"/>
        </a:xfrm>
        <a:custGeom>
          <a:avLst/>
          <a:gdLst/>
          <a:ahLst/>
          <a:cxnLst/>
          <a:rect l="0" t="0" r="0" b="0"/>
          <a:pathLst>
            <a:path>
              <a:moveTo>
                <a:pt x="0" y="16176"/>
              </a:moveTo>
              <a:lnTo>
                <a:pt x="857163" y="16176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3338676" y="2272372"/>
        <a:ext cx="42858" cy="42858"/>
      </dsp:txXfrm>
    </dsp:sp>
    <dsp:sp modelId="{E18C397F-68E6-4FC4-A1AB-01CABC75FE2C}">
      <dsp:nvSpPr>
        <dsp:cNvPr id="0" name=""/>
        <dsp:cNvSpPr/>
      </dsp:nvSpPr>
      <dsp:spPr>
        <a:xfrm>
          <a:off x="2908701" y="2541851"/>
          <a:ext cx="2137726" cy="41796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latin typeface="Monotype Corsiva" panose="03010101010201010101" pitchFamily="66" charset="0"/>
            </a:rPr>
            <a:t>Профилактическое </a:t>
          </a:r>
          <a:endParaRPr lang="ru-RU" sz="1100" kern="1200" dirty="0">
            <a:latin typeface="Monotype Corsiva" panose="03010101010201010101" pitchFamily="66" charset="0"/>
          </a:endParaRPr>
        </a:p>
      </dsp:txBody>
      <dsp:txXfrm>
        <a:off x="3221764" y="2603061"/>
        <a:ext cx="1511600" cy="295548"/>
      </dsp:txXfrm>
    </dsp:sp>
    <dsp:sp modelId="{A0FC1FA9-142B-481B-B33C-548D4F95B3F1}">
      <dsp:nvSpPr>
        <dsp:cNvPr id="0" name=""/>
        <dsp:cNvSpPr/>
      </dsp:nvSpPr>
      <dsp:spPr>
        <a:xfrm rot="8079424">
          <a:off x="1331730" y="2353094"/>
          <a:ext cx="888007" cy="32352"/>
        </a:xfrm>
        <a:custGeom>
          <a:avLst/>
          <a:gdLst/>
          <a:ahLst/>
          <a:cxnLst/>
          <a:rect l="0" t="0" r="0" b="0"/>
          <a:pathLst>
            <a:path>
              <a:moveTo>
                <a:pt x="0" y="16176"/>
              </a:moveTo>
              <a:lnTo>
                <a:pt x="888007" y="16176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 rot="10800000">
        <a:off x="1753534" y="2347070"/>
        <a:ext cx="44400" cy="44400"/>
      </dsp:txXfrm>
    </dsp:sp>
    <dsp:sp modelId="{D0E4E2B3-B959-42E9-BA55-6F49EBFCD6C2}">
      <dsp:nvSpPr>
        <dsp:cNvPr id="0" name=""/>
        <dsp:cNvSpPr/>
      </dsp:nvSpPr>
      <dsp:spPr>
        <a:xfrm>
          <a:off x="52504" y="2681421"/>
          <a:ext cx="2389590" cy="44529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latin typeface="Monotype Corsiva" panose="03010101010201010101" pitchFamily="66" charset="0"/>
            </a:rPr>
            <a:t>Коррекционно-развивающее</a:t>
          </a:r>
          <a:r>
            <a:rPr lang="ru-RU" sz="1900" kern="1200" dirty="0" smtClean="0"/>
            <a:t> </a:t>
          </a:r>
          <a:endParaRPr lang="ru-RU" sz="1900" kern="1200" dirty="0"/>
        </a:p>
      </dsp:txBody>
      <dsp:txXfrm>
        <a:off x="402451" y="2746633"/>
        <a:ext cx="1689696" cy="31487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Arial" charset="0"/>
                <a:ea typeface="+mn-ea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>
                <a:latin typeface="Arial" charset="0"/>
                <a:ea typeface="+mn-ea"/>
                <a:cs typeface="Arial" charset="0"/>
              </a:defRPr>
            </a:lvl1pPr>
          </a:lstStyle>
          <a:p>
            <a:pPr>
              <a:defRPr/>
            </a:pPr>
            <a:fld id="{4A4C09C0-FC9F-4936-B314-A0D75769F9F0}" type="datetimeFigureOut">
              <a:rPr lang="ru-RU"/>
              <a:pPr>
                <a:defRPr/>
              </a:pPr>
              <a:t>16.12.2023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 smtClean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Arial" charset="0"/>
                <a:ea typeface="+mn-ea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04725F32-5285-4E6F-B396-D48D8EB8158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36751724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1536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CEF15428-2FE4-4795-AA6D-65FC4427596E}" type="slidenum">
              <a:rPr lang="ru-RU" altLang="ru-RU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</a:t>
            </a:fld>
            <a:endParaRPr lang="ru-RU" altLang="ru-RU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00239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image002.jpg"/>
          <p:cNvPicPr>
            <a:picLocks noChangeAspect="1"/>
          </p:cNvPicPr>
          <p:nvPr userDrawn="1"/>
        </p:nvPicPr>
        <p:blipFill>
          <a:blip r:embed="rId3" cstate="print">
            <a:lum contrast="-20000"/>
          </a:blip>
          <a:stretch>
            <a:fillRect/>
          </a:stretch>
        </p:blipFill>
        <p:spPr>
          <a:xfrm>
            <a:off x="142844" y="3429006"/>
            <a:ext cx="1523993" cy="157161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 prst="artDeco"/>
          </a:sp3d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>
            <a:normAutofit/>
          </a:bodyPr>
          <a:lstStyle>
            <a:lvl1pPr>
              <a:defRPr sz="5400">
                <a:solidFill>
                  <a:srgbClr val="C00000"/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5888F14A-D528-40B3-B9E8-1F374C140AF5}" type="datetimeFigureOut">
              <a:rPr lang="ru-RU"/>
              <a:pPr>
                <a:defRPr/>
              </a:pPr>
              <a:t>16.12.2023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5AAE5E82-91D9-4F25-A424-45F3F4942DF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5866774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74F157A8-0944-480D-A5CD-424929571A87}" type="datetimeFigureOut">
              <a:rPr lang="ru-RU"/>
              <a:pPr>
                <a:defRPr/>
              </a:pPr>
              <a:t>16.12.2023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0E5F7E36-270B-4A3C-8C99-8473A747184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7558187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82EADA0C-1802-4415-A860-C643B3DBDFF1}" type="datetimeFigureOut">
              <a:rPr lang="ru-RU"/>
              <a:pPr>
                <a:defRPr/>
              </a:pPr>
              <a:t>16.12.2023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93D9F8EB-DC5C-4221-9FFD-AD77DE7B933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390157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7" descr="01-vikihelp_09.jpg"/>
          <p:cNvPicPr>
            <a:picLocks noChangeAspect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2875" y="3786188"/>
            <a:ext cx="1619250" cy="1214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/>
              <a:t>Пасечник Е.А. </a:t>
            </a:r>
            <a:fld id="{D128C656-A098-4804-85D6-D37EE8D9D03B}" type="datetimeFigureOut">
              <a:rPr lang="ru-RU" altLang="ru-RU"/>
              <a:pPr/>
              <a:t>16.12.2023</a:t>
            </a:fld>
            <a:endParaRPr lang="ru-RU" alt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9FD1A779-A4DA-47E5-BE02-E7B60925CAF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5526980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dostupnaya_sreda.jpg"/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215174" y="3796384"/>
            <a:ext cx="1928826" cy="1347116"/>
          </a:xfrm>
          <a:prstGeom prst="rect">
            <a:avLst/>
          </a:prstGeom>
          <a:effectLst>
            <a:innerShdw blurRad="63500" dist="50800" dir="8100000">
              <a:prstClr val="black">
                <a:alpha val="50000"/>
              </a:prstClr>
            </a:innerShdw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/>
              <a:t>Пасечник Е.А. </a:t>
            </a:r>
            <a:fld id="{C7E72C2F-E8A6-41E2-A0BF-3CC7706A7017}" type="datetimeFigureOut">
              <a:rPr lang="ru-RU" altLang="ru-RU"/>
              <a:pPr/>
              <a:t>16.12.2023</a:t>
            </a:fld>
            <a:endParaRPr lang="ru-RU" alt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95E49198-ECA7-4874-ADBC-40D97B2763A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0657776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emblem_inc.jpg"/>
          <p:cNvPicPr>
            <a:picLocks noChangeAspect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10000"/>
          </a:blip>
          <a:stretch>
            <a:fillRect/>
          </a:stretch>
        </p:blipFill>
        <p:spPr>
          <a:xfrm>
            <a:off x="142844" y="3929072"/>
            <a:ext cx="980649" cy="1071570"/>
          </a:xfrm>
          <a:prstGeom prst="rect">
            <a:avLst/>
          </a:prstGeom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6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/>
              <a:t>Пасечник Е.А. </a:t>
            </a:r>
            <a:fld id="{5313C724-7D6B-4EAB-A394-AB6D06FCD141}" type="datetimeFigureOut">
              <a:rPr lang="ru-RU" altLang="ru-RU"/>
              <a:pPr/>
              <a:t>16.12.2023</a:t>
            </a:fld>
            <a:endParaRPr lang="ru-RU" altLang="ru-RU"/>
          </a:p>
        </p:txBody>
      </p:sp>
      <p:sp>
        <p:nvSpPr>
          <p:cNvPr id="7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ADA86605-EA76-4380-955E-0701605C2719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8597479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7" descr="imgpreview.jpg"/>
          <p:cNvPicPr>
            <a:picLocks noChangeAspect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4071938"/>
            <a:ext cx="1285875" cy="963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8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/>
              <a:t>Пасечник Е.А. </a:t>
            </a:r>
            <a:fld id="{E9C24866-AE70-4344-953C-3D47211C381A}" type="datetimeFigureOut">
              <a:rPr lang="ru-RU" altLang="ru-RU"/>
              <a:pPr/>
              <a:t>16.12.2023</a:t>
            </a:fld>
            <a:endParaRPr lang="ru-RU" altLang="ru-RU"/>
          </a:p>
        </p:txBody>
      </p:sp>
      <p:sp>
        <p:nvSpPr>
          <p:cNvPr id="9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37823FE2-3DE9-4B4A-9025-C02CB6ADDBD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8162900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i.jpg"/>
          <p:cNvPicPr>
            <a:picLocks noChangeAspect="1"/>
          </p:cNvPicPr>
          <p:nvPr userDrawn="1"/>
        </p:nvPicPr>
        <p:blipFill>
          <a:blip r:embed="rId2">
            <a:clrChange>
              <a:clrFrom>
                <a:srgbClr val="ADBDFB"/>
              </a:clrFrom>
              <a:clrTo>
                <a:srgbClr val="ADBDFB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142844" y="4071948"/>
            <a:ext cx="1000132" cy="959948"/>
          </a:xfrm>
          <a:prstGeom prst="rect">
            <a:avLst/>
          </a:prstGeom>
          <a:effectLst>
            <a:innerShdw blurRad="63500" dist="50800" dir="10800000">
              <a:prstClr val="black">
                <a:alpha val="50000"/>
              </a:prstClr>
            </a:innerShdw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4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/>
              <a:t>Пасечник Е.А. </a:t>
            </a:r>
            <a:fld id="{94549FE5-BA8E-45D4-AAB9-A0DEEAC88190}" type="datetimeFigureOut">
              <a:rPr lang="ru-RU" altLang="ru-RU"/>
              <a:pPr/>
              <a:t>16.12.2023</a:t>
            </a:fld>
            <a:endParaRPr lang="ru-RU" altLang="ru-RU"/>
          </a:p>
        </p:txBody>
      </p:sp>
      <p:sp>
        <p:nvSpPr>
          <p:cNvPr id="5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9A42FAE4-4C32-481A-AA60-85A963F1B36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7126228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B3F955AD-26CC-45B3-8E24-919BE9EA3BEC}" type="datetimeFigureOut">
              <a:rPr lang="ru-RU"/>
              <a:pPr>
                <a:defRPr/>
              </a:pPr>
              <a:t>16.12.2023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C16E52E-20D9-4220-B489-9171A522B22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8379857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9F918B58-B454-4551-A4EB-1D49762C658E}" type="datetimeFigureOut">
              <a:rPr lang="ru-RU"/>
              <a:pPr>
                <a:defRPr/>
              </a:pPr>
              <a:t>16.12.2023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F55CD51-4AE5-4AA0-AFFC-68B33622106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5305023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200407EA-717B-4C94-9D07-6964AC456259}" type="datetimeFigureOut">
              <a:rPr lang="ru-RU"/>
              <a:pPr>
                <a:defRPr/>
              </a:pPr>
              <a:t>16.12.2023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862BDC3-A1EC-4CE8-A8C3-FF83B89DF76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4476906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Emblema-Odarennyie-deti-budushhee-Rossii.jpg"/>
          <p:cNvPicPr>
            <a:picLocks noChangeAspect="1"/>
          </p:cNvPicPr>
          <p:nvPr userDrawn="1"/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001024" y="142858"/>
            <a:ext cx="1024128" cy="1139952"/>
          </a:xfrm>
          <a:prstGeom prst="rect">
            <a:avLst/>
          </a:prstGeom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</p:pic>
      <p:sp>
        <p:nvSpPr>
          <p:cNvPr id="1027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06375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ru-RU" altLang="ru-RU" smtClean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r>
              <a:rPr lang="ru-RU" altLang="ru-RU"/>
              <a:t>Пасечник Е.А.  30.06.12г.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A91F10FE-FD9B-4464-B63A-6387FC93811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7" name="Рамка 6"/>
          <p:cNvSpPr/>
          <p:nvPr userDrawn="1"/>
        </p:nvSpPr>
        <p:spPr>
          <a:xfrm>
            <a:off x="0" y="0"/>
            <a:ext cx="9144000" cy="5143500"/>
          </a:xfrm>
          <a:prstGeom prst="frame">
            <a:avLst>
              <a:gd name="adj1" fmla="val 2031"/>
            </a:avLst>
          </a:prstGeom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softRound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chemeClr val="tx1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9" r:id="rId1"/>
    <p:sldLayoutId id="2147483760" r:id="rId2"/>
    <p:sldLayoutId id="2147483761" r:id="rId3"/>
    <p:sldLayoutId id="2147483762" r:id="rId4"/>
    <p:sldLayoutId id="2147483763" r:id="rId5"/>
    <p:sldLayoutId id="2147483764" r:id="rId6"/>
    <p:sldLayoutId id="2147483765" r:id="rId7"/>
    <p:sldLayoutId id="2147483766" r:id="rId8"/>
    <p:sldLayoutId id="2147483767" r:id="rId9"/>
    <p:sldLayoutId id="2147483768" r:id="rId10"/>
    <p:sldLayoutId id="214748376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rgbClr val="C00000"/>
          </a:solidFill>
          <a:latin typeface="Monotype Corsiva" pitchFamily="66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C00000"/>
          </a:solidFill>
          <a:latin typeface="Monotype Corsiva" pitchFamily="66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C00000"/>
          </a:solidFill>
          <a:latin typeface="Monotype Corsiva" pitchFamily="66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C00000"/>
          </a:solidFill>
          <a:latin typeface="Monotype Corsiva" pitchFamily="66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C00000"/>
          </a:solidFill>
          <a:latin typeface="Monotype Corsiva" pitchFamily="66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rgbClr val="C00000"/>
          </a:solidFill>
          <a:latin typeface="Monotype Corsiva" pitchFamily="66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rgbClr val="C00000"/>
          </a:solidFill>
          <a:latin typeface="Monotype Corsiva" pitchFamily="66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rgbClr val="C00000"/>
          </a:solidFill>
          <a:latin typeface="Monotype Corsiva" pitchFamily="66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rgbClr val="C00000"/>
          </a:solidFill>
          <a:latin typeface="Monotype Corsiva" pitchFamily="66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hyperlink" Target="mailto:st-dou47@yandex.ru" TargetMode="External"/><Relationship Id="rId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9.png"/><Relationship Id="rId5" Type="http://schemas.openxmlformats.org/officeDocument/2006/relationships/image" Target="../media/image58.jpeg"/><Relationship Id="rId4" Type="http://schemas.openxmlformats.org/officeDocument/2006/relationships/image" Target="../media/image5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2"/>
          <p:cNvSpPr txBox="1"/>
          <p:nvPr/>
        </p:nvSpPr>
        <p:spPr>
          <a:xfrm>
            <a:off x="1285460" y="186193"/>
            <a:ext cx="6480175" cy="671512"/>
          </a:xfrm>
          <a:prstGeom prst="rect">
            <a:avLst/>
          </a:prstGeom>
        </p:spPr>
        <p:txBody>
          <a:bodyPr lIns="0" tIns="13335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ts val="100"/>
              </a:spcBef>
            </a:pPr>
            <a:r>
              <a:rPr lang="ru-RU" altLang="ru-RU" sz="1400" b="1">
                <a:solidFill>
                  <a:srgbClr val="C00000"/>
                </a:solidFill>
              </a:rPr>
              <a:t>Муниципальное бюджетное дошкольное образовательное учреждение детский сад комбинированного вида № 72 «Мозаика»</a:t>
            </a:r>
          </a:p>
          <a:p>
            <a:pPr algn="ctr" eaLnBrk="1" hangingPunct="1">
              <a:spcBef>
                <a:spcPts val="100"/>
              </a:spcBef>
            </a:pPr>
            <a:r>
              <a:rPr lang="ru-RU" altLang="ru-RU" sz="1400" b="1">
                <a:solidFill>
                  <a:srgbClr val="C00000"/>
                </a:solidFill>
              </a:rPr>
              <a:t> г. Белгорода</a:t>
            </a:r>
            <a:endParaRPr lang="ru-RU" altLang="ru-RU" sz="1400">
              <a:solidFill>
                <a:srgbClr val="C00000"/>
              </a:solidFill>
            </a:endParaRPr>
          </a:p>
        </p:txBody>
      </p:sp>
      <p:grpSp>
        <p:nvGrpSpPr>
          <p:cNvPr id="8" name="Группа 7"/>
          <p:cNvGrpSpPr/>
          <p:nvPr/>
        </p:nvGrpSpPr>
        <p:grpSpPr>
          <a:xfrm>
            <a:off x="107504" y="3219822"/>
            <a:ext cx="2304256" cy="1800200"/>
            <a:chOff x="0" y="0"/>
            <a:chExt cx="2689225" cy="2600325"/>
          </a:xfrm>
        </p:grpSpPr>
        <p:pic>
          <p:nvPicPr>
            <p:cNvPr id="9" name="Рисунок 8" descr="https://krot.info/uploads/posts/2020-01/1579541343_8-25.jp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2689225" cy="260032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0" name="Группа 9"/>
            <p:cNvGrpSpPr/>
            <p:nvPr/>
          </p:nvGrpSpPr>
          <p:grpSpPr>
            <a:xfrm>
              <a:off x="647700" y="200024"/>
              <a:ext cx="1495424" cy="1238250"/>
              <a:chOff x="31850" y="161924"/>
              <a:chExt cx="1724026" cy="1447800"/>
            </a:xfrm>
          </p:grpSpPr>
          <p:sp>
            <p:nvSpPr>
              <p:cNvPr id="12" name="Шестиугольник 11"/>
              <p:cNvSpPr/>
              <p:nvPr/>
            </p:nvSpPr>
            <p:spPr>
              <a:xfrm rot="10800000">
                <a:off x="955776" y="323849"/>
                <a:ext cx="800100" cy="723900"/>
              </a:xfrm>
              <a:prstGeom prst="hexagon">
                <a:avLst/>
              </a:prstGeom>
              <a:solidFill>
                <a:srgbClr val="FFFF00"/>
              </a:solidFill>
              <a:ln w="12700" cap="flat" cmpd="sng" algn="ctr">
                <a:solidFill>
                  <a:srgbClr val="E32D91">
                    <a:shade val="50000"/>
                  </a:srgbClr>
                </a:solidFill>
                <a:prstDash val="solid"/>
              </a:ln>
              <a:effectLst>
                <a:glow>
                  <a:srgbClr val="0070C0"/>
                </a:glow>
                <a:outerShdw algn="ctr" rotWithShape="0">
                  <a:srgbClr val="FFFF00">
                    <a:alpha val="43000"/>
                  </a:srgbClr>
                </a:outerShdw>
                <a:softEdge rad="127000"/>
              </a:effectLst>
              <a:scene3d>
                <a:camera prst="orthographicFront"/>
                <a:lightRig rig="flood" dir="t"/>
              </a:scene3d>
              <a:sp3d extrusionH="76200" contourW="12700" prstMaterial="plastic">
                <a:bevelT prst="angle"/>
                <a:bevelB prst="relaxedInset"/>
                <a:extrusionClr>
                  <a:srgbClr val="FFFF00"/>
                </a:extrusionClr>
                <a:contourClr>
                  <a:srgbClr val="FFFF00"/>
                </a:contourClr>
              </a:sp3d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ru-RU"/>
              </a:p>
            </p:txBody>
          </p:sp>
          <p:sp>
            <p:nvSpPr>
              <p:cNvPr id="13" name="Шестиугольник 12"/>
              <p:cNvSpPr/>
              <p:nvPr/>
            </p:nvSpPr>
            <p:spPr>
              <a:xfrm rot="10800000">
                <a:off x="470000" y="161924"/>
                <a:ext cx="800099" cy="723900"/>
              </a:xfrm>
              <a:prstGeom prst="hexagon">
                <a:avLst/>
              </a:prstGeom>
              <a:solidFill>
                <a:schemeClr val="accent4">
                  <a:lumMod val="75000"/>
                </a:schemeClr>
              </a:solidFill>
              <a:ln w="12700" cap="flat" cmpd="sng" algn="ctr">
                <a:solidFill>
                  <a:srgbClr val="E32D91">
                    <a:shade val="50000"/>
                  </a:srgbClr>
                </a:solidFill>
                <a:prstDash val="solid"/>
              </a:ln>
              <a:effectLst>
                <a:glow>
                  <a:srgbClr val="00B0F0"/>
                </a:glow>
                <a:outerShdw algn="ctr" rotWithShape="0">
                  <a:srgbClr val="000000">
                    <a:alpha val="43137"/>
                  </a:srgbClr>
                </a:outerShdw>
                <a:softEdge rad="127000"/>
              </a:effectLst>
              <a:scene3d>
                <a:camera prst="orthographicFront">
                  <a:rot lat="0" lon="899988" rev="0"/>
                </a:camera>
                <a:lightRig rig="flood" dir="t"/>
              </a:scene3d>
              <a:sp3d extrusionH="76200" contourW="12700">
                <a:bevelT prst="angle"/>
                <a:bevelB prst="relaxedInset"/>
                <a:extrusionClr>
                  <a:srgbClr val="00B0F0"/>
                </a:extrusionClr>
                <a:contourClr>
                  <a:srgbClr val="00B0F0"/>
                </a:contourClr>
              </a:sp3d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ru-RU"/>
              </a:p>
            </p:txBody>
          </p:sp>
          <p:sp>
            <p:nvSpPr>
              <p:cNvPr id="14" name="Шестиугольник 13"/>
              <p:cNvSpPr/>
              <p:nvPr/>
            </p:nvSpPr>
            <p:spPr>
              <a:xfrm rot="10800000">
                <a:off x="31850" y="400050"/>
                <a:ext cx="800101" cy="723900"/>
              </a:xfrm>
              <a:prstGeom prst="hexagon">
                <a:avLst/>
              </a:prstGeom>
              <a:solidFill>
                <a:srgbClr val="FF0000"/>
              </a:solidFill>
              <a:ln w="12700" cap="flat" cmpd="sng" algn="ctr">
                <a:solidFill>
                  <a:srgbClr val="E32D91">
                    <a:shade val="50000"/>
                  </a:srgbClr>
                </a:solidFill>
                <a:prstDash val="solid"/>
              </a:ln>
              <a:effectLst>
                <a:glow>
                  <a:srgbClr val="0070C0"/>
                </a:glow>
                <a:outerShdw algn="ctr" rotWithShape="0">
                  <a:srgbClr val="000000">
                    <a:alpha val="43137"/>
                  </a:srgbClr>
                </a:outerShdw>
                <a:softEdge rad="127000"/>
              </a:effectLst>
              <a:scene3d>
                <a:camera prst="orthographicFront">
                  <a:rot lat="0" lon="899988" rev="0"/>
                </a:camera>
                <a:lightRig rig="flood" dir="t"/>
              </a:scene3d>
              <a:sp3d extrusionH="76200" contourW="12700">
                <a:bevelT prst="angle"/>
                <a:bevelB prst="relaxedInset"/>
                <a:extrusionClr>
                  <a:srgbClr val="FF0000"/>
                </a:extrusionClr>
                <a:contourClr>
                  <a:srgbClr val="FF0000"/>
                </a:contourClr>
              </a:sp3d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ru-RU"/>
              </a:p>
            </p:txBody>
          </p:sp>
          <p:sp>
            <p:nvSpPr>
              <p:cNvPr id="15" name="Шестиугольник 14"/>
              <p:cNvSpPr/>
              <p:nvPr/>
            </p:nvSpPr>
            <p:spPr>
              <a:xfrm rot="10800000">
                <a:off x="784325" y="838199"/>
                <a:ext cx="800101" cy="723900"/>
              </a:xfrm>
              <a:prstGeom prst="hexagon">
                <a:avLst/>
              </a:prstGeom>
              <a:solidFill>
                <a:srgbClr val="7030A0"/>
              </a:solidFill>
              <a:ln w="12700" cap="flat" cmpd="sng" algn="ctr">
                <a:solidFill>
                  <a:srgbClr val="E32D91">
                    <a:shade val="50000"/>
                  </a:srgbClr>
                </a:solidFill>
                <a:prstDash val="solid"/>
              </a:ln>
              <a:effectLst>
                <a:glow>
                  <a:srgbClr val="0070C0"/>
                </a:glow>
                <a:outerShdw algn="ctr" rotWithShape="0">
                  <a:srgbClr val="000000">
                    <a:alpha val="43137"/>
                  </a:srgbClr>
                </a:outerShdw>
                <a:softEdge rad="127000"/>
              </a:effectLst>
              <a:scene3d>
                <a:camera prst="orthographicFront">
                  <a:rot lat="0" lon="899988" rev="0"/>
                </a:camera>
                <a:lightRig rig="flood" dir="t"/>
              </a:scene3d>
              <a:sp3d extrusionH="76200" contourW="12700">
                <a:bevelT prst="angle"/>
                <a:bevelB prst="relaxedInset"/>
                <a:extrusionClr>
                  <a:srgbClr val="7030A0"/>
                </a:extrusionClr>
                <a:contourClr>
                  <a:srgbClr val="7030A0"/>
                </a:contourClr>
              </a:sp3d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ru-RU"/>
              </a:p>
            </p:txBody>
          </p:sp>
          <p:sp>
            <p:nvSpPr>
              <p:cNvPr id="16" name="Шестиугольник 15"/>
              <p:cNvSpPr/>
              <p:nvPr/>
            </p:nvSpPr>
            <p:spPr>
              <a:xfrm rot="10800000">
                <a:off x="260450" y="885824"/>
                <a:ext cx="800101" cy="723900"/>
              </a:xfrm>
              <a:prstGeom prst="hexagon">
                <a:avLst/>
              </a:prstGeom>
              <a:solidFill>
                <a:srgbClr val="00B050"/>
              </a:solidFill>
              <a:ln w="12700" cap="flat" cmpd="sng" algn="ctr">
                <a:solidFill>
                  <a:srgbClr val="E32D91">
                    <a:shade val="50000"/>
                  </a:srgbClr>
                </a:solidFill>
                <a:prstDash val="solid"/>
              </a:ln>
              <a:effectLst>
                <a:glow>
                  <a:srgbClr val="00B050">
                    <a:alpha val="62000"/>
                  </a:srgbClr>
                </a:glow>
                <a:outerShdw algn="ctr" rotWithShape="0">
                  <a:srgbClr val="000000">
                    <a:alpha val="43137"/>
                  </a:srgbClr>
                </a:outerShdw>
                <a:softEdge rad="127000"/>
              </a:effectLst>
              <a:scene3d>
                <a:camera prst="orthographicFront">
                  <a:rot lat="0" lon="1200000" rev="0"/>
                </a:camera>
                <a:lightRig rig="flood" dir="t"/>
              </a:scene3d>
              <a:sp3d>
                <a:bevelT prst="angle"/>
                <a:bevelB prst="relaxedInset"/>
              </a:sp3d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ru-RU"/>
              </a:p>
            </p:txBody>
          </p:sp>
        </p:grpSp>
        <p:sp>
          <p:nvSpPr>
            <p:cNvPr id="11" name="Надпись 49"/>
            <p:cNvSpPr txBox="1"/>
            <p:nvPr/>
          </p:nvSpPr>
          <p:spPr>
            <a:xfrm>
              <a:off x="209550" y="1438275"/>
              <a:ext cx="2333625" cy="657225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0"/>
                </a:spcAft>
              </a:pPr>
              <a:r>
                <a:rPr lang="ru-RU" sz="1400" b="1" dirty="0">
                  <a:ln w="9525" cap="flat" cmpd="sng" algn="ctr">
                    <a:solidFill>
                      <a:srgbClr val="FFFFFF">
                        <a:alpha val="0"/>
                      </a:srgbClr>
                    </a:solidFill>
                    <a:prstDash val="solid"/>
                    <a:round/>
                  </a:ln>
                  <a:solidFill>
                    <a:srgbClr val="000000"/>
                  </a:solidFill>
                  <a:effectLst>
                    <a:outerShdw blurRad="12700" dist="38100" dir="2700000" algn="tl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Bookman Old Style" panose="02050604050505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МБДОУ д/с № 72</a:t>
              </a:r>
              <a:endParaRPr lang="ru-RU" sz="105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ctr">
                <a:lnSpc>
                  <a:spcPct val="107000"/>
                </a:lnSpc>
                <a:spcAft>
                  <a:spcPts val="0"/>
                </a:spcAft>
              </a:pPr>
              <a:r>
                <a:rPr lang="ru-RU" sz="2200" b="1" dirty="0">
                  <a:ln w="9525" cap="flat" cmpd="sng" algn="ctr">
                    <a:solidFill>
                      <a:srgbClr val="FFFFFF">
                        <a:alpha val="0"/>
                      </a:srgbClr>
                    </a:solidFill>
                    <a:prstDash val="solid"/>
                    <a:round/>
                  </a:ln>
                  <a:solidFill>
                    <a:srgbClr val="FF0000"/>
                  </a:solidFill>
                  <a:effectLst>
                    <a:outerShdw blurRad="12700" dist="38100" dir="2700000" algn="tl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Bookman Old Style" panose="02050604050505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М</a:t>
              </a:r>
              <a:r>
                <a:rPr lang="ru-RU" sz="2200" b="1" dirty="0">
                  <a:ln w="9525" cap="flat" cmpd="sng" algn="ctr">
                    <a:solidFill>
                      <a:srgbClr val="FFFFFF">
                        <a:alpha val="0"/>
                      </a:srgbClr>
                    </a:solidFill>
                    <a:prstDash val="solid"/>
                    <a:round/>
                  </a:ln>
                  <a:solidFill>
                    <a:srgbClr val="1A4BC7"/>
                  </a:solidFill>
                  <a:effectLst>
                    <a:outerShdw blurRad="12700" dist="38100" dir="2700000" algn="tl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Bookman Old Style" panose="02050604050505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О</a:t>
              </a:r>
              <a:r>
                <a:rPr lang="ru-RU" sz="2200" b="1" dirty="0">
                  <a:ln w="9525" cap="flat" cmpd="sng" algn="ctr">
                    <a:solidFill>
                      <a:srgbClr val="FFFFFF">
                        <a:alpha val="0"/>
                      </a:srgbClr>
                    </a:solidFill>
                    <a:prstDash val="solid"/>
                    <a:round/>
                  </a:ln>
                  <a:solidFill>
                    <a:srgbClr val="FFC000"/>
                  </a:solidFill>
                  <a:effectLst>
                    <a:outerShdw blurRad="12700" dist="38100" dir="2700000" algn="tl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Bookman Old Style" panose="02050604050505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З</a:t>
              </a:r>
              <a:r>
                <a:rPr lang="ru-RU" sz="2200" b="1" dirty="0">
                  <a:ln w="9525" cap="flat" cmpd="sng" algn="ctr">
                    <a:solidFill>
                      <a:srgbClr val="FFFFFF">
                        <a:alpha val="0"/>
                      </a:srgbClr>
                    </a:solidFill>
                    <a:prstDash val="solid"/>
                    <a:round/>
                  </a:ln>
                  <a:solidFill>
                    <a:srgbClr val="00B050"/>
                  </a:solidFill>
                  <a:effectLst>
                    <a:outerShdw blurRad="12700" dist="38100" dir="2700000" algn="tl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Bookman Old Style" panose="02050604050505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А</a:t>
              </a:r>
              <a:r>
                <a:rPr lang="ru-RU" sz="2200" b="1" dirty="0">
                  <a:ln w="9525" cap="flat" cmpd="sng" algn="ctr">
                    <a:solidFill>
                      <a:srgbClr val="FFFFFF">
                        <a:alpha val="0"/>
                      </a:srgbClr>
                    </a:solidFill>
                    <a:prstDash val="solid"/>
                    <a:round/>
                  </a:ln>
                  <a:solidFill>
                    <a:srgbClr val="4F2CD0"/>
                  </a:solidFill>
                  <a:effectLst>
                    <a:outerShdw blurRad="12700" dist="38100" dir="2700000" algn="tl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Bookman Old Style" panose="02050604050505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И</a:t>
              </a:r>
              <a:r>
                <a:rPr lang="ru-RU" sz="2200" b="1" dirty="0">
                  <a:ln w="9525" cap="flat" cmpd="sng" algn="ctr">
                    <a:solidFill>
                      <a:srgbClr val="FFFFFF">
                        <a:alpha val="0"/>
                      </a:srgbClr>
                    </a:solidFill>
                    <a:prstDash val="solid"/>
                    <a:round/>
                  </a:ln>
                  <a:solidFill>
                    <a:srgbClr val="FFC000"/>
                  </a:solidFill>
                  <a:effectLst>
                    <a:outerShdw blurRad="12700" dist="38100" dir="2700000" algn="tl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Bookman Old Style" panose="02050604050505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К</a:t>
              </a:r>
              <a:r>
                <a:rPr lang="ru-RU" sz="2200" b="1" dirty="0">
                  <a:ln w="9525" cap="flat" cmpd="sng" algn="ctr">
                    <a:solidFill>
                      <a:srgbClr val="FFFFFF">
                        <a:alpha val="0"/>
                      </a:srgbClr>
                    </a:solidFill>
                    <a:prstDash val="solid"/>
                    <a:round/>
                  </a:ln>
                  <a:solidFill>
                    <a:srgbClr val="FF0000"/>
                  </a:solidFill>
                  <a:effectLst>
                    <a:outerShdw blurRad="12700" dist="38100" dir="2700000" algn="tl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Bookman Old Style" panose="02050604050505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А</a:t>
              </a:r>
              <a:r>
                <a:rPr lang="ru-RU" sz="2200" b="1" dirty="0">
                  <a:ln w="9525" cap="flat" cmpd="sng" algn="ctr">
                    <a:solidFill>
                      <a:srgbClr val="FFFFFF">
                        <a:alpha val="0"/>
                      </a:srgbClr>
                    </a:solidFill>
                    <a:prstDash val="solid"/>
                    <a:round/>
                  </a:ln>
                  <a:solidFill>
                    <a:srgbClr val="000000"/>
                  </a:solidFill>
                  <a:effectLst>
                    <a:outerShdw blurRad="12700" dist="38100" dir="2700000" algn="tl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Bookman Old Style" panose="02050604050505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endParaRPr lang="ru-RU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ru-RU" sz="1800" b="1" dirty="0">
                  <a:ln w="9525" cap="flat" cmpd="sng" algn="ctr">
                    <a:solidFill>
                      <a:srgbClr val="FFFFFF">
                        <a:alpha val="0"/>
                      </a:srgbClr>
                    </a:solidFill>
                    <a:prstDash val="solid"/>
                    <a:round/>
                  </a:ln>
                  <a:solidFill>
                    <a:srgbClr val="0066FF"/>
                  </a:solidFill>
                  <a:effectLst>
                    <a:outerShdw blurRad="12700" dist="38100" dir="2700000" algn="tl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Bookman Old Style" panose="02050604050505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 </a:t>
              </a:r>
              <a:endParaRPr lang="ru-RU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ru-RU" sz="1800" b="1" dirty="0">
                  <a:ln w="9525" cap="flat" cmpd="sng" algn="ctr">
                    <a:solidFill>
                      <a:srgbClr val="FFFFFF">
                        <a:alpha val="0"/>
                      </a:srgbClr>
                    </a:solidFill>
                    <a:prstDash val="solid"/>
                    <a:round/>
                  </a:ln>
                  <a:solidFill>
                    <a:srgbClr val="4F2CD0"/>
                  </a:solidFill>
                  <a:effectLst>
                    <a:outerShdw blurRad="12700" dist="38100" dir="2700000" algn="tl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Comic Sans MS" panose="030F0702030302020204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 </a:t>
              </a:r>
              <a:endParaRPr lang="ru-RU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8" name="object 9"/>
          <p:cNvSpPr txBox="1"/>
          <p:nvPr/>
        </p:nvSpPr>
        <p:spPr>
          <a:xfrm>
            <a:off x="1257144" y="992858"/>
            <a:ext cx="6212840" cy="100139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056640" marR="5080" indent="-1044575">
              <a:lnSpc>
                <a:spcPct val="100000"/>
              </a:lnSpc>
              <a:spcBef>
                <a:spcPts val="105"/>
              </a:spcBef>
            </a:pPr>
            <a:r>
              <a:rPr sz="3200" b="1" spc="-5" dirty="0">
                <a:solidFill>
                  <a:srgbClr val="002060"/>
                </a:solidFill>
                <a:latin typeface="Arial"/>
                <a:cs typeface="Arial"/>
              </a:rPr>
              <a:t>«ДЕТИ</a:t>
            </a:r>
            <a:r>
              <a:rPr sz="3200" b="1" spc="-135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3200" b="1" dirty="0">
                <a:solidFill>
                  <a:srgbClr val="002060"/>
                </a:solidFill>
                <a:latin typeface="Arial"/>
                <a:cs typeface="Arial"/>
              </a:rPr>
              <a:t>С</a:t>
            </a:r>
            <a:r>
              <a:rPr sz="3200" b="1" spc="-55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3200" b="1" spc="-45" dirty="0">
                <a:solidFill>
                  <a:srgbClr val="002060"/>
                </a:solidFill>
                <a:latin typeface="Arial"/>
                <a:cs typeface="Arial"/>
              </a:rPr>
              <a:t>НЕОГРАНИЧЕННЫМИ </a:t>
            </a:r>
            <a:r>
              <a:rPr sz="3200" b="1" spc="-869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3200" b="1" spc="-40" dirty="0">
                <a:solidFill>
                  <a:srgbClr val="002060"/>
                </a:solidFill>
                <a:latin typeface="Arial"/>
                <a:cs typeface="Arial"/>
              </a:rPr>
              <a:t>ВОЗМОЖНОСТЯМИ»</a:t>
            </a:r>
            <a:endParaRPr sz="3200" dirty="0">
              <a:solidFill>
                <a:srgbClr val="002060"/>
              </a:solidFill>
              <a:latin typeface="Arial"/>
              <a:cs typeface="Arial"/>
            </a:endParaRPr>
          </a:p>
        </p:txBody>
      </p:sp>
      <p:pic>
        <p:nvPicPr>
          <p:cNvPr id="21" name="object 13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298307" y="1801685"/>
            <a:ext cx="2314575" cy="1285875"/>
          </a:xfrm>
          <a:prstGeom prst="rect">
            <a:avLst/>
          </a:prstGeom>
        </p:spPr>
      </p:pic>
      <p:sp>
        <p:nvSpPr>
          <p:cNvPr id="22" name="object 15"/>
          <p:cNvSpPr txBox="1"/>
          <p:nvPr/>
        </p:nvSpPr>
        <p:spPr>
          <a:xfrm>
            <a:off x="1667945" y="3025664"/>
            <a:ext cx="5894070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dirty="0">
                <a:solidFill>
                  <a:srgbClr val="002060"/>
                </a:solidFill>
                <a:latin typeface="Arial"/>
                <a:cs typeface="Arial"/>
              </a:rPr>
              <a:t>(опыт</a:t>
            </a:r>
            <a:r>
              <a:rPr sz="1400" b="1" spc="-35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1400" b="1" spc="-20" dirty="0">
                <a:solidFill>
                  <a:srgbClr val="002060"/>
                </a:solidFill>
                <a:latin typeface="Arial"/>
                <a:cs typeface="Arial"/>
              </a:rPr>
              <a:t>работы</a:t>
            </a:r>
            <a:r>
              <a:rPr sz="1400" b="1" spc="-30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002060"/>
                </a:solidFill>
                <a:latin typeface="Arial"/>
                <a:cs typeface="Arial"/>
              </a:rPr>
              <a:t>по</a:t>
            </a:r>
            <a:r>
              <a:rPr sz="1400" b="1" spc="-10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1400" b="1" spc="-20" dirty="0">
                <a:solidFill>
                  <a:srgbClr val="002060"/>
                </a:solidFill>
                <a:latin typeface="Arial"/>
                <a:cs typeface="Arial"/>
              </a:rPr>
              <a:t>сопровождению</a:t>
            </a:r>
            <a:r>
              <a:rPr sz="1400" b="1" spc="-40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1400" b="1" spc="-20" dirty="0">
                <a:solidFill>
                  <a:srgbClr val="002060"/>
                </a:solidFill>
                <a:latin typeface="Arial"/>
                <a:cs typeface="Arial"/>
              </a:rPr>
              <a:t>детей</a:t>
            </a:r>
            <a:r>
              <a:rPr sz="1400" b="1" spc="5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002060"/>
                </a:solidFill>
                <a:latin typeface="Arial"/>
                <a:cs typeface="Arial"/>
              </a:rPr>
              <a:t>с</a:t>
            </a:r>
            <a:r>
              <a:rPr sz="1400" b="1" spc="-5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1400" b="1" spc="-20" dirty="0">
                <a:solidFill>
                  <a:srgbClr val="002060"/>
                </a:solidFill>
                <a:latin typeface="Arial"/>
                <a:cs typeface="Arial"/>
              </a:rPr>
              <a:t>ОВЗ</a:t>
            </a:r>
            <a:r>
              <a:rPr sz="1400" b="1" spc="-10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002060"/>
                </a:solidFill>
                <a:latin typeface="Arial"/>
                <a:cs typeface="Arial"/>
              </a:rPr>
              <a:t>и</a:t>
            </a:r>
            <a:r>
              <a:rPr sz="1400" b="1" spc="-5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1400" b="1" spc="-10" dirty="0">
                <a:solidFill>
                  <a:srgbClr val="002060"/>
                </a:solidFill>
                <a:latin typeface="Arial"/>
                <a:cs typeface="Arial"/>
              </a:rPr>
              <a:t>детей-инвалидов)</a:t>
            </a:r>
            <a:endParaRPr sz="1400" dirty="0">
              <a:solidFill>
                <a:srgbClr val="002060"/>
              </a:solidFill>
              <a:latin typeface="Arial"/>
              <a:cs typeface="Arial"/>
            </a:endParaRPr>
          </a:p>
        </p:txBody>
      </p:sp>
      <p:sp>
        <p:nvSpPr>
          <p:cNvPr id="23" name="object 14"/>
          <p:cNvSpPr txBox="1"/>
          <p:nvPr/>
        </p:nvSpPr>
        <p:spPr>
          <a:xfrm>
            <a:off x="2819835" y="3562820"/>
            <a:ext cx="3590290" cy="39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25400">
              <a:lnSpc>
                <a:spcPct val="100000"/>
              </a:lnSpc>
              <a:spcBef>
                <a:spcPts val="100"/>
              </a:spcBef>
            </a:pPr>
            <a:r>
              <a:rPr sz="1200" b="1" spc="-20" dirty="0">
                <a:solidFill>
                  <a:srgbClr val="002060"/>
                </a:solidFill>
                <a:latin typeface="Arial"/>
                <a:cs typeface="Arial"/>
              </a:rPr>
              <a:t>Руководитель:</a:t>
            </a:r>
            <a:r>
              <a:rPr sz="1200" b="1" spc="70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lang="ru-RU" sz="1200" b="1" spc="-20" dirty="0" err="1" smtClean="0">
                <a:solidFill>
                  <a:srgbClr val="002060"/>
                </a:solidFill>
                <a:latin typeface="Arial"/>
                <a:cs typeface="Arial"/>
              </a:rPr>
              <a:t>Тарарыв</a:t>
            </a:r>
            <a:r>
              <a:rPr lang="ru-RU" sz="1200" b="1" spc="-20" dirty="0" smtClean="0">
                <a:solidFill>
                  <a:srgbClr val="002060"/>
                </a:solidFill>
                <a:latin typeface="Arial"/>
                <a:cs typeface="Arial"/>
              </a:rPr>
              <a:t> Инна Владимировна</a:t>
            </a:r>
            <a:r>
              <a:rPr sz="1200" b="1" spc="-20" dirty="0" smtClean="0">
                <a:solidFill>
                  <a:srgbClr val="002060"/>
                </a:solidFill>
                <a:latin typeface="Arial"/>
                <a:cs typeface="Arial"/>
              </a:rPr>
              <a:t>, </a:t>
            </a:r>
            <a:r>
              <a:rPr sz="1200" b="1" spc="-15" dirty="0" smtClean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1200" b="1" spc="-20" dirty="0" err="1">
                <a:solidFill>
                  <a:srgbClr val="002060"/>
                </a:solidFill>
                <a:latin typeface="Arial"/>
                <a:cs typeface="Arial"/>
              </a:rPr>
              <a:t>заведующий</a:t>
            </a:r>
            <a:r>
              <a:rPr sz="1200" b="1" spc="60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1200" b="1" spc="-20" dirty="0" smtClean="0">
                <a:solidFill>
                  <a:srgbClr val="002060"/>
                </a:solidFill>
                <a:latin typeface="Arial"/>
                <a:cs typeface="Arial"/>
              </a:rPr>
              <a:t>М</a:t>
            </a:r>
            <a:r>
              <a:rPr lang="ru-RU" sz="1200" b="1" spc="-20" dirty="0" smtClean="0">
                <a:solidFill>
                  <a:srgbClr val="002060"/>
                </a:solidFill>
                <a:latin typeface="Arial"/>
                <a:cs typeface="Arial"/>
              </a:rPr>
              <a:t>Б</a:t>
            </a:r>
            <a:r>
              <a:rPr sz="1200" b="1" spc="-20" dirty="0" smtClean="0">
                <a:solidFill>
                  <a:srgbClr val="002060"/>
                </a:solidFill>
                <a:latin typeface="Arial"/>
                <a:cs typeface="Arial"/>
              </a:rPr>
              <a:t>ДОУ</a:t>
            </a:r>
            <a:r>
              <a:rPr sz="1200" b="1" spc="55" dirty="0" smtClean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1200" b="1" spc="-5" dirty="0" smtClean="0">
                <a:solidFill>
                  <a:srgbClr val="002060"/>
                </a:solidFill>
                <a:latin typeface="Arial"/>
                <a:cs typeface="Arial"/>
              </a:rPr>
              <a:t>ДС</a:t>
            </a:r>
            <a:r>
              <a:rPr sz="1200" b="1" spc="5" dirty="0" smtClean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002060"/>
                </a:solidFill>
                <a:latin typeface="Arial"/>
                <a:cs typeface="Arial"/>
              </a:rPr>
              <a:t>№</a:t>
            </a:r>
            <a:r>
              <a:rPr sz="1200" b="1" spc="-5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1200" b="1" spc="-5" dirty="0" smtClean="0">
                <a:solidFill>
                  <a:srgbClr val="002060"/>
                </a:solidFill>
                <a:latin typeface="Arial"/>
                <a:cs typeface="Arial"/>
              </a:rPr>
              <a:t>7</a:t>
            </a:r>
            <a:r>
              <a:rPr lang="ru-RU" sz="1200" b="1" spc="-5" dirty="0" smtClean="0">
                <a:solidFill>
                  <a:srgbClr val="002060"/>
                </a:solidFill>
                <a:latin typeface="Arial"/>
                <a:cs typeface="Arial"/>
              </a:rPr>
              <a:t>2</a:t>
            </a:r>
            <a:r>
              <a:rPr sz="1200" b="1" spc="-30" dirty="0" smtClean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1200" b="1" spc="-10" dirty="0" smtClean="0">
                <a:solidFill>
                  <a:srgbClr val="002060"/>
                </a:solidFill>
                <a:latin typeface="Arial"/>
                <a:cs typeface="Arial"/>
              </a:rPr>
              <a:t>«</a:t>
            </a:r>
            <a:r>
              <a:rPr lang="ru-RU" sz="1200" b="1" spc="-10" dirty="0" smtClean="0">
                <a:solidFill>
                  <a:srgbClr val="002060"/>
                </a:solidFill>
                <a:latin typeface="Arial"/>
                <a:cs typeface="Arial"/>
              </a:rPr>
              <a:t>МОЗАИКА</a:t>
            </a:r>
            <a:r>
              <a:rPr sz="1200" b="1" spc="-10" dirty="0" smtClean="0">
                <a:solidFill>
                  <a:srgbClr val="002060"/>
                </a:solidFill>
                <a:latin typeface="Arial"/>
                <a:cs typeface="Arial"/>
              </a:rPr>
              <a:t>»</a:t>
            </a:r>
            <a:endParaRPr sz="1200" dirty="0">
              <a:solidFill>
                <a:srgbClr val="002060"/>
              </a:solidFill>
              <a:latin typeface="Arial"/>
              <a:cs typeface="Arial"/>
            </a:endParaRPr>
          </a:p>
        </p:txBody>
      </p:sp>
      <p:graphicFrame>
        <p:nvGraphicFramePr>
          <p:cNvPr id="24" name="object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24613697"/>
              </p:ext>
            </p:extLst>
          </p:nvPr>
        </p:nvGraphicFramePr>
        <p:xfrm>
          <a:off x="2378208" y="4443035"/>
          <a:ext cx="6639459" cy="53601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48391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15554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536019">
                <a:tc>
                  <a:txBody>
                    <a:bodyPr/>
                    <a:lstStyle/>
                    <a:p>
                      <a:pPr marR="522605" algn="ctr">
                        <a:lnSpc>
                          <a:spcPts val="1300"/>
                        </a:lnSpc>
                      </a:pPr>
                      <a:r>
                        <a:rPr sz="1200" b="1" spc="-15" dirty="0">
                          <a:solidFill>
                            <a:srgbClr val="002060"/>
                          </a:solidFill>
                          <a:latin typeface="Arial"/>
                          <a:cs typeface="Arial"/>
                        </a:rPr>
                        <a:t>Юридический </a:t>
                      </a:r>
                      <a:r>
                        <a:rPr sz="1200" b="1" spc="-5" dirty="0">
                          <a:solidFill>
                            <a:srgbClr val="002060"/>
                          </a:solidFill>
                          <a:latin typeface="Arial"/>
                          <a:cs typeface="Arial"/>
                        </a:rPr>
                        <a:t>адрес:</a:t>
                      </a:r>
                      <a:r>
                        <a:rPr sz="1200" b="1" spc="-75" dirty="0">
                          <a:solidFill>
                            <a:srgbClr val="00206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lang="ru-RU" sz="1200" b="1" spc="-15" dirty="0" smtClean="0">
                          <a:solidFill>
                            <a:srgbClr val="002060"/>
                          </a:solidFill>
                          <a:latin typeface="Arial"/>
                          <a:cs typeface="Arial"/>
                        </a:rPr>
                        <a:t>308033, Белгородская область, город Белгород, ул. </a:t>
                      </a:r>
                      <a:r>
                        <a:rPr lang="ru-RU" sz="1200" b="1" spc="-15" dirty="0" err="1" smtClean="0">
                          <a:solidFill>
                            <a:srgbClr val="002060"/>
                          </a:solidFill>
                          <a:latin typeface="Arial"/>
                          <a:cs typeface="Arial"/>
                        </a:rPr>
                        <a:t>Шаландина</a:t>
                      </a:r>
                      <a:r>
                        <a:rPr lang="ru-RU" sz="1200" b="1" spc="-15" dirty="0" smtClean="0">
                          <a:solidFill>
                            <a:srgbClr val="002060"/>
                          </a:solidFill>
                          <a:latin typeface="Arial"/>
                          <a:cs typeface="Arial"/>
                        </a:rPr>
                        <a:t>, 11</a:t>
                      </a:r>
                      <a:endParaRPr sz="1200" dirty="0">
                        <a:solidFill>
                          <a:srgbClr val="002060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807085">
                        <a:lnSpc>
                          <a:spcPts val="1325"/>
                        </a:lnSpc>
                      </a:pPr>
                      <a:r>
                        <a:rPr sz="1200" b="1" spc="-15" dirty="0">
                          <a:solidFill>
                            <a:srgbClr val="002060"/>
                          </a:solidFill>
                          <a:latin typeface="Arial"/>
                          <a:cs typeface="Arial"/>
                        </a:rPr>
                        <a:t>Т</a:t>
                      </a:r>
                      <a:r>
                        <a:rPr sz="1200" b="1" spc="-10" dirty="0">
                          <a:solidFill>
                            <a:srgbClr val="002060"/>
                          </a:solidFill>
                          <a:latin typeface="Arial"/>
                          <a:cs typeface="Arial"/>
                        </a:rPr>
                        <a:t>еле</a:t>
                      </a:r>
                      <a:r>
                        <a:rPr sz="1200" b="1" spc="-30" dirty="0">
                          <a:solidFill>
                            <a:srgbClr val="002060"/>
                          </a:solidFill>
                          <a:latin typeface="Arial"/>
                          <a:cs typeface="Arial"/>
                        </a:rPr>
                        <a:t>ф</a:t>
                      </a:r>
                      <a:r>
                        <a:rPr sz="1200" b="1" spc="-15" dirty="0">
                          <a:solidFill>
                            <a:srgbClr val="002060"/>
                          </a:solidFill>
                          <a:latin typeface="Arial"/>
                          <a:cs typeface="Arial"/>
                        </a:rPr>
                        <a:t>о</a:t>
                      </a:r>
                      <a:r>
                        <a:rPr sz="1200" b="1" spc="-20" dirty="0">
                          <a:solidFill>
                            <a:srgbClr val="002060"/>
                          </a:solidFill>
                          <a:latin typeface="Arial"/>
                          <a:cs typeface="Arial"/>
                        </a:rPr>
                        <a:t>н</a:t>
                      </a:r>
                      <a:r>
                        <a:rPr sz="1200" b="1" dirty="0">
                          <a:solidFill>
                            <a:srgbClr val="002060"/>
                          </a:solidFill>
                          <a:latin typeface="Arial"/>
                          <a:cs typeface="Arial"/>
                        </a:rPr>
                        <a:t>:</a:t>
                      </a:r>
                      <a:r>
                        <a:rPr sz="1200" b="1" spc="-60" dirty="0">
                          <a:solidFill>
                            <a:srgbClr val="00206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Arial"/>
                          <a:cs typeface="Arial"/>
                        </a:rPr>
                        <a:t>8(4722) 52-41-12</a:t>
                      </a:r>
                    </a:p>
                    <a:p>
                      <a:pPr marL="807085">
                        <a:lnSpc>
                          <a:spcPts val="1325"/>
                        </a:lnSpc>
                      </a:pPr>
                      <a:r>
                        <a:rPr sz="1200" b="1" spc="-5" dirty="0" smtClean="0">
                          <a:solidFill>
                            <a:srgbClr val="002060"/>
                          </a:solidFill>
                          <a:latin typeface="Arial"/>
                          <a:cs typeface="Arial"/>
                        </a:rPr>
                        <a:t>E-mail</a:t>
                      </a:r>
                      <a:r>
                        <a:rPr sz="1200" b="1" spc="-5" dirty="0">
                          <a:solidFill>
                            <a:srgbClr val="002060"/>
                          </a:solidFill>
                          <a:latin typeface="Arial"/>
                          <a:cs typeface="Arial"/>
                        </a:rPr>
                        <a:t>:</a:t>
                      </a:r>
                      <a:r>
                        <a:rPr sz="1200" b="1" spc="-5" dirty="0">
                          <a:solidFill>
                            <a:srgbClr val="33660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lang="en-US" sz="1200" b="1" u="heavy" spc="-5" dirty="0" smtClean="0"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latin typeface="Arial"/>
                          <a:cs typeface="Arial"/>
                          <a:hlinkClick r:id="rId5"/>
                        </a:rPr>
                        <a:t>mdou72@beluo31.ru</a:t>
                      </a:r>
                      <a:r>
                        <a:rPr sz="1200" b="1" u="heavy" spc="-5" dirty="0" smtClean="0"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latin typeface="Arial"/>
                          <a:cs typeface="Arial"/>
                          <a:hlinkClick r:id="rId5"/>
                        </a:rPr>
                        <a:t> </a:t>
                      </a:r>
                      <a:r>
                        <a:rPr sz="1200" b="1" dirty="0" smtClean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b="1" spc="-10" dirty="0">
                          <a:solidFill>
                            <a:srgbClr val="002060"/>
                          </a:solidFill>
                          <a:latin typeface="Arial"/>
                          <a:cs typeface="Arial"/>
                        </a:rPr>
                        <a:t>Сайт:</a:t>
                      </a:r>
                      <a:r>
                        <a:rPr sz="1200" b="1" spc="-35" dirty="0">
                          <a:solidFill>
                            <a:srgbClr val="C0000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lang="en-US" sz="1200" b="1" u="heavy" spc="-5" dirty="0" smtClean="0"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latin typeface="Arial"/>
                          <a:cs typeface="Arial"/>
                        </a:rPr>
                        <a:t>http://mdou72.beluo31.ru/</a:t>
                      </a:r>
                      <a:endParaRPr sz="1200" dirty="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28264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sz="3600" dirty="0"/>
              <a:t>ДОСТУПНАЯ СРЕДА</a:t>
            </a:r>
            <a:endParaRPr lang="ru-RU" altLang="ru-RU" sz="3600" dirty="0" smtClean="0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1403648" y="1037777"/>
            <a:ext cx="6511552" cy="51433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Monotype Corsiva" panose="03010101010201010101" pitchFamily="66" charset="0"/>
              </a:rPr>
              <a:t>Содействие ребенку-инвалиду при перемещении в ДОУ</a:t>
            </a: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1404147" y="1726342"/>
            <a:ext cx="6511552" cy="51433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Monotype Corsiva" panose="03010101010201010101" pitchFamily="66" charset="0"/>
              </a:rPr>
              <a:t>Информирование </a:t>
            </a:r>
            <a:r>
              <a:rPr lang="ru-RU" b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посетителей по навигационным табличкам</a:t>
            </a:r>
            <a:endParaRPr lang="ru-RU" b="1" dirty="0">
              <a:solidFill>
                <a:srgbClr val="00206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1403648" y="2414907"/>
            <a:ext cx="6511552" cy="51433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Monotype Corsiva" panose="03010101010201010101" pitchFamily="66" charset="0"/>
              </a:rPr>
              <a:t>Адаптация официального сайта ДОУ для лиц с </a:t>
            </a:r>
            <a:r>
              <a:rPr lang="ru-RU" b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нарушениями зрения (версия для слабовидящих)</a:t>
            </a:r>
            <a:endParaRPr lang="ru-RU" b="1" dirty="0">
              <a:solidFill>
                <a:srgbClr val="00206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208" y="3129182"/>
            <a:ext cx="2242592" cy="16819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917" y="3090203"/>
            <a:ext cx="2712601" cy="16974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4" y="3073806"/>
            <a:ext cx="2174451" cy="18626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30172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ДОСТУПНАЯ СРЕДА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063625"/>
            <a:ext cx="2141311" cy="28550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217" y="1331499"/>
            <a:ext cx="2100318" cy="28004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71800" y="2283718"/>
            <a:ext cx="3360372" cy="2520280"/>
          </a:xfrm>
          <a:prstGeom prst="rect">
            <a:avLst/>
          </a:prstGeom>
        </p:spPr>
      </p:pic>
      <p:sp>
        <p:nvSpPr>
          <p:cNvPr id="3" name="Скругленный прямоугольник 2"/>
          <p:cNvSpPr/>
          <p:nvPr/>
        </p:nvSpPr>
        <p:spPr>
          <a:xfrm>
            <a:off x="3059832" y="1063625"/>
            <a:ext cx="3240360" cy="716037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Организация </a:t>
            </a:r>
            <a:r>
              <a:rPr lang="ru-RU" dirty="0" err="1" smtClean="0">
                <a:solidFill>
                  <a:srgbClr val="002060"/>
                </a:solidFill>
                <a:latin typeface="Monotype Corsiva" panose="03010101010201010101" pitchFamily="66" charset="0"/>
              </a:rPr>
              <a:t>безбарьерной</a:t>
            </a:r>
            <a:r>
              <a:rPr lang="ru-RU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 среды</a:t>
            </a:r>
            <a:endParaRPr lang="ru-RU" dirty="0">
              <a:solidFill>
                <a:srgbClr val="002060"/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9464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ДОСТУПНАЯ СРЕДА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88" y="783304"/>
            <a:ext cx="2911152" cy="21833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7759" y="1123987"/>
            <a:ext cx="2700525" cy="20238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1066" y="2793061"/>
            <a:ext cx="2741094" cy="20558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Скругленный прямоугольник 12"/>
          <p:cNvSpPr/>
          <p:nvPr/>
        </p:nvSpPr>
        <p:spPr>
          <a:xfrm>
            <a:off x="92088" y="2925731"/>
            <a:ext cx="2911152" cy="36609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Кабинет педагога-психолога</a:t>
            </a:r>
            <a:endParaRPr lang="ru-RU" dirty="0">
              <a:solidFill>
                <a:srgbClr val="00206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3312686" y="2408907"/>
            <a:ext cx="2840034" cy="42762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Кабинет учителя-логопеда</a:t>
            </a:r>
            <a:endParaRPr lang="ru-RU" dirty="0">
              <a:solidFill>
                <a:srgbClr val="00206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5004048" y="893283"/>
            <a:ext cx="3009718" cy="34068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Кабинет учителя-дефектолога</a:t>
            </a:r>
            <a:endParaRPr lang="ru-RU" dirty="0">
              <a:solidFill>
                <a:srgbClr val="002060"/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4601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Д</a:t>
            </a:r>
            <a:r>
              <a:rPr lang="ru-RU" spc="5" dirty="0"/>
              <a:t>О</a:t>
            </a:r>
            <a:r>
              <a:rPr lang="ru-RU" spc="-5" dirty="0"/>
              <a:t>СТУ</a:t>
            </a:r>
            <a:r>
              <a:rPr lang="ru-RU" spc="-25" dirty="0"/>
              <a:t>П</a:t>
            </a:r>
            <a:r>
              <a:rPr lang="ru-RU" dirty="0"/>
              <a:t>НАЯ</a:t>
            </a:r>
            <a:r>
              <a:rPr lang="ru-RU" spc="-175" dirty="0"/>
              <a:t> </a:t>
            </a:r>
            <a:r>
              <a:rPr lang="ru-RU" spc="-5" dirty="0"/>
              <a:t>СРЕДА</a:t>
            </a:r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9152" y="2067694"/>
            <a:ext cx="3107068" cy="23303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1857" y="970066"/>
            <a:ext cx="2107295" cy="28124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3934" y="1491630"/>
            <a:ext cx="3386550" cy="25359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Скругленный прямоугольник 8"/>
          <p:cNvSpPr/>
          <p:nvPr/>
        </p:nvSpPr>
        <p:spPr>
          <a:xfrm>
            <a:off x="2555776" y="4027530"/>
            <a:ext cx="2840034" cy="42762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Сенсорная комната</a:t>
            </a:r>
            <a:endParaRPr lang="ru-RU" dirty="0">
              <a:solidFill>
                <a:srgbClr val="002060"/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39274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Д</a:t>
            </a:r>
            <a:r>
              <a:rPr lang="ru-RU" spc="5" dirty="0"/>
              <a:t>О</a:t>
            </a:r>
            <a:r>
              <a:rPr lang="ru-RU" spc="-5" dirty="0"/>
              <a:t>СТУ</a:t>
            </a:r>
            <a:r>
              <a:rPr lang="ru-RU" spc="-25" dirty="0"/>
              <a:t>П</a:t>
            </a:r>
            <a:r>
              <a:rPr lang="ru-RU" dirty="0"/>
              <a:t>НАЯ</a:t>
            </a:r>
            <a:r>
              <a:rPr lang="ru-RU" spc="-175" dirty="0"/>
              <a:t> </a:t>
            </a:r>
            <a:r>
              <a:rPr lang="ru-RU" spc="-5" dirty="0"/>
              <a:t>СРЕДА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3" y="843558"/>
            <a:ext cx="2376264" cy="17821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Овал 7"/>
          <p:cNvSpPr/>
          <p:nvPr/>
        </p:nvSpPr>
        <p:spPr>
          <a:xfrm>
            <a:off x="-365719" y="2499742"/>
            <a:ext cx="3466728" cy="403157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Центр сюжетно-ролевых игр</a:t>
            </a:r>
            <a:endParaRPr lang="ru-RU" sz="1600" dirty="0">
              <a:solidFill>
                <a:srgbClr val="00206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9526" y="653354"/>
            <a:ext cx="1670246" cy="22260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Прямоугольник 11"/>
          <p:cNvSpPr/>
          <p:nvPr/>
        </p:nvSpPr>
        <p:spPr>
          <a:xfrm>
            <a:off x="2754919" y="2594473"/>
            <a:ext cx="2592288" cy="5760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Уголок уединения</a:t>
            </a:r>
            <a:endParaRPr lang="ru-RU" dirty="0">
              <a:solidFill>
                <a:srgbClr val="00206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49738" y="1063625"/>
            <a:ext cx="2853049" cy="1961145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5704241" y="2882505"/>
            <a:ext cx="3334174" cy="5760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Маркеры игрового пространства </a:t>
            </a:r>
            <a:endParaRPr lang="ru-RU" dirty="0">
              <a:solidFill>
                <a:srgbClr val="00206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55513" y="3061750"/>
            <a:ext cx="2370211" cy="1779681"/>
          </a:xfrm>
          <a:prstGeom prst="rect">
            <a:avLst/>
          </a:prstGeom>
        </p:spPr>
      </p:pic>
      <p:sp>
        <p:nvSpPr>
          <p:cNvPr id="17" name="Овал 16"/>
          <p:cNvSpPr/>
          <p:nvPr/>
        </p:nvSpPr>
        <p:spPr>
          <a:xfrm>
            <a:off x="2191484" y="4699445"/>
            <a:ext cx="3719157" cy="403157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Центр экспериментирования</a:t>
            </a:r>
            <a:endParaRPr lang="ru-RU" sz="1600" dirty="0">
              <a:solidFill>
                <a:srgbClr val="002060"/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84148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2"/>
          <p:cNvSpPr txBox="1">
            <a:spLocks noGrp="1"/>
          </p:cNvSpPr>
          <p:nvPr>
            <p:ph type="title"/>
          </p:nvPr>
        </p:nvSpPr>
        <p:spPr>
          <a:xfrm>
            <a:off x="179512" y="267494"/>
            <a:ext cx="8229600" cy="68993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pc="-10" dirty="0" smtClean="0"/>
              <a:t>Нормативно-правовые документы</a:t>
            </a:r>
            <a:endParaRPr spc="-15" dirty="0"/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1403648" y="1131590"/>
            <a:ext cx="4896544" cy="72008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Федеральный уровень </a:t>
            </a:r>
            <a:endParaRPr lang="ru-RU" sz="2800" b="1" dirty="0">
              <a:solidFill>
                <a:srgbClr val="00206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979712" y="2211710"/>
            <a:ext cx="4824536" cy="64807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Региональный уровень </a:t>
            </a:r>
            <a:endParaRPr lang="ru-RU" sz="2800" b="1" dirty="0">
              <a:solidFill>
                <a:srgbClr val="00206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2195736" y="3219822"/>
            <a:ext cx="6048672" cy="115212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Локальные акты регламентирующие обеспечение доступности услуг образовательной организации</a:t>
            </a:r>
            <a:endParaRPr lang="ru-RU" sz="2800" b="1" dirty="0">
              <a:solidFill>
                <a:srgbClr val="002060"/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6069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spc="-55" dirty="0" smtClean="0"/>
              <a:t>ЭТАПЫ </a:t>
            </a:r>
            <a:r>
              <a:rPr lang="ru-RU" sz="2800" spc="-25" dirty="0" smtClean="0"/>
              <a:t>СТАНОВЛЕНИЯ </a:t>
            </a:r>
            <a:r>
              <a:rPr lang="ru-RU" sz="2800" spc="-20" dirty="0" smtClean="0"/>
              <a:t> </a:t>
            </a:r>
            <a:r>
              <a:rPr lang="ru-RU" sz="2800" spc="-20" dirty="0"/>
              <a:t>ИН</a:t>
            </a:r>
            <a:r>
              <a:rPr lang="ru-RU" sz="2800" spc="-25" dirty="0"/>
              <a:t>К</a:t>
            </a:r>
            <a:r>
              <a:rPr lang="ru-RU" sz="2800" spc="-5" dirty="0"/>
              <a:t>Л</a:t>
            </a:r>
            <a:r>
              <a:rPr lang="ru-RU" sz="2800" spc="-30" dirty="0"/>
              <a:t>Ю</a:t>
            </a:r>
            <a:r>
              <a:rPr lang="ru-RU" sz="2800" spc="-25" dirty="0"/>
              <a:t>З</a:t>
            </a:r>
            <a:r>
              <a:rPr lang="ru-RU" sz="2800" spc="-20" dirty="0"/>
              <a:t>И</a:t>
            </a:r>
            <a:r>
              <a:rPr lang="ru-RU" sz="2800" spc="-15" dirty="0"/>
              <a:t>В</a:t>
            </a:r>
            <a:r>
              <a:rPr lang="ru-RU" sz="2800" spc="-20" dirty="0"/>
              <a:t>Н</a:t>
            </a:r>
            <a:r>
              <a:rPr lang="ru-RU" sz="2800" spc="-10" dirty="0"/>
              <a:t>О</a:t>
            </a:r>
            <a:r>
              <a:rPr lang="ru-RU" sz="2800" spc="-25" dirty="0"/>
              <a:t>Г</a:t>
            </a:r>
            <a:r>
              <a:rPr lang="ru-RU" sz="2800" spc="-5" dirty="0"/>
              <a:t>О</a:t>
            </a:r>
            <a:r>
              <a:rPr lang="ru-RU" sz="2800" dirty="0"/>
              <a:t>	</a:t>
            </a:r>
            <a:r>
              <a:rPr lang="ru-RU" sz="2800" spc="-30" dirty="0"/>
              <a:t>О</a:t>
            </a:r>
            <a:r>
              <a:rPr lang="ru-RU" sz="2800" spc="-35" dirty="0"/>
              <a:t>БРАЗ</a:t>
            </a:r>
            <a:r>
              <a:rPr lang="ru-RU" sz="2800" spc="-30" dirty="0"/>
              <a:t>ОВ</a:t>
            </a:r>
            <a:r>
              <a:rPr lang="ru-RU" sz="2800" spc="-35" dirty="0"/>
              <a:t>А</a:t>
            </a:r>
            <a:r>
              <a:rPr lang="ru-RU" sz="2800" spc="-30" dirty="0"/>
              <a:t>НИ</a:t>
            </a:r>
            <a:r>
              <a:rPr lang="ru-RU" sz="2800" spc="-5" dirty="0"/>
              <a:t>Я</a:t>
            </a:r>
            <a:endParaRPr lang="ru-RU" sz="2800" dirty="0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1612218" y="1861712"/>
            <a:ext cx="6433864" cy="582497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rgbClr val="002060"/>
                </a:solidFill>
                <a:latin typeface="Monotype Corsiva" panose="03010101010201010101" pitchFamily="66" charset="0"/>
              </a:rPr>
              <a:t>Выявление ресурсов (кадры, методическое обеспечение)</a:t>
            </a: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1876822" y="1252882"/>
            <a:ext cx="5904656" cy="39270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rgbClr val="002060"/>
                </a:solidFill>
                <a:latin typeface="Monotype Corsiva" panose="03010101010201010101" pitchFamily="66" charset="0"/>
              </a:rPr>
              <a:t>Разработка нормативно-правовой базы</a:t>
            </a: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1225371" y="2628106"/>
            <a:ext cx="7041740" cy="582497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rgbClr val="002060"/>
                </a:solidFill>
                <a:latin typeface="Monotype Corsiva" panose="03010101010201010101" pitchFamily="66" charset="0"/>
              </a:rPr>
              <a:t>Разработка стратегии инклюзивной практики</a:t>
            </a:r>
          </a:p>
          <a:p>
            <a:pPr algn="ctr"/>
            <a:r>
              <a:rPr lang="ru-RU" sz="2000" dirty="0">
                <a:solidFill>
                  <a:srgbClr val="002060"/>
                </a:solidFill>
                <a:latin typeface="Monotype Corsiva" panose="03010101010201010101" pitchFamily="66" charset="0"/>
              </a:rPr>
              <a:t>(разработка АООП, АОП, использование вариативных форм)</a:t>
            </a: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1250125" y="3382175"/>
            <a:ext cx="7041740" cy="582497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Организация повышения профессиональной квалификации  педагогов, специалистов. Повышение компетентности родителей</a:t>
            </a:r>
            <a:endParaRPr lang="ru-RU" sz="2000" dirty="0">
              <a:solidFill>
                <a:srgbClr val="00206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1438151" y="4136244"/>
            <a:ext cx="6643702" cy="454947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rgbClr val="002060"/>
                </a:solidFill>
                <a:latin typeface="Monotype Corsiva" panose="03010101010201010101" pitchFamily="66" charset="0"/>
              </a:rPr>
              <a:t>Реализация сетевого взаимодействия</a:t>
            </a:r>
          </a:p>
        </p:txBody>
      </p:sp>
    </p:spTree>
    <p:extLst>
      <p:ext uri="{BB962C8B-B14F-4D97-AF65-F5344CB8AC3E}">
        <p14:creationId xmlns:p14="http://schemas.microsoft.com/office/powerpoint/2010/main" val="220379943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600" dirty="0" smtClean="0"/>
              <a:t>Формы инклюзивного образования</a:t>
            </a:r>
            <a:endParaRPr lang="ru-RU" sz="3600" dirty="0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338721" y="993848"/>
            <a:ext cx="4272429" cy="570907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Группы компенсирующей направленности </a:t>
            </a:r>
            <a:endParaRPr lang="ru-RU" dirty="0">
              <a:solidFill>
                <a:srgbClr val="00206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4788024" y="1707654"/>
            <a:ext cx="4032448" cy="57595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Группы комбинированной направленности </a:t>
            </a:r>
            <a:endParaRPr lang="ru-RU" dirty="0">
              <a:solidFill>
                <a:srgbClr val="00206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4788024" y="2998955"/>
            <a:ext cx="4032448" cy="48314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Служба Ранней помощи</a:t>
            </a:r>
            <a:endParaRPr lang="ru-RU" dirty="0">
              <a:solidFill>
                <a:srgbClr val="00206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79512" y="2402131"/>
            <a:ext cx="4431638" cy="52965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Группы кратковременного пребывания для детей с ОВЗ</a:t>
            </a:r>
            <a:endParaRPr lang="ru-RU" dirty="0">
              <a:solidFill>
                <a:srgbClr val="00206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338721" y="3562031"/>
            <a:ext cx="4287622" cy="41427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Ресурсная группа </a:t>
            </a:r>
            <a:endParaRPr lang="ru-RU" dirty="0">
              <a:solidFill>
                <a:srgbClr val="00206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788024" y="4197446"/>
            <a:ext cx="3898776" cy="53454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Тренинги для родителей «Ранняя пташка»</a:t>
            </a:r>
            <a:endParaRPr lang="ru-RU" dirty="0">
              <a:solidFill>
                <a:srgbClr val="002060"/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742560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-24811" y="183256"/>
            <a:ext cx="8229600" cy="857250"/>
          </a:xfrm>
        </p:spPr>
        <p:txBody>
          <a:bodyPr/>
          <a:lstStyle/>
          <a:p>
            <a:r>
              <a:rPr lang="ru-RU" dirty="0" smtClean="0"/>
              <a:t>Виды инклюзивного образования</a:t>
            </a:r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510" y="1063229"/>
            <a:ext cx="2581667" cy="17871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Скругленный прямоугольник 8"/>
          <p:cNvSpPr/>
          <p:nvPr/>
        </p:nvSpPr>
        <p:spPr>
          <a:xfrm>
            <a:off x="165309" y="2774702"/>
            <a:ext cx="2962672" cy="43204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Ресурсная группа </a:t>
            </a:r>
            <a:endParaRPr lang="ru-RU" sz="2000" dirty="0">
              <a:solidFill>
                <a:srgbClr val="00206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353805" y="1869363"/>
            <a:ext cx="2414235" cy="18106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Скругленный прямоугольник 10"/>
          <p:cNvSpPr/>
          <p:nvPr/>
        </p:nvSpPr>
        <p:spPr>
          <a:xfrm>
            <a:off x="5868144" y="4371950"/>
            <a:ext cx="2962672" cy="43204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Группа комбинированной направленности </a:t>
            </a:r>
            <a:endParaRPr lang="ru-RU" sz="2000" dirty="0">
              <a:solidFill>
                <a:srgbClr val="00206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2582383"/>
            <a:ext cx="2468893" cy="18516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0558" y="968472"/>
            <a:ext cx="2222069" cy="16622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2786971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dirty="0" smtClean="0"/>
              <a:t>Вовлечение детей с ОВЗ в различные мероприятия ДОО</a:t>
            </a:r>
            <a:endParaRPr lang="ru-RU" sz="32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" y="1203598"/>
            <a:ext cx="2588907" cy="19416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601" y="2445001"/>
            <a:ext cx="2523250" cy="20046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8002" y="1068246"/>
            <a:ext cx="1774704" cy="23085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Скругленный прямоугольник 7"/>
          <p:cNvSpPr/>
          <p:nvPr/>
        </p:nvSpPr>
        <p:spPr>
          <a:xfrm>
            <a:off x="3311860" y="3213664"/>
            <a:ext cx="2520280" cy="50405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Акция «Зажги синим»</a:t>
            </a:r>
            <a:endParaRPr lang="ru-RU" sz="2000" dirty="0">
              <a:solidFill>
                <a:srgbClr val="00206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0" y="860567"/>
            <a:ext cx="3131840" cy="50405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Совместные мероприятия</a:t>
            </a:r>
            <a:endParaRPr lang="ru-RU" sz="2000" dirty="0">
              <a:solidFill>
                <a:srgbClr val="00206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524" y="3075806"/>
            <a:ext cx="2229576" cy="17191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Скругленный прямоугольник 12"/>
          <p:cNvSpPr/>
          <p:nvPr/>
        </p:nvSpPr>
        <p:spPr>
          <a:xfrm>
            <a:off x="6012160" y="4443958"/>
            <a:ext cx="2520280" cy="50405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Акция «Книги детям»</a:t>
            </a:r>
            <a:endParaRPr lang="ru-RU" sz="2000" dirty="0">
              <a:solidFill>
                <a:srgbClr val="00206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7026" y="1356615"/>
            <a:ext cx="1804925" cy="17191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834254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2"/>
          <p:cNvSpPr txBox="1">
            <a:spLocks noGrp="1"/>
          </p:cNvSpPr>
          <p:nvPr>
            <p:ph type="title"/>
          </p:nvPr>
        </p:nvSpPr>
        <p:spPr>
          <a:xfrm>
            <a:off x="457200" y="123478"/>
            <a:ext cx="8229600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spc="-15" dirty="0"/>
              <a:t>КОНТИНГЕНТ</a:t>
            </a:r>
            <a:r>
              <a:rPr sz="3200" spc="-85" dirty="0"/>
              <a:t> </a:t>
            </a:r>
            <a:r>
              <a:rPr sz="3200" spc="-25" dirty="0"/>
              <a:t>ВОСПИТАННИКОВ</a:t>
            </a:r>
          </a:p>
        </p:txBody>
      </p:sp>
      <p:graphicFrame>
        <p:nvGraphicFramePr>
          <p:cNvPr id="9" name="Объект 8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008305302"/>
              </p:ext>
            </p:extLst>
          </p:nvPr>
        </p:nvGraphicFramePr>
        <p:xfrm>
          <a:off x="107504" y="483518"/>
          <a:ext cx="4176464" cy="27642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4" name="Объект 13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129141971"/>
              </p:ext>
            </p:extLst>
          </p:nvPr>
        </p:nvGraphicFramePr>
        <p:xfrm>
          <a:off x="4510800" y="628745"/>
          <a:ext cx="4176000" cy="27350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5" name="Скругленный прямоугольник 14"/>
          <p:cNvSpPr/>
          <p:nvPr/>
        </p:nvSpPr>
        <p:spPr>
          <a:xfrm>
            <a:off x="1115616" y="3507854"/>
            <a:ext cx="7272808" cy="576064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90855" marR="483234" algn="just">
              <a:lnSpc>
                <a:spcPct val="100000"/>
              </a:lnSpc>
            </a:pPr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latin typeface="Monotype Corsiva" panose="03010101010201010101" pitchFamily="66" charset="0"/>
                <a:cs typeface="Calibri"/>
              </a:rPr>
              <a:t>На</a:t>
            </a:r>
            <a:r>
              <a:rPr lang="ru-RU" sz="1600" b="1" spc="-10" dirty="0">
                <a:solidFill>
                  <a:schemeClr val="accent1">
                    <a:lumMod val="50000"/>
                  </a:schemeClr>
                </a:solidFill>
                <a:latin typeface="Monotype Corsiva" panose="03010101010201010101" pitchFamily="66" charset="0"/>
                <a:cs typeface="Calibri"/>
              </a:rPr>
              <a:t> </a:t>
            </a:r>
            <a:r>
              <a:rPr lang="ru-RU" sz="1600" b="1" spc="-5" dirty="0">
                <a:solidFill>
                  <a:schemeClr val="accent1">
                    <a:lumMod val="50000"/>
                  </a:schemeClr>
                </a:solidFill>
                <a:latin typeface="Monotype Corsiva" panose="03010101010201010101" pitchFamily="66" charset="0"/>
                <a:cs typeface="Calibri"/>
              </a:rPr>
              <a:t>базе</a:t>
            </a:r>
            <a:r>
              <a:rPr lang="ru-RU" sz="1600" b="1" spc="-35" dirty="0">
                <a:solidFill>
                  <a:schemeClr val="accent1">
                    <a:lumMod val="50000"/>
                  </a:schemeClr>
                </a:solidFill>
                <a:latin typeface="Monotype Corsiva" panose="03010101010201010101" pitchFamily="66" charset="0"/>
                <a:cs typeface="Calibri"/>
              </a:rPr>
              <a:t> </a:t>
            </a:r>
            <a:r>
              <a:rPr lang="ru-RU" sz="1600" b="1" spc="-20" dirty="0" smtClean="0">
                <a:solidFill>
                  <a:schemeClr val="accent1">
                    <a:lumMod val="50000"/>
                  </a:schemeClr>
                </a:solidFill>
                <a:latin typeface="Monotype Corsiva" panose="03010101010201010101" pitchFamily="66" charset="0"/>
                <a:cs typeface="Calibri"/>
              </a:rPr>
              <a:t>МБДОУ</a:t>
            </a:r>
            <a:r>
              <a:rPr lang="ru-RU" sz="1600" b="1" spc="-35" dirty="0" smtClean="0">
                <a:solidFill>
                  <a:schemeClr val="accent1">
                    <a:lumMod val="50000"/>
                  </a:schemeClr>
                </a:solidFill>
                <a:latin typeface="Monotype Corsiva" panose="03010101010201010101" pitchFamily="66" charset="0"/>
                <a:cs typeface="Calibri"/>
              </a:rPr>
              <a:t> </a:t>
            </a:r>
            <a:r>
              <a:rPr lang="ru-RU" sz="1600" b="1" spc="-20" dirty="0">
                <a:solidFill>
                  <a:schemeClr val="accent1">
                    <a:lumMod val="50000"/>
                  </a:schemeClr>
                </a:solidFill>
                <a:latin typeface="Monotype Corsiva" panose="03010101010201010101" pitchFamily="66" charset="0"/>
                <a:cs typeface="Calibri"/>
              </a:rPr>
              <a:t>ДС</a:t>
            </a:r>
            <a:r>
              <a:rPr lang="ru-RU" sz="1600" b="1" spc="-50" dirty="0">
                <a:solidFill>
                  <a:schemeClr val="accent1">
                    <a:lumMod val="50000"/>
                  </a:schemeClr>
                </a:solidFill>
                <a:latin typeface="Monotype Corsiva" panose="03010101010201010101" pitchFamily="66" charset="0"/>
                <a:cs typeface="Calibri"/>
              </a:rPr>
              <a:t> </a:t>
            </a:r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latin typeface="Monotype Corsiva" panose="03010101010201010101" pitchFamily="66" charset="0"/>
                <a:cs typeface="Calibri"/>
              </a:rPr>
              <a:t>№</a:t>
            </a:r>
            <a:r>
              <a:rPr lang="ru-RU" sz="1600" b="1" spc="-5" dirty="0">
                <a:solidFill>
                  <a:schemeClr val="accent1">
                    <a:lumMod val="50000"/>
                  </a:schemeClr>
                </a:solidFill>
                <a:latin typeface="Monotype Corsiva" panose="03010101010201010101" pitchFamily="66" charset="0"/>
                <a:cs typeface="Calibri"/>
              </a:rPr>
              <a:t> </a:t>
            </a:r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  <a:latin typeface="Monotype Corsiva" panose="03010101010201010101" pitchFamily="66" charset="0"/>
                <a:cs typeface="Calibri"/>
              </a:rPr>
              <a:t>72 </a:t>
            </a:r>
            <a:r>
              <a:rPr lang="ru-RU" sz="1600" b="1" spc="-5" dirty="0" smtClean="0">
                <a:solidFill>
                  <a:schemeClr val="accent1">
                    <a:lumMod val="50000"/>
                  </a:schemeClr>
                </a:solidFill>
                <a:latin typeface="Monotype Corsiva" panose="03010101010201010101" pitchFamily="66" charset="0"/>
                <a:cs typeface="Calibri"/>
              </a:rPr>
              <a:t>«Мозаика»</a:t>
            </a:r>
            <a:r>
              <a:rPr lang="ru-RU" sz="1600" b="1" spc="-45" dirty="0" smtClean="0">
                <a:solidFill>
                  <a:schemeClr val="accent1">
                    <a:lumMod val="50000"/>
                  </a:schemeClr>
                </a:solidFill>
                <a:latin typeface="Monotype Corsiva" panose="03010101010201010101" pitchFamily="66" charset="0"/>
                <a:cs typeface="Calibri"/>
              </a:rPr>
              <a:t> </a:t>
            </a:r>
            <a:r>
              <a:rPr lang="ru-RU" sz="1600" b="1" spc="-10" dirty="0">
                <a:solidFill>
                  <a:schemeClr val="accent1">
                    <a:lumMod val="50000"/>
                  </a:schemeClr>
                </a:solidFill>
                <a:latin typeface="Monotype Corsiva" panose="03010101010201010101" pitchFamily="66" charset="0"/>
                <a:cs typeface="Calibri"/>
              </a:rPr>
              <a:t>осуществляется</a:t>
            </a:r>
            <a:r>
              <a:rPr lang="ru-RU" sz="1600" b="1" spc="-55" dirty="0">
                <a:solidFill>
                  <a:schemeClr val="accent1">
                    <a:lumMod val="50000"/>
                  </a:schemeClr>
                </a:solidFill>
                <a:latin typeface="Monotype Corsiva" panose="03010101010201010101" pitchFamily="66" charset="0"/>
                <a:cs typeface="Calibri"/>
              </a:rPr>
              <a:t> </a:t>
            </a:r>
            <a:r>
              <a:rPr lang="ru-RU" sz="1600" b="1" spc="-10" dirty="0" smtClean="0">
                <a:solidFill>
                  <a:schemeClr val="accent1">
                    <a:lumMod val="50000"/>
                  </a:schemeClr>
                </a:solidFill>
                <a:latin typeface="Monotype Corsiva" panose="03010101010201010101" pitchFamily="66" charset="0"/>
                <a:cs typeface="Calibri"/>
              </a:rPr>
              <a:t>сопровождение</a:t>
            </a:r>
            <a:r>
              <a:rPr lang="ru-RU" sz="1600" b="1" spc="-35" dirty="0" smtClean="0">
                <a:solidFill>
                  <a:schemeClr val="accent1">
                    <a:lumMod val="50000"/>
                  </a:schemeClr>
                </a:solidFill>
                <a:latin typeface="Monotype Corsiva" panose="03010101010201010101" pitchFamily="66" charset="0"/>
                <a:cs typeface="Calibri"/>
              </a:rPr>
              <a:t>         </a:t>
            </a:r>
          </a:p>
          <a:p>
            <a:pPr marL="490855" marR="483234" algn="just">
              <a:lnSpc>
                <a:spcPct val="100000"/>
              </a:lnSpc>
            </a:pPr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  <a:latin typeface="Monotype Corsiva" panose="03010101010201010101" pitchFamily="66" charset="0"/>
                <a:cs typeface="Calibri"/>
              </a:rPr>
              <a:t>двух</a:t>
            </a:r>
            <a:r>
              <a:rPr lang="ru-RU" sz="1600" b="1" spc="-5" dirty="0" smtClean="0">
                <a:solidFill>
                  <a:schemeClr val="accent1">
                    <a:lumMod val="50000"/>
                  </a:schemeClr>
                </a:solidFill>
                <a:latin typeface="Monotype Corsiva" panose="03010101010201010101" pitchFamily="66" charset="0"/>
                <a:cs typeface="Calibri"/>
              </a:rPr>
              <a:t> </a:t>
            </a:r>
            <a:r>
              <a:rPr lang="ru-RU" sz="1600" b="1" spc="-5" dirty="0" err="1" smtClean="0">
                <a:solidFill>
                  <a:schemeClr val="accent1">
                    <a:lumMod val="50000"/>
                  </a:schemeClr>
                </a:solidFill>
                <a:latin typeface="Monotype Corsiva" panose="03010101010201010101" pitchFamily="66" charset="0"/>
                <a:cs typeface="Calibri"/>
              </a:rPr>
              <a:t>безречевых</a:t>
            </a:r>
            <a:r>
              <a:rPr lang="ru-RU" sz="1600" b="1" spc="-5" dirty="0" smtClean="0">
                <a:solidFill>
                  <a:schemeClr val="accent1">
                    <a:lumMod val="50000"/>
                  </a:schemeClr>
                </a:solidFill>
                <a:latin typeface="Monotype Corsiva" panose="03010101010201010101" pitchFamily="66" charset="0"/>
                <a:cs typeface="Calibri"/>
              </a:rPr>
              <a:t> </a:t>
            </a:r>
            <a:r>
              <a:rPr lang="ru-RU" sz="1600" b="1" spc="-305" dirty="0" smtClean="0">
                <a:solidFill>
                  <a:schemeClr val="accent1">
                    <a:lumMod val="50000"/>
                  </a:schemeClr>
                </a:solidFill>
                <a:latin typeface="Monotype Corsiva" panose="03010101010201010101" pitchFamily="66" charset="0"/>
                <a:cs typeface="Calibri"/>
              </a:rPr>
              <a:t> </a:t>
            </a:r>
            <a:r>
              <a:rPr lang="ru-RU" sz="1600" b="1" spc="-10" dirty="0" smtClean="0">
                <a:solidFill>
                  <a:schemeClr val="accent1">
                    <a:lumMod val="50000"/>
                  </a:schemeClr>
                </a:solidFill>
                <a:latin typeface="Monotype Corsiva" panose="03010101010201010101" pitchFamily="66" charset="0"/>
                <a:cs typeface="Calibri"/>
              </a:rPr>
              <a:t>воспитанников,</a:t>
            </a:r>
            <a:r>
              <a:rPr lang="ru-RU" sz="1600" b="1" spc="-90" dirty="0" smtClean="0">
                <a:solidFill>
                  <a:schemeClr val="accent1">
                    <a:lumMod val="50000"/>
                  </a:schemeClr>
                </a:solidFill>
                <a:latin typeface="Monotype Corsiva" panose="03010101010201010101" pitchFamily="66" charset="0"/>
                <a:cs typeface="Calibri"/>
              </a:rPr>
              <a:t> </a:t>
            </a:r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  <a:latin typeface="Monotype Corsiva" panose="03010101010201010101" pitchFamily="66" charset="0"/>
                <a:cs typeface="Calibri"/>
              </a:rPr>
              <a:t>не</a:t>
            </a:r>
            <a:r>
              <a:rPr lang="ru-RU" sz="1600" b="1" spc="-40" dirty="0" smtClean="0">
                <a:solidFill>
                  <a:schemeClr val="accent1">
                    <a:lumMod val="50000"/>
                  </a:schemeClr>
                </a:solidFill>
                <a:latin typeface="Monotype Corsiva" panose="03010101010201010101" pitchFamily="66" charset="0"/>
                <a:cs typeface="Calibri"/>
              </a:rPr>
              <a:t> </a:t>
            </a:r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  <a:latin typeface="Monotype Corsiva" panose="03010101010201010101" pitchFamily="66" charset="0"/>
                <a:cs typeface="Calibri"/>
              </a:rPr>
              <a:t>посещающих</a:t>
            </a:r>
            <a:r>
              <a:rPr lang="ru-RU" sz="1600" b="1" spc="-114" dirty="0" smtClean="0">
                <a:solidFill>
                  <a:schemeClr val="accent1">
                    <a:lumMod val="50000"/>
                  </a:schemeClr>
                </a:solidFill>
                <a:latin typeface="Monotype Corsiva" panose="03010101010201010101" pitchFamily="66" charset="0"/>
                <a:cs typeface="Calibri"/>
              </a:rPr>
              <a:t> </a:t>
            </a:r>
            <a:r>
              <a:rPr lang="ru-RU" sz="1600" b="1" spc="-10" dirty="0" smtClean="0">
                <a:solidFill>
                  <a:schemeClr val="accent1">
                    <a:lumMod val="50000"/>
                  </a:schemeClr>
                </a:solidFill>
                <a:latin typeface="Monotype Corsiva" panose="03010101010201010101" pitchFamily="66" charset="0"/>
                <a:cs typeface="Calibri"/>
              </a:rPr>
              <a:t>образовательные</a:t>
            </a:r>
            <a:r>
              <a:rPr lang="ru-RU" sz="1600" b="1" spc="-80" dirty="0" smtClean="0">
                <a:solidFill>
                  <a:schemeClr val="accent1">
                    <a:lumMod val="50000"/>
                  </a:schemeClr>
                </a:solidFill>
                <a:latin typeface="Monotype Corsiva" panose="03010101010201010101" pitchFamily="66" charset="0"/>
                <a:cs typeface="Calibri"/>
              </a:rPr>
              <a:t> </a:t>
            </a:r>
            <a:r>
              <a:rPr lang="ru-RU" sz="1600" b="1" spc="-5" dirty="0" smtClean="0">
                <a:solidFill>
                  <a:schemeClr val="accent1">
                    <a:lumMod val="50000"/>
                  </a:schemeClr>
                </a:solidFill>
                <a:latin typeface="Monotype Corsiva" panose="03010101010201010101" pitchFamily="66" charset="0"/>
                <a:cs typeface="Calibri"/>
              </a:rPr>
              <a:t>организации</a:t>
            </a:r>
            <a:endParaRPr lang="ru-RU" sz="1600" dirty="0">
              <a:solidFill>
                <a:schemeClr val="accent1">
                  <a:lumMod val="50000"/>
                </a:schemeClr>
              </a:solidFill>
              <a:latin typeface="Monotype Corsiva" panose="03010101010201010101" pitchFamily="66" charset="0"/>
              <a:cs typeface="Calibri"/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1115616" y="4227934"/>
            <a:ext cx="7272808" cy="576064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90855" marR="483234" algn="just">
              <a:lnSpc>
                <a:spcPct val="100000"/>
              </a:lnSpc>
            </a:pPr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latin typeface="Monotype Corsiva" panose="03010101010201010101" pitchFamily="66" charset="0"/>
                <a:cs typeface="Calibri"/>
              </a:rPr>
              <a:t>На</a:t>
            </a:r>
            <a:r>
              <a:rPr lang="ru-RU" sz="1600" b="1" spc="-10" dirty="0">
                <a:solidFill>
                  <a:schemeClr val="accent1">
                    <a:lumMod val="50000"/>
                  </a:schemeClr>
                </a:solidFill>
                <a:latin typeface="Monotype Corsiva" panose="03010101010201010101" pitchFamily="66" charset="0"/>
                <a:cs typeface="Calibri"/>
              </a:rPr>
              <a:t> </a:t>
            </a:r>
            <a:r>
              <a:rPr lang="ru-RU" sz="1600" b="1" spc="-5" dirty="0">
                <a:solidFill>
                  <a:schemeClr val="accent1">
                    <a:lumMod val="50000"/>
                  </a:schemeClr>
                </a:solidFill>
                <a:latin typeface="Monotype Corsiva" panose="03010101010201010101" pitchFamily="66" charset="0"/>
                <a:cs typeface="Calibri"/>
              </a:rPr>
              <a:t>базе</a:t>
            </a:r>
            <a:r>
              <a:rPr lang="ru-RU" sz="1600" b="1" spc="-35" dirty="0">
                <a:solidFill>
                  <a:schemeClr val="accent1">
                    <a:lumMod val="50000"/>
                  </a:schemeClr>
                </a:solidFill>
                <a:latin typeface="Monotype Corsiva" panose="03010101010201010101" pitchFamily="66" charset="0"/>
                <a:cs typeface="Calibri"/>
              </a:rPr>
              <a:t> </a:t>
            </a:r>
            <a:r>
              <a:rPr lang="ru-RU" sz="1600" b="1" spc="-20" dirty="0" smtClean="0">
                <a:solidFill>
                  <a:schemeClr val="accent1">
                    <a:lumMod val="50000"/>
                  </a:schemeClr>
                </a:solidFill>
                <a:latin typeface="Monotype Corsiva" panose="03010101010201010101" pitchFamily="66" charset="0"/>
                <a:cs typeface="Calibri"/>
              </a:rPr>
              <a:t>МБДОУ</a:t>
            </a:r>
            <a:r>
              <a:rPr lang="ru-RU" sz="1600" b="1" spc="-35" dirty="0" smtClean="0">
                <a:solidFill>
                  <a:schemeClr val="accent1">
                    <a:lumMod val="50000"/>
                  </a:schemeClr>
                </a:solidFill>
                <a:latin typeface="Monotype Corsiva" panose="03010101010201010101" pitchFamily="66" charset="0"/>
                <a:cs typeface="Calibri"/>
              </a:rPr>
              <a:t> </a:t>
            </a:r>
            <a:r>
              <a:rPr lang="ru-RU" sz="1600" b="1" spc="-20" dirty="0">
                <a:solidFill>
                  <a:schemeClr val="accent1">
                    <a:lumMod val="50000"/>
                  </a:schemeClr>
                </a:solidFill>
                <a:latin typeface="Monotype Corsiva" panose="03010101010201010101" pitchFamily="66" charset="0"/>
                <a:cs typeface="Calibri"/>
              </a:rPr>
              <a:t>ДС</a:t>
            </a:r>
            <a:r>
              <a:rPr lang="ru-RU" sz="1600" b="1" spc="-50" dirty="0">
                <a:solidFill>
                  <a:schemeClr val="accent1">
                    <a:lumMod val="50000"/>
                  </a:schemeClr>
                </a:solidFill>
                <a:latin typeface="Monotype Corsiva" panose="03010101010201010101" pitchFamily="66" charset="0"/>
                <a:cs typeface="Calibri"/>
              </a:rPr>
              <a:t> </a:t>
            </a:r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latin typeface="Monotype Corsiva" panose="03010101010201010101" pitchFamily="66" charset="0"/>
                <a:cs typeface="Calibri"/>
              </a:rPr>
              <a:t>№</a:t>
            </a:r>
            <a:r>
              <a:rPr lang="ru-RU" sz="1600" b="1" spc="-5" dirty="0">
                <a:solidFill>
                  <a:schemeClr val="accent1">
                    <a:lumMod val="50000"/>
                  </a:schemeClr>
                </a:solidFill>
                <a:latin typeface="Monotype Corsiva" panose="03010101010201010101" pitchFamily="66" charset="0"/>
                <a:cs typeface="Calibri"/>
              </a:rPr>
              <a:t> </a:t>
            </a:r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  <a:latin typeface="Monotype Corsiva" panose="03010101010201010101" pitchFamily="66" charset="0"/>
                <a:cs typeface="Calibri"/>
              </a:rPr>
              <a:t>72 </a:t>
            </a:r>
            <a:r>
              <a:rPr lang="ru-RU" sz="1600" b="1" spc="-5" dirty="0" smtClean="0">
                <a:solidFill>
                  <a:schemeClr val="accent1">
                    <a:lumMod val="50000"/>
                  </a:schemeClr>
                </a:solidFill>
                <a:latin typeface="Monotype Corsiva" panose="03010101010201010101" pitchFamily="66" charset="0"/>
                <a:cs typeface="Calibri"/>
              </a:rPr>
              <a:t>«Мозаика»</a:t>
            </a:r>
            <a:r>
              <a:rPr lang="ru-RU" sz="1600" b="1" spc="-45" dirty="0" smtClean="0">
                <a:solidFill>
                  <a:schemeClr val="accent1">
                    <a:lumMod val="50000"/>
                  </a:schemeClr>
                </a:solidFill>
                <a:latin typeface="Monotype Corsiva" panose="03010101010201010101" pitchFamily="66" charset="0"/>
                <a:cs typeface="Calibri"/>
              </a:rPr>
              <a:t> </a:t>
            </a:r>
            <a:r>
              <a:rPr lang="ru-RU" sz="1600" b="1" spc="-10" dirty="0" smtClean="0">
                <a:solidFill>
                  <a:schemeClr val="accent1">
                    <a:lumMod val="50000"/>
                  </a:schemeClr>
                </a:solidFill>
                <a:latin typeface="Monotype Corsiva" panose="03010101010201010101" pitchFamily="66" charset="0"/>
                <a:cs typeface="Calibri"/>
              </a:rPr>
              <a:t>функционирует служба ранней помощи для детей с ОВЗ</a:t>
            </a:r>
            <a:endParaRPr lang="ru-RU" sz="1600" dirty="0">
              <a:solidFill>
                <a:schemeClr val="accent1">
                  <a:lumMod val="50000"/>
                </a:schemeClr>
              </a:solidFill>
              <a:latin typeface="Monotype Corsiva" panose="03010101010201010101" pitchFamily="66" charset="0"/>
              <a:cs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Достижения воспитанников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4652" y="863431"/>
            <a:ext cx="1513501" cy="21403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4593" y="844914"/>
            <a:ext cx="1527468" cy="21588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2127" y="844914"/>
            <a:ext cx="1579686" cy="22308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4087" y="2966862"/>
            <a:ext cx="1492806" cy="21275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3003798"/>
            <a:ext cx="1478223" cy="20979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1366462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95486"/>
            <a:ext cx="8229600" cy="857250"/>
          </a:xfrm>
        </p:spPr>
        <p:txBody>
          <a:bodyPr/>
          <a:lstStyle/>
          <a:p>
            <a:r>
              <a:rPr lang="ru-RU" dirty="0" smtClean="0"/>
              <a:t>Достижения педагогов 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147" y="984932"/>
            <a:ext cx="1590272" cy="22430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0416" y="914688"/>
            <a:ext cx="1576980" cy="22506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6882" y="953277"/>
            <a:ext cx="1450101" cy="20938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0525" y="910888"/>
            <a:ext cx="1592462" cy="22506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6119" y="3139460"/>
            <a:ext cx="1434218" cy="19805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5367" y="3160208"/>
            <a:ext cx="1436757" cy="19956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47" y="3141022"/>
            <a:ext cx="1389614" cy="19789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6208872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dirty="0"/>
              <a:t>ДИССЕМИНАЦИЯ АКТУАЛЬНОГО  ПЕДАГОГИЧЕСКОГО ОПЫТА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1908" y="1923678"/>
            <a:ext cx="1848199" cy="25644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833" y="915566"/>
            <a:ext cx="1777992" cy="26046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5727" y="1063229"/>
            <a:ext cx="1816718" cy="26642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215332" y="2262598"/>
            <a:ext cx="2515460" cy="18865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198718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sz="3600" dirty="0" smtClean="0"/>
              <a:t>ОБРАЗОВАТЕЛЬНЫЕ ПРОГРАММЫ</a:t>
            </a:r>
          </a:p>
        </p:txBody>
      </p:sp>
      <p:pic>
        <p:nvPicPr>
          <p:cNvPr id="2" name="Объект 1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5220072" y="3075806"/>
            <a:ext cx="1361953" cy="1859936"/>
          </a:xfrm>
          <a:prstGeom prst="round2DiagRect">
            <a:avLst>
              <a:gd name="adj1" fmla="val 16667"/>
              <a:gd name="adj2" fmla="val 0"/>
            </a:avLst>
          </a:prstGeom>
          <a:solidFill>
            <a:schemeClr val="bg1"/>
          </a:solidFill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3699" y="1069790"/>
            <a:ext cx="1351972" cy="1753869"/>
          </a:xfrm>
          <a:prstGeom prst="round2DiagRect">
            <a:avLst>
              <a:gd name="adj1" fmla="val 16667"/>
              <a:gd name="adj2" fmla="val 0"/>
            </a:avLst>
          </a:prstGeom>
          <a:solidFill>
            <a:schemeClr val="bg1"/>
          </a:solidFill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16306" y="998713"/>
            <a:ext cx="1327236" cy="1789061"/>
          </a:xfrm>
          <a:prstGeom prst="round2DiagRect">
            <a:avLst>
              <a:gd name="adj1" fmla="val 16667"/>
              <a:gd name="adj2" fmla="val 0"/>
            </a:avLst>
          </a:prstGeom>
          <a:solidFill>
            <a:schemeClr val="bg1"/>
          </a:solidFill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14176" y="1034598"/>
            <a:ext cx="1327237" cy="1789061"/>
          </a:xfrm>
          <a:prstGeom prst="round2DiagRect">
            <a:avLst>
              <a:gd name="adj1" fmla="val 16667"/>
              <a:gd name="adj2" fmla="val 0"/>
            </a:avLst>
          </a:prstGeom>
          <a:solidFill>
            <a:schemeClr val="bg1"/>
          </a:solidFill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415" y="1116060"/>
            <a:ext cx="1377911" cy="17076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3147814"/>
            <a:ext cx="1368434" cy="185868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66692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10114979"/>
              </p:ext>
            </p:extLst>
          </p:nvPr>
        </p:nvGraphicFramePr>
        <p:xfrm>
          <a:off x="457200" y="1924049"/>
          <a:ext cx="4068000" cy="2736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8435" name="Заголовок 2"/>
          <p:cNvSpPr>
            <a:spLocks noGrp="1"/>
          </p:cNvSpPr>
          <p:nvPr>
            <p:ph type="title"/>
          </p:nvPr>
        </p:nvSpPr>
        <p:spPr>
          <a:xfrm>
            <a:off x="457200" y="-2177"/>
            <a:ext cx="8229600" cy="857250"/>
          </a:xfrm>
        </p:spPr>
        <p:txBody>
          <a:bodyPr/>
          <a:lstStyle/>
          <a:p>
            <a:r>
              <a:rPr lang="ru-RU" altLang="ru-RU" sz="3600" dirty="0"/>
              <a:t>КАДРОВЫЙ ПОТЕНЦИАЛ</a:t>
            </a:r>
            <a:endParaRPr lang="ru-RU" altLang="ru-RU" sz="3600" dirty="0" smtClean="0"/>
          </a:p>
        </p:txBody>
      </p:sp>
      <p:sp>
        <p:nvSpPr>
          <p:cNvPr id="18437" name="Текст 4"/>
          <p:cNvSpPr>
            <a:spLocks noGrp="1"/>
          </p:cNvSpPr>
          <p:nvPr>
            <p:ph type="body" sz="quarter" idx="3"/>
          </p:nvPr>
        </p:nvSpPr>
        <p:spPr bwMode="auto">
          <a:xfrm>
            <a:off x="4497388" y="865165"/>
            <a:ext cx="4041775" cy="1687514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r>
              <a:rPr lang="ru-RU" altLang="ru-RU" sz="1600" dirty="0">
                <a:solidFill>
                  <a:srgbClr val="C00000"/>
                </a:solidFill>
                <a:latin typeface="Monotype Corsiva" panose="03010101010201010101" pitchFamily="66" charset="0"/>
              </a:rPr>
              <a:t>100%</a:t>
            </a:r>
            <a:r>
              <a:rPr lang="ru-RU" altLang="ru-RU" sz="1600" dirty="0">
                <a:solidFill>
                  <a:schemeClr val="bg1"/>
                </a:solidFill>
                <a:latin typeface="Monotype Corsiva" panose="03010101010201010101" pitchFamily="66" charset="0"/>
              </a:rPr>
              <a:t> </a:t>
            </a:r>
            <a:r>
              <a:rPr lang="ru-RU" altLang="ru-RU" sz="1600" dirty="0">
                <a:solidFill>
                  <a:srgbClr val="002060"/>
                </a:solidFill>
                <a:latin typeface="Monotype Corsiva" panose="03010101010201010101" pitchFamily="66" charset="0"/>
              </a:rPr>
              <a:t>воспитателей прошли обучение  по дополнительной профессиональной  программе повышения квалификации</a:t>
            </a:r>
          </a:p>
          <a:p>
            <a:r>
              <a:rPr lang="ru-RU" altLang="ru-RU" sz="1600" dirty="0">
                <a:solidFill>
                  <a:srgbClr val="002060"/>
                </a:solidFill>
                <a:latin typeface="Monotype Corsiva" panose="03010101010201010101" pitchFamily="66" charset="0"/>
              </a:rPr>
              <a:t>«Содержание и организация</a:t>
            </a:r>
          </a:p>
          <a:p>
            <a:r>
              <a:rPr lang="ru-RU" altLang="ru-RU" sz="1600" dirty="0">
                <a:solidFill>
                  <a:srgbClr val="002060"/>
                </a:solidFill>
                <a:latin typeface="Monotype Corsiva" panose="03010101010201010101" pitchFamily="66" charset="0"/>
              </a:rPr>
              <a:t>образовательной деятельности</a:t>
            </a:r>
          </a:p>
          <a:p>
            <a:r>
              <a:rPr lang="ru-RU" altLang="ru-RU" sz="1600" dirty="0">
                <a:solidFill>
                  <a:srgbClr val="002060"/>
                </a:solidFill>
                <a:latin typeface="Monotype Corsiva" panose="03010101010201010101" pitchFamily="66" charset="0"/>
              </a:rPr>
              <a:t>с детьми с ОВЗ и детьми-инвалидами  в ДОО</a:t>
            </a:r>
            <a:r>
              <a:rPr lang="ru-RU" altLang="ru-RU" sz="1600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»</a:t>
            </a:r>
            <a:endParaRPr lang="ru-RU" altLang="ru-RU" sz="1600" dirty="0">
              <a:solidFill>
                <a:srgbClr val="002060"/>
              </a:solidFill>
              <a:latin typeface="Monotype Corsiva" panose="03010101010201010101" pitchFamily="66" charset="0"/>
            </a:endParaRPr>
          </a:p>
        </p:txBody>
      </p:sp>
      <p:graphicFrame>
        <p:nvGraphicFramePr>
          <p:cNvPr id="8" name="Объект 7"/>
          <p:cNvGraphicFramePr>
            <a:graphicFrameLocks noGrp="1"/>
          </p:cNvGraphicFramePr>
          <p:nvPr>
            <p:ph sz="quarter" idx="4"/>
            <p:extLst>
              <p:ext uri="{D42A27DB-BD31-4B8C-83A1-F6EECF244321}">
                <p14:modId xmlns:p14="http://schemas.microsoft.com/office/powerpoint/2010/main" val="2604759519"/>
              </p:ext>
            </p:extLst>
          </p:nvPr>
        </p:nvGraphicFramePr>
        <p:xfrm>
          <a:off x="5159375" y="2459038"/>
          <a:ext cx="2952000" cy="234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Текст 1"/>
          <p:cNvSpPr>
            <a:spLocks noGrp="1"/>
          </p:cNvSpPr>
          <p:nvPr>
            <p:ph type="body" idx="1"/>
          </p:nvPr>
        </p:nvSpPr>
        <p:spPr>
          <a:xfrm>
            <a:off x="457200" y="865164"/>
            <a:ext cx="4040188" cy="963661"/>
          </a:xfrm>
        </p:spPr>
        <p:txBody>
          <a:bodyPr/>
          <a:lstStyle/>
          <a:p>
            <a:pPr algn="ctr"/>
            <a:r>
              <a:rPr lang="ru-RU" sz="1600" dirty="0" smtClean="0">
                <a:solidFill>
                  <a:schemeClr val="tx2">
                    <a:lumMod val="50000"/>
                  </a:schemeClr>
                </a:solidFill>
                <a:latin typeface="Monotype Corsiva" panose="03010101010201010101" pitchFamily="66" charset="0"/>
              </a:rPr>
              <a:t>46 педагогических работника </a:t>
            </a:r>
          </a:p>
          <a:p>
            <a:r>
              <a:rPr lang="ru-RU" sz="1600" dirty="0" smtClean="0">
                <a:solidFill>
                  <a:schemeClr val="tx2">
                    <a:lumMod val="50000"/>
                  </a:schemeClr>
                </a:solidFill>
                <a:latin typeface="Monotype Corsiva" panose="03010101010201010101" pitchFamily="66" charset="0"/>
              </a:rPr>
              <a:t>Из </a:t>
            </a:r>
            <a:r>
              <a:rPr lang="ru-RU" sz="1600" dirty="0">
                <a:solidFill>
                  <a:schemeClr val="tx2">
                    <a:lumMod val="50000"/>
                  </a:schemeClr>
                </a:solidFill>
                <a:latin typeface="Monotype Corsiva" panose="03010101010201010101" pitchFamily="66" charset="0"/>
              </a:rPr>
              <a:t>них </a:t>
            </a:r>
            <a:r>
              <a:rPr lang="ru-RU" sz="1600" dirty="0" smtClean="0">
                <a:solidFill>
                  <a:schemeClr val="tx2">
                    <a:lumMod val="50000"/>
                  </a:schemeClr>
                </a:solidFill>
                <a:latin typeface="Monotype Corsiva" panose="03010101010201010101" pitchFamily="66" charset="0"/>
              </a:rPr>
              <a:t>36 </a:t>
            </a:r>
            <a:r>
              <a:rPr lang="ru-RU" sz="1600" dirty="0">
                <a:solidFill>
                  <a:schemeClr val="tx2">
                    <a:lumMod val="50000"/>
                  </a:schemeClr>
                </a:solidFill>
                <a:latin typeface="Monotype Corsiva" panose="03010101010201010101" pitchFamily="66" charset="0"/>
              </a:rPr>
              <a:t>работников  осуществляют психолого-  педагогическое  сопровождение детей с ОВЗ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Заголовок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456992"/>
          </a:xfrm>
        </p:spPr>
        <p:txBody>
          <a:bodyPr/>
          <a:lstStyle/>
          <a:p>
            <a:r>
              <a:rPr lang="ru-RU" altLang="ru-RU" sz="2000" dirty="0" smtClean="0"/>
              <a:t>СЛУЖБА ПСИХОЛОГО-ПЕДАГОГИЧЕСКОГО  СОПРОВОЖДЕНИЯ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251520" y="641641"/>
            <a:ext cx="3696442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470534">
              <a:lnSpc>
                <a:spcPct val="100000"/>
              </a:lnSpc>
              <a:spcBef>
                <a:spcPts val="100"/>
              </a:spcBef>
            </a:pPr>
            <a:r>
              <a:rPr sz="1400" b="1" spc="-15" dirty="0">
                <a:solidFill>
                  <a:srgbClr val="002060"/>
                </a:solidFill>
                <a:latin typeface="Monotype Corsiva" panose="03010101010201010101" pitchFamily="66" charset="0"/>
                <a:cs typeface="Calibri"/>
              </a:rPr>
              <a:t>С</a:t>
            </a:r>
            <a:r>
              <a:rPr sz="1400" b="1" spc="-10" dirty="0">
                <a:solidFill>
                  <a:srgbClr val="002060"/>
                </a:solidFill>
                <a:latin typeface="Monotype Corsiva" panose="03010101010201010101" pitchFamily="66" charset="0"/>
                <a:cs typeface="Calibri"/>
              </a:rPr>
              <a:t>О</a:t>
            </a:r>
            <a:r>
              <a:rPr sz="1400" b="1" spc="-15" dirty="0">
                <a:solidFill>
                  <a:srgbClr val="002060"/>
                </a:solidFill>
                <a:latin typeface="Monotype Corsiva" panose="03010101010201010101" pitchFamily="66" charset="0"/>
                <a:cs typeface="Calibri"/>
              </a:rPr>
              <a:t>С</a:t>
            </a:r>
            <a:r>
              <a:rPr sz="1400" b="1" spc="-95" dirty="0">
                <a:solidFill>
                  <a:srgbClr val="002060"/>
                </a:solidFill>
                <a:latin typeface="Monotype Corsiva" panose="03010101010201010101" pitchFamily="66" charset="0"/>
                <a:cs typeface="Calibri"/>
              </a:rPr>
              <a:t>Т</a:t>
            </a:r>
            <a:r>
              <a:rPr sz="1400" b="1" spc="-10" dirty="0">
                <a:solidFill>
                  <a:srgbClr val="002060"/>
                </a:solidFill>
                <a:latin typeface="Monotype Corsiva" panose="03010101010201010101" pitchFamily="66" charset="0"/>
                <a:cs typeface="Calibri"/>
              </a:rPr>
              <a:t>А</a:t>
            </a:r>
            <a:r>
              <a:rPr sz="1400" b="1" dirty="0">
                <a:solidFill>
                  <a:srgbClr val="002060"/>
                </a:solidFill>
                <a:latin typeface="Monotype Corsiva" panose="03010101010201010101" pitchFamily="66" charset="0"/>
                <a:cs typeface="Calibri"/>
              </a:rPr>
              <a:t>В</a:t>
            </a:r>
            <a:r>
              <a:rPr sz="1400" b="1" spc="-60" dirty="0">
                <a:solidFill>
                  <a:srgbClr val="002060"/>
                </a:solidFill>
                <a:latin typeface="Monotype Corsiva" panose="03010101010201010101" pitchFamily="66" charset="0"/>
                <a:cs typeface="Calibri"/>
              </a:rPr>
              <a:t> </a:t>
            </a:r>
            <a:r>
              <a:rPr sz="1400" b="1" spc="-5" dirty="0">
                <a:solidFill>
                  <a:srgbClr val="002060"/>
                </a:solidFill>
                <a:latin typeface="Monotype Corsiva" panose="03010101010201010101" pitchFamily="66" charset="0"/>
                <a:cs typeface="Calibri"/>
              </a:rPr>
              <a:t>СЛ</a:t>
            </a:r>
            <a:r>
              <a:rPr sz="1400" b="1" dirty="0">
                <a:solidFill>
                  <a:srgbClr val="002060"/>
                </a:solidFill>
                <a:latin typeface="Monotype Corsiva" panose="03010101010201010101" pitchFamily="66" charset="0"/>
                <a:cs typeface="Calibri"/>
              </a:rPr>
              <a:t>У</a:t>
            </a:r>
            <a:r>
              <a:rPr sz="1400" b="1" spc="-5" dirty="0">
                <a:solidFill>
                  <a:srgbClr val="002060"/>
                </a:solidFill>
                <a:latin typeface="Monotype Corsiva" panose="03010101010201010101" pitchFamily="66" charset="0"/>
                <a:cs typeface="Calibri"/>
              </a:rPr>
              <a:t>Ж</a:t>
            </a:r>
            <a:r>
              <a:rPr sz="1400" b="1" dirty="0">
                <a:solidFill>
                  <a:srgbClr val="002060"/>
                </a:solidFill>
                <a:latin typeface="Monotype Corsiva" panose="03010101010201010101" pitchFamily="66" charset="0"/>
                <a:cs typeface="Calibri"/>
              </a:rPr>
              <a:t>БЫ</a:t>
            </a:r>
            <a:r>
              <a:rPr sz="1400" b="1" spc="-50" dirty="0">
                <a:solidFill>
                  <a:srgbClr val="002060"/>
                </a:solidFill>
                <a:latin typeface="Monotype Corsiva" panose="03010101010201010101" pitchFamily="66" charset="0"/>
                <a:cs typeface="Calibri"/>
              </a:rPr>
              <a:t> </a:t>
            </a:r>
            <a:r>
              <a:rPr sz="1400" b="1" spc="-15" dirty="0">
                <a:solidFill>
                  <a:srgbClr val="002060"/>
                </a:solidFill>
                <a:latin typeface="Monotype Corsiva" panose="03010101010201010101" pitchFamily="66" charset="0"/>
                <a:cs typeface="Calibri"/>
              </a:rPr>
              <a:t>ПСИ</a:t>
            </a:r>
            <a:r>
              <a:rPr sz="1400" b="1" spc="-50" dirty="0">
                <a:solidFill>
                  <a:srgbClr val="002060"/>
                </a:solidFill>
                <a:latin typeface="Monotype Corsiva" panose="03010101010201010101" pitchFamily="66" charset="0"/>
                <a:cs typeface="Calibri"/>
              </a:rPr>
              <a:t>Х</a:t>
            </a:r>
            <a:r>
              <a:rPr sz="1400" b="1" spc="-45" dirty="0">
                <a:solidFill>
                  <a:srgbClr val="002060"/>
                </a:solidFill>
                <a:latin typeface="Monotype Corsiva" panose="03010101010201010101" pitchFamily="66" charset="0"/>
                <a:cs typeface="Calibri"/>
              </a:rPr>
              <a:t>О</a:t>
            </a:r>
            <a:r>
              <a:rPr sz="1400" b="1" spc="-15" dirty="0">
                <a:solidFill>
                  <a:srgbClr val="002060"/>
                </a:solidFill>
                <a:latin typeface="Monotype Corsiva" panose="03010101010201010101" pitchFamily="66" charset="0"/>
                <a:cs typeface="Calibri"/>
              </a:rPr>
              <a:t>Л</a:t>
            </a:r>
            <a:r>
              <a:rPr sz="1400" b="1" spc="-10" dirty="0">
                <a:solidFill>
                  <a:srgbClr val="002060"/>
                </a:solidFill>
                <a:latin typeface="Monotype Corsiva" panose="03010101010201010101" pitchFamily="66" charset="0"/>
                <a:cs typeface="Calibri"/>
              </a:rPr>
              <a:t>О</a:t>
            </a:r>
            <a:r>
              <a:rPr sz="1400" b="1" spc="-55" dirty="0">
                <a:solidFill>
                  <a:srgbClr val="002060"/>
                </a:solidFill>
                <a:latin typeface="Monotype Corsiva" panose="03010101010201010101" pitchFamily="66" charset="0"/>
                <a:cs typeface="Calibri"/>
              </a:rPr>
              <a:t>Г</a:t>
            </a:r>
            <a:r>
              <a:rPr sz="1400" b="1" spc="-10" dirty="0">
                <a:solidFill>
                  <a:srgbClr val="002060"/>
                </a:solidFill>
                <a:latin typeface="Monotype Corsiva" panose="03010101010201010101" pitchFamily="66" charset="0"/>
                <a:cs typeface="Calibri"/>
              </a:rPr>
              <a:t>О</a:t>
            </a:r>
            <a:r>
              <a:rPr sz="1400" b="1" dirty="0">
                <a:solidFill>
                  <a:srgbClr val="002060"/>
                </a:solidFill>
                <a:latin typeface="Monotype Corsiva" panose="03010101010201010101" pitchFamily="66" charset="0"/>
                <a:cs typeface="Calibri"/>
              </a:rPr>
              <a:t>-  </a:t>
            </a:r>
            <a:r>
              <a:rPr sz="1400" b="1" spc="-15" dirty="0">
                <a:solidFill>
                  <a:srgbClr val="002060"/>
                </a:solidFill>
                <a:latin typeface="Monotype Corsiva" panose="03010101010201010101" pitchFamily="66" charset="0"/>
                <a:cs typeface="Calibri"/>
              </a:rPr>
              <a:t>П</a:t>
            </a:r>
            <a:r>
              <a:rPr sz="1400" b="1" spc="-10" dirty="0">
                <a:solidFill>
                  <a:srgbClr val="002060"/>
                </a:solidFill>
                <a:latin typeface="Monotype Corsiva" panose="03010101010201010101" pitchFamily="66" charset="0"/>
                <a:cs typeface="Calibri"/>
              </a:rPr>
              <a:t>Е</a:t>
            </a:r>
            <a:r>
              <a:rPr sz="1400" b="1" spc="-20" dirty="0">
                <a:solidFill>
                  <a:srgbClr val="002060"/>
                </a:solidFill>
                <a:latin typeface="Monotype Corsiva" panose="03010101010201010101" pitchFamily="66" charset="0"/>
                <a:cs typeface="Calibri"/>
              </a:rPr>
              <a:t>Д</a:t>
            </a:r>
            <a:r>
              <a:rPr sz="1400" b="1" spc="-10" dirty="0">
                <a:solidFill>
                  <a:srgbClr val="002060"/>
                </a:solidFill>
                <a:latin typeface="Monotype Corsiva" panose="03010101010201010101" pitchFamily="66" charset="0"/>
                <a:cs typeface="Calibri"/>
              </a:rPr>
              <a:t>А</a:t>
            </a:r>
            <a:r>
              <a:rPr sz="1400" b="1" spc="-55" dirty="0">
                <a:solidFill>
                  <a:srgbClr val="002060"/>
                </a:solidFill>
                <a:latin typeface="Monotype Corsiva" panose="03010101010201010101" pitchFamily="66" charset="0"/>
                <a:cs typeface="Calibri"/>
              </a:rPr>
              <a:t>Г</a:t>
            </a:r>
            <a:r>
              <a:rPr sz="1400" b="1" spc="-10" dirty="0">
                <a:solidFill>
                  <a:srgbClr val="002060"/>
                </a:solidFill>
                <a:latin typeface="Monotype Corsiva" panose="03010101010201010101" pitchFamily="66" charset="0"/>
                <a:cs typeface="Calibri"/>
              </a:rPr>
              <a:t>О</a:t>
            </a:r>
            <a:r>
              <a:rPr sz="1400" b="1" spc="-15" dirty="0">
                <a:solidFill>
                  <a:srgbClr val="002060"/>
                </a:solidFill>
                <a:latin typeface="Monotype Corsiva" panose="03010101010201010101" pitchFamily="66" charset="0"/>
                <a:cs typeface="Calibri"/>
              </a:rPr>
              <a:t>ГИЧ</a:t>
            </a:r>
            <a:r>
              <a:rPr sz="1400" b="1" spc="-50" dirty="0">
                <a:solidFill>
                  <a:srgbClr val="002060"/>
                </a:solidFill>
                <a:latin typeface="Monotype Corsiva" panose="03010101010201010101" pitchFamily="66" charset="0"/>
                <a:cs typeface="Calibri"/>
              </a:rPr>
              <a:t>Е</a:t>
            </a:r>
            <a:r>
              <a:rPr sz="1400" b="1" spc="-15" dirty="0">
                <a:solidFill>
                  <a:srgbClr val="002060"/>
                </a:solidFill>
                <a:latin typeface="Monotype Corsiva" panose="03010101010201010101" pitchFamily="66" charset="0"/>
                <a:cs typeface="Calibri"/>
              </a:rPr>
              <a:t>С</a:t>
            </a:r>
            <a:r>
              <a:rPr sz="1400" b="1" spc="-55" dirty="0">
                <a:solidFill>
                  <a:srgbClr val="002060"/>
                </a:solidFill>
                <a:latin typeface="Monotype Corsiva" panose="03010101010201010101" pitchFamily="66" charset="0"/>
                <a:cs typeface="Calibri"/>
              </a:rPr>
              <a:t>К</a:t>
            </a:r>
            <a:r>
              <a:rPr sz="1400" b="1" spc="-10" dirty="0">
                <a:solidFill>
                  <a:srgbClr val="002060"/>
                </a:solidFill>
                <a:latin typeface="Monotype Corsiva" panose="03010101010201010101" pitchFamily="66" charset="0"/>
                <a:cs typeface="Calibri"/>
              </a:rPr>
              <a:t>О</a:t>
            </a:r>
            <a:r>
              <a:rPr sz="1400" b="1" spc="-55" dirty="0">
                <a:solidFill>
                  <a:srgbClr val="002060"/>
                </a:solidFill>
                <a:latin typeface="Monotype Corsiva" panose="03010101010201010101" pitchFamily="66" charset="0"/>
                <a:cs typeface="Calibri"/>
              </a:rPr>
              <a:t>Г</a:t>
            </a:r>
            <a:r>
              <a:rPr sz="1400" b="1" dirty="0">
                <a:solidFill>
                  <a:srgbClr val="002060"/>
                </a:solidFill>
                <a:latin typeface="Monotype Corsiva" panose="03010101010201010101" pitchFamily="66" charset="0"/>
                <a:cs typeface="Calibri"/>
              </a:rPr>
              <a:t>О</a:t>
            </a:r>
            <a:r>
              <a:rPr sz="1400" b="1" spc="-40" dirty="0">
                <a:solidFill>
                  <a:srgbClr val="002060"/>
                </a:solidFill>
                <a:latin typeface="Monotype Corsiva" panose="03010101010201010101" pitchFamily="66" charset="0"/>
                <a:cs typeface="Calibri"/>
              </a:rPr>
              <a:t> </a:t>
            </a:r>
            <a:r>
              <a:rPr sz="1400" b="1" spc="-5" dirty="0">
                <a:solidFill>
                  <a:srgbClr val="002060"/>
                </a:solidFill>
                <a:latin typeface="Monotype Corsiva" panose="03010101010201010101" pitchFamily="66" charset="0"/>
                <a:cs typeface="Calibri"/>
              </a:rPr>
              <a:t>С</a:t>
            </a:r>
            <a:r>
              <a:rPr sz="1400" b="1" dirty="0">
                <a:solidFill>
                  <a:srgbClr val="002060"/>
                </a:solidFill>
                <a:latin typeface="Monotype Corsiva" panose="03010101010201010101" pitchFamily="66" charset="0"/>
                <a:cs typeface="Calibri"/>
              </a:rPr>
              <a:t>О</a:t>
            </a:r>
            <a:r>
              <a:rPr sz="1400" b="1" spc="-15" dirty="0">
                <a:solidFill>
                  <a:srgbClr val="002060"/>
                </a:solidFill>
                <a:latin typeface="Monotype Corsiva" panose="03010101010201010101" pitchFamily="66" charset="0"/>
                <a:cs typeface="Calibri"/>
              </a:rPr>
              <a:t>ПР</a:t>
            </a:r>
            <a:r>
              <a:rPr sz="1400" b="1" dirty="0">
                <a:solidFill>
                  <a:srgbClr val="002060"/>
                </a:solidFill>
                <a:latin typeface="Monotype Corsiva" panose="03010101010201010101" pitchFamily="66" charset="0"/>
                <a:cs typeface="Calibri"/>
              </a:rPr>
              <a:t>ОВ</a:t>
            </a:r>
            <a:r>
              <a:rPr sz="1400" b="1" spc="-35" dirty="0">
                <a:solidFill>
                  <a:srgbClr val="002060"/>
                </a:solidFill>
                <a:latin typeface="Monotype Corsiva" panose="03010101010201010101" pitchFamily="66" charset="0"/>
                <a:cs typeface="Calibri"/>
              </a:rPr>
              <a:t>О</a:t>
            </a:r>
            <a:r>
              <a:rPr sz="1400" b="1" spc="-5" dirty="0">
                <a:solidFill>
                  <a:srgbClr val="002060"/>
                </a:solidFill>
                <a:latin typeface="Monotype Corsiva" panose="03010101010201010101" pitchFamily="66" charset="0"/>
                <a:cs typeface="Calibri"/>
              </a:rPr>
              <a:t>Ж</a:t>
            </a:r>
            <a:r>
              <a:rPr sz="1400" b="1" dirty="0">
                <a:solidFill>
                  <a:srgbClr val="002060"/>
                </a:solidFill>
                <a:latin typeface="Monotype Corsiva" panose="03010101010201010101" pitchFamily="66" charset="0"/>
                <a:cs typeface="Calibri"/>
              </a:rPr>
              <a:t>ДЕН</a:t>
            </a:r>
            <a:r>
              <a:rPr sz="1400" b="1" spc="-5" dirty="0">
                <a:solidFill>
                  <a:srgbClr val="002060"/>
                </a:solidFill>
                <a:latin typeface="Monotype Corsiva" panose="03010101010201010101" pitchFamily="66" charset="0"/>
                <a:cs typeface="Calibri"/>
              </a:rPr>
              <a:t>И</a:t>
            </a:r>
            <a:r>
              <a:rPr sz="1400" b="1" dirty="0">
                <a:solidFill>
                  <a:srgbClr val="002060"/>
                </a:solidFill>
                <a:latin typeface="Monotype Corsiva" panose="03010101010201010101" pitchFamily="66" charset="0"/>
                <a:cs typeface="Calibri"/>
              </a:rPr>
              <a:t>Я</a:t>
            </a:r>
            <a:r>
              <a:rPr sz="1400" b="1" spc="-20" dirty="0">
                <a:solidFill>
                  <a:srgbClr val="002060"/>
                </a:solidFill>
                <a:latin typeface="Monotype Corsiva" panose="03010101010201010101" pitchFamily="66" charset="0"/>
                <a:cs typeface="Calibri"/>
              </a:rPr>
              <a:t> </a:t>
            </a:r>
            <a:r>
              <a:rPr sz="1400" b="1" dirty="0">
                <a:solidFill>
                  <a:srgbClr val="002060"/>
                </a:solidFill>
                <a:latin typeface="Monotype Corsiva" panose="03010101010201010101" pitchFamily="66" charset="0"/>
                <a:cs typeface="Calibri"/>
              </a:rPr>
              <a:t>(Ч</a:t>
            </a:r>
            <a:r>
              <a:rPr sz="1400" b="1" spc="-15" dirty="0">
                <a:solidFill>
                  <a:srgbClr val="002060"/>
                </a:solidFill>
                <a:latin typeface="Monotype Corsiva" panose="03010101010201010101" pitchFamily="66" charset="0"/>
                <a:cs typeface="Calibri"/>
              </a:rPr>
              <a:t>Е</a:t>
            </a:r>
            <a:r>
              <a:rPr sz="1400" b="1" dirty="0">
                <a:solidFill>
                  <a:srgbClr val="002060"/>
                </a:solidFill>
                <a:latin typeface="Monotype Corsiva" panose="03010101010201010101" pitchFamily="66" charset="0"/>
                <a:cs typeface="Calibri"/>
              </a:rPr>
              <a:t>Л.)</a:t>
            </a:r>
            <a:endParaRPr sz="1400" dirty="0">
              <a:solidFill>
                <a:srgbClr val="002060"/>
              </a:solidFill>
              <a:latin typeface="Monotype Corsiva" panose="03010101010201010101" pitchFamily="66" charset="0"/>
              <a:cs typeface="Calibri"/>
            </a:endParaRPr>
          </a:p>
        </p:txBody>
      </p:sp>
      <p:graphicFrame>
        <p:nvGraphicFramePr>
          <p:cNvPr id="5" name="object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18591781"/>
              </p:ext>
            </p:extLst>
          </p:nvPr>
        </p:nvGraphicFramePr>
        <p:xfrm>
          <a:off x="259299" y="1122961"/>
          <a:ext cx="3088565" cy="26924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61727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7129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233470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20"/>
                        </a:spcBef>
                      </a:pPr>
                      <a:r>
                        <a:rPr sz="1600" b="1" spc="-20" dirty="0">
                          <a:solidFill>
                            <a:schemeClr val="bg1"/>
                          </a:solidFill>
                          <a:latin typeface="Monotype Corsiva" panose="03010101010201010101" pitchFamily="66" charset="0"/>
                          <a:cs typeface="Calibri"/>
                        </a:rPr>
                        <a:t>Заведующий</a:t>
                      </a:r>
                      <a:endParaRPr sz="1600" dirty="0">
                        <a:solidFill>
                          <a:schemeClr val="bg1"/>
                        </a:solidFill>
                        <a:latin typeface="Monotype Corsiva" panose="03010101010201010101" pitchFamily="66" charset="0"/>
                        <a:cs typeface="Calibri"/>
                      </a:endParaRPr>
                    </a:p>
                  </a:txBody>
                  <a:tcPr marL="0" marR="0" marT="2794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00B0F0">
                        <a:alpha val="8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R="175260" algn="r">
                        <a:lnSpc>
                          <a:spcPct val="100000"/>
                        </a:lnSpc>
                        <a:spcBef>
                          <a:spcPts val="220"/>
                        </a:spcBef>
                      </a:pPr>
                      <a:r>
                        <a:rPr sz="1600" b="1" dirty="0">
                          <a:solidFill>
                            <a:schemeClr val="bg1"/>
                          </a:solidFill>
                          <a:latin typeface="Monotype Corsiva" panose="03010101010201010101" pitchFamily="66" charset="0"/>
                          <a:cs typeface="Calibri"/>
                        </a:rPr>
                        <a:t>1</a:t>
                      </a:r>
                      <a:endParaRPr sz="1600">
                        <a:solidFill>
                          <a:schemeClr val="bg1"/>
                        </a:solidFill>
                        <a:latin typeface="Monotype Corsiva" panose="03010101010201010101" pitchFamily="66" charset="0"/>
                        <a:cs typeface="Calibri"/>
                      </a:endParaRPr>
                    </a:p>
                  </a:txBody>
                  <a:tcPr marL="0" marR="0" marT="2794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00B0F0">
                        <a:alpha val="89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33470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20"/>
                        </a:spcBef>
                      </a:pPr>
                      <a:r>
                        <a:rPr sz="1600" b="1" spc="-5" dirty="0">
                          <a:solidFill>
                            <a:schemeClr val="bg1"/>
                          </a:solidFill>
                          <a:latin typeface="Monotype Corsiva" panose="03010101010201010101" pitchFamily="66" charset="0"/>
                          <a:cs typeface="Calibri"/>
                        </a:rPr>
                        <a:t>Старш</a:t>
                      </a:r>
                      <a:r>
                        <a:rPr sz="1600" b="1" spc="-10" dirty="0">
                          <a:solidFill>
                            <a:schemeClr val="bg1"/>
                          </a:solidFill>
                          <a:latin typeface="Monotype Corsiva" panose="03010101010201010101" pitchFamily="66" charset="0"/>
                          <a:cs typeface="Calibri"/>
                        </a:rPr>
                        <a:t>и</a:t>
                      </a:r>
                      <a:r>
                        <a:rPr sz="1600" b="1" dirty="0">
                          <a:solidFill>
                            <a:schemeClr val="bg1"/>
                          </a:solidFill>
                          <a:latin typeface="Monotype Corsiva" panose="03010101010201010101" pitchFamily="66" charset="0"/>
                          <a:cs typeface="Calibri"/>
                        </a:rPr>
                        <a:t>й</a:t>
                      </a:r>
                      <a:r>
                        <a:rPr sz="1600" b="1" spc="-85" dirty="0">
                          <a:solidFill>
                            <a:schemeClr val="bg1"/>
                          </a:solidFill>
                          <a:latin typeface="Monotype Corsiva" panose="03010101010201010101" pitchFamily="66" charset="0"/>
                          <a:cs typeface="Calibri"/>
                        </a:rPr>
                        <a:t> </a:t>
                      </a:r>
                      <a:r>
                        <a:rPr sz="1600" b="1" spc="-20" dirty="0">
                          <a:solidFill>
                            <a:schemeClr val="bg1"/>
                          </a:solidFill>
                          <a:latin typeface="Monotype Corsiva" panose="03010101010201010101" pitchFamily="66" charset="0"/>
                          <a:cs typeface="Calibri"/>
                        </a:rPr>
                        <a:t>в</a:t>
                      </a:r>
                      <a:r>
                        <a:rPr sz="1600" b="1" spc="-10" dirty="0">
                          <a:solidFill>
                            <a:schemeClr val="bg1"/>
                          </a:solidFill>
                          <a:latin typeface="Monotype Corsiva" panose="03010101010201010101" pitchFamily="66" charset="0"/>
                          <a:cs typeface="Calibri"/>
                        </a:rPr>
                        <a:t>о</a:t>
                      </a:r>
                      <a:r>
                        <a:rPr sz="1600" b="1" spc="-15" dirty="0">
                          <a:solidFill>
                            <a:schemeClr val="bg1"/>
                          </a:solidFill>
                          <a:latin typeface="Monotype Corsiva" panose="03010101010201010101" pitchFamily="66" charset="0"/>
                          <a:cs typeface="Calibri"/>
                        </a:rPr>
                        <a:t>с</a:t>
                      </a:r>
                      <a:r>
                        <a:rPr sz="1600" b="1" spc="-20" dirty="0">
                          <a:solidFill>
                            <a:schemeClr val="bg1"/>
                          </a:solidFill>
                          <a:latin typeface="Monotype Corsiva" panose="03010101010201010101" pitchFamily="66" charset="0"/>
                          <a:cs typeface="Calibri"/>
                        </a:rPr>
                        <a:t>п</a:t>
                      </a:r>
                      <a:r>
                        <a:rPr sz="1600" b="1" spc="-10" dirty="0">
                          <a:solidFill>
                            <a:schemeClr val="bg1"/>
                          </a:solidFill>
                          <a:latin typeface="Monotype Corsiva" panose="03010101010201010101" pitchFamily="66" charset="0"/>
                          <a:cs typeface="Calibri"/>
                        </a:rPr>
                        <a:t>и</a:t>
                      </a:r>
                      <a:r>
                        <a:rPr sz="1600" b="1" spc="-15" dirty="0">
                          <a:solidFill>
                            <a:schemeClr val="bg1"/>
                          </a:solidFill>
                          <a:latin typeface="Monotype Corsiva" panose="03010101010201010101" pitchFamily="66" charset="0"/>
                          <a:cs typeface="Calibri"/>
                        </a:rPr>
                        <a:t>т</a:t>
                      </a:r>
                      <a:r>
                        <a:rPr sz="1600" b="1" spc="-20" dirty="0">
                          <a:solidFill>
                            <a:schemeClr val="bg1"/>
                          </a:solidFill>
                          <a:latin typeface="Monotype Corsiva" panose="03010101010201010101" pitchFamily="66" charset="0"/>
                          <a:cs typeface="Calibri"/>
                        </a:rPr>
                        <a:t>а</a:t>
                      </a:r>
                      <a:r>
                        <a:rPr sz="1600" b="1" spc="-15" dirty="0">
                          <a:solidFill>
                            <a:schemeClr val="bg1"/>
                          </a:solidFill>
                          <a:latin typeface="Monotype Corsiva" panose="03010101010201010101" pitchFamily="66" charset="0"/>
                          <a:cs typeface="Calibri"/>
                        </a:rPr>
                        <a:t>т</a:t>
                      </a:r>
                      <a:r>
                        <a:rPr sz="1600" b="1" spc="-20" dirty="0">
                          <a:solidFill>
                            <a:schemeClr val="bg1"/>
                          </a:solidFill>
                          <a:latin typeface="Monotype Corsiva" panose="03010101010201010101" pitchFamily="66" charset="0"/>
                          <a:cs typeface="Calibri"/>
                        </a:rPr>
                        <a:t>е</a:t>
                      </a:r>
                      <a:r>
                        <a:rPr sz="1600" b="1" spc="-10" dirty="0">
                          <a:solidFill>
                            <a:schemeClr val="bg1"/>
                          </a:solidFill>
                          <a:latin typeface="Monotype Corsiva" panose="03010101010201010101" pitchFamily="66" charset="0"/>
                          <a:cs typeface="Calibri"/>
                        </a:rPr>
                        <a:t>л</a:t>
                      </a:r>
                      <a:r>
                        <a:rPr sz="1600" b="1" dirty="0">
                          <a:solidFill>
                            <a:schemeClr val="bg1"/>
                          </a:solidFill>
                          <a:latin typeface="Monotype Corsiva" panose="03010101010201010101" pitchFamily="66" charset="0"/>
                          <a:cs typeface="Calibri"/>
                        </a:rPr>
                        <a:t>ь</a:t>
                      </a:r>
                      <a:endParaRPr sz="1600" dirty="0">
                        <a:solidFill>
                          <a:schemeClr val="bg1"/>
                        </a:solidFill>
                        <a:latin typeface="Monotype Corsiva" panose="03010101010201010101" pitchFamily="66" charset="0"/>
                        <a:cs typeface="Calibri"/>
                      </a:endParaRPr>
                    </a:p>
                  </a:txBody>
                  <a:tcPr marL="0" marR="0" marT="2794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00B0F0">
                        <a:alpha val="8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R="175260" algn="r">
                        <a:lnSpc>
                          <a:spcPct val="100000"/>
                        </a:lnSpc>
                        <a:spcBef>
                          <a:spcPts val="220"/>
                        </a:spcBef>
                      </a:pPr>
                      <a:r>
                        <a:rPr sz="1600" b="1" dirty="0">
                          <a:solidFill>
                            <a:schemeClr val="bg1"/>
                          </a:solidFill>
                          <a:latin typeface="Monotype Corsiva" panose="03010101010201010101" pitchFamily="66" charset="0"/>
                          <a:cs typeface="Calibri"/>
                        </a:rPr>
                        <a:t>1</a:t>
                      </a:r>
                      <a:endParaRPr sz="1600" dirty="0">
                        <a:solidFill>
                          <a:schemeClr val="bg1"/>
                        </a:solidFill>
                        <a:latin typeface="Monotype Corsiva" panose="03010101010201010101" pitchFamily="66" charset="0"/>
                        <a:cs typeface="Calibri"/>
                      </a:endParaRPr>
                    </a:p>
                  </a:txBody>
                  <a:tcPr marL="0" marR="0" marT="2794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00B0F0">
                        <a:alpha val="89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33470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20"/>
                        </a:spcBef>
                      </a:pPr>
                      <a:r>
                        <a:rPr sz="1600" b="1" spc="-10" dirty="0">
                          <a:solidFill>
                            <a:schemeClr val="bg1"/>
                          </a:solidFill>
                          <a:latin typeface="Monotype Corsiva" panose="03010101010201010101" pitchFamily="66" charset="0"/>
                          <a:cs typeface="Calibri"/>
                        </a:rPr>
                        <a:t>Воспитатели</a:t>
                      </a:r>
                      <a:endParaRPr sz="1600" dirty="0">
                        <a:solidFill>
                          <a:schemeClr val="bg1"/>
                        </a:solidFill>
                        <a:latin typeface="Monotype Corsiva" panose="03010101010201010101" pitchFamily="66" charset="0"/>
                        <a:cs typeface="Calibri"/>
                      </a:endParaRPr>
                    </a:p>
                  </a:txBody>
                  <a:tcPr marL="0" marR="0" marT="2794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00B0F0">
                        <a:alpha val="8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R="135255" algn="r">
                        <a:lnSpc>
                          <a:spcPct val="100000"/>
                        </a:lnSpc>
                        <a:spcBef>
                          <a:spcPts val="220"/>
                        </a:spcBef>
                      </a:pPr>
                      <a:r>
                        <a:rPr lang="ru-RU" sz="1600" b="1" dirty="0" smtClean="0">
                          <a:solidFill>
                            <a:schemeClr val="bg1"/>
                          </a:solidFill>
                          <a:latin typeface="Monotype Corsiva" panose="03010101010201010101" pitchFamily="66" charset="0"/>
                          <a:cs typeface="Calibri"/>
                        </a:rPr>
                        <a:t>28</a:t>
                      </a:r>
                      <a:endParaRPr sz="1600" dirty="0">
                        <a:solidFill>
                          <a:schemeClr val="bg1"/>
                        </a:solidFill>
                        <a:latin typeface="Monotype Corsiva" panose="03010101010201010101" pitchFamily="66" charset="0"/>
                        <a:cs typeface="Calibri"/>
                      </a:endParaRPr>
                    </a:p>
                  </a:txBody>
                  <a:tcPr marL="0" marR="0" marT="2794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00B0F0">
                        <a:alpha val="89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33470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20"/>
                        </a:spcBef>
                      </a:pPr>
                      <a:r>
                        <a:rPr sz="1600" b="1" spc="-5" dirty="0">
                          <a:solidFill>
                            <a:schemeClr val="bg1"/>
                          </a:solidFill>
                          <a:latin typeface="Monotype Corsiva" panose="03010101010201010101" pitchFamily="66" charset="0"/>
                          <a:cs typeface="Calibri"/>
                        </a:rPr>
                        <a:t>Му</a:t>
                      </a:r>
                      <a:r>
                        <a:rPr sz="1600" b="1" dirty="0">
                          <a:solidFill>
                            <a:schemeClr val="bg1"/>
                          </a:solidFill>
                          <a:latin typeface="Monotype Corsiva" panose="03010101010201010101" pitchFamily="66" charset="0"/>
                          <a:cs typeface="Calibri"/>
                        </a:rPr>
                        <a:t>з</a:t>
                      </a:r>
                      <a:r>
                        <a:rPr sz="1600" b="1" spc="-5" dirty="0">
                          <a:solidFill>
                            <a:schemeClr val="bg1"/>
                          </a:solidFill>
                          <a:latin typeface="Monotype Corsiva" panose="03010101010201010101" pitchFamily="66" charset="0"/>
                          <a:cs typeface="Calibri"/>
                        </a:rPr>
                        <a:t>ы</a:t>
                      </a:r>
                      <a:r>
                        <a:rPr sz="1600" b="1" spc="-30" dirty="0">
                          <a:solidFill>
                            <a:schemeClr val="bg1"/>
                          </a:solidFill>
                          <a:latin typeface="Monotype Corsiva" panose="03010101010201010101" pitchFamily="66" charset="0"/>
                          <a:cs typeface="Calibri"/>
                        </a:rPr>
                        <a:t>к</a:t>
                      </a:r>
                      <a:r>
                        <a:rPr sz="1600" b="1" spc="-5" dirty="0">
                          <a:solidFill>
                            <a:schemeClr val="bg1"/>
                          </a:solidFill>
                          <a:latin typeface="Monotype Corsiva" panose="03010101010201010101" pitchFamily="66" charset="0"/>
                          <a:cs typeface="Calibri"/>
                        </a:rPr>
                        <a:t>а</a:t>
                      </a:r>
                      <a:r>
                        <a:rPr sz="1600" b="1" dirty="0">
                          <a:solidFill>
                            <a:schemeClr val="bg1"/>
                          </a:solidFill>
                          <a:latin typeface="Monotype Corsiva" panose="03010101010201010101" pitchFamily="66" charset="0"/>
                          <a:cs typeface="Calibri"/>
                        </a:rPr>
                        <a:t>л</a:t>
                      </a:r>
                      <a:r>
                        <a:rPr sz="1600" b="1" spc="-20" dirty="0">
                          <a:solidFill>
                            <a:schemeClr val="bg1"/>
                          </a:solidFill>
                          <a:latin typeface="Monotype Corsiva" panose="03010101010201010101" pitchFamily="66" charset="0"/>
                          <a:cs typeface="Calibri"/>
                        </a:rPr>
                        <a:t>ь</a:t>
                      </a:r>
                      <a:r>
                        <a:rPr sz="1600" b="1" dirty="0">
                          <a:solidFill>
                            <a:schemeClr val="bg1"/>
                          </a:solidFill>
                          <a:latin typeface="Monotype Corsiva" panose="03010101010201010101" pitchFamily="66" charset="0"/>
                          <a:cs typeface="Calibri"/>
                        </a:rPr>
                        <a:t>ные</a:t>
                      </a:r>
                      <a:r>
                        <a:rPr sz="1600" b="1" spc="-75" dirty="0">
                          <a:solidFill>
                            <a:schemeClr val="bg1"/>
                          </a:solidFill>
                          <a:latin typeface="Monotype Corsiva" panose="03010101010201010101" pitchFamily="66" charset="0"/>
                          <a:cs typeface="Calibri"/>
                        </a:rPr>
                        <a:t> </a:t>
                      </a:r>
                      <a:r>
                        <a:rPr sz="1600" b="1" spc="-10" dirty="0">
                          <a:solidFill>
                            <a:schemeClr val="bg1"/>
                          </a:solidFill>
                          <a:latin typeface="Monotype Corsiva" panose="03010101010201010101" pitchFamily="66" charset="0"/>
                          <a:cs typeface="Calibri"/>
                        </a:rPr>
                        <a:t>р</a:t>
                      </a:r>
                      <a:r>
                        <a:rPr sz="1600" b="1" spc="-5" dirty="0">
                          <a:solidFill>
                            <a:schemeClr val="bg1"/>
                          </a:solidFill>
                          <a:latin typeface="Monotype Corsiva" panose="03010101010201010101" pitchFamily="66" charset="0"/>
                          <a:cs typeface="Calibri"/>
                        </a:rPr>
                        <a:t>у</a:t>
                      </a:r>
                      <a:r>
                        <a:rPr sz="1600" b="1" spc="-45" dirty="0">
                          <a:solidFill>
                            <a:schemeClr val="bg1"/>
                          </a:solidFill>
                          <a:latin typeface="Monotype Corsiva" panose="03010101010201010101" pitchFamily="66" charset="0"/>
                          <a:cs typeface="Calibri"/>
                        </a:rPr>
                        <a:t>к</a:t>
                      </a:r>
                      <a:r>
                        <a:rPr sz="1600" b="1" dirty="0">
                          <a:solidFill>
                            <a:schemeClr val="bg1"/>
                          </a:solidFill>
                          <a:latin typeface="Monotype Corsiva" panose="03010101010201010101" pitchFamily="66" charset="0"/>
                          <a:cs typeface="Calibri"/>
                        </a:rPr>
                        <a:t>о</a:t>
                      </a:r>
                      <a:r>
                        <a:rPr sz="1600" b="1" spc="-10" dirty="0">
                          <a:solidFill>
                            <a:schemeClr val="bg1"/>
                          </a:solidFill>
                          <a:latin typeface="Monotype Corsiva" panose="03010101010201010101" pitchFamily="66" charset="0"/>
                          <a:cs typeface="Calibri"/>
                        </a:rPr>
                        <a:t>в</a:t>
                      </a:r>
                      <a:r>
                        <a:rPr sz="1600" b="1" spc="-25" dirty="0">
                          <a:solidFill>
                            <a:schemeClr val="bg1"/>
                          </a:solidFill>
                          <a:latin typeface="Monotype Corsiva" panose="03010101010201010101" pitchFamily="66" charset="0"/>
                          <a:cs typeface="Calibri"/>
                        </a:rPr>
                        <a:t>о</a:t>
                      </a:r>
                      <a:r>
                        <a:rPr sz="1600" b="1" spc="-5" dirty="0">
                          <a:solidFill>
                            <a:schemeClr val="bg1"/>
                          </a:solidFill>
                          <a:latin typeface="Monotype Corsiva" panose="03010101010201010101" pitchFamily="66" charset="0"/>
                          <a:cs typeface="Calibri"/>
                        </a:rPr>
                        <a:t>д</a:t>
                      </a:r>
                      <a:r>
                        <a:rPr sz="1600" b="1" dirty="0">
                          <a:solidFill>
                            <a:schemeClr val="bg1"/>
                          </a:solidFill>
                          <a:latin typeface="Monotype Corsiva" panose="03010101010201010101" pitchFamily="66" charset="0"/>
                          <a:cs typeface="Calibri"/>
                        </a:rPr>
                        <a:t>и</a:t>
                      </a:r>
                      <a:r>
                        <a:rPr sz="1600" b="1" spc="-15" dirty="0">
                          <a:solidFill>
                            <a:schemeClr val="bg1"/>
                          </a:solidFill>
                          <a:latin typeface="Monotype Corsiva" panose="03010101010201010101" pitchFamily="66" charset="0"/>
                          <a:cs typeface="Calibri"/>
                        </a:rPr>
                        <a:t>т</a:t>
                      </a:r>
                      <a:r>
                        <a:rPr sz="1600" b="1" spc="-45" dirty="0">
                          <a:solidFill>
                            <a:schemeClr val="bg1"/>
                          </a:solidFill>
                          <a:latin typeface="Monotype Corsiva" panose="03010101010201010101" pitchFamily="66" charset="0"/>
                          <a:cs typeface="Calibri"/>
                        </a:rPr>
                        <a:t>е</a:t>
                      </a:r>
                      <a:r>
                        <a:rPr sz="1600" b="1" dirty="0">
                          <a:solidFill>
                            <a:schemeClr val="bg1"/>
                          </a:solidFill>
                          <a:latin typeface="Monotype Corsiva" panose="03010101010201010101" pitchFamily="66" charset="0"/>
                          <a:cs typeface="Calibri"/>
                        </a:rPr>
                        <a:t>ли</a:t>
                      </a:r>
                      <a:endParaRPr sz="1600" dirty="0">
                        <a:solidFill>
                          <a:schemeClr val="bg1"/>
                        </a:solidFill>
                        <a:latin typeface="Monotype Corsiva" panose="03010101010201010101" pitchFamily="66" charset="0"/>
                        <a:cs typeface="Calibri"/>
                      </a:endParaRPr>
                    </a:p>
                  </a:txBody>
                  <a:tcPr marL="0" marR="0" marT="2794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00B0F0">
                        <a:alpha val="8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R="175260" algn="r">
                        <a:lnSpc>
                          <a:spcPct val="100000"/>
                        </a:lnSpc>
                        <a:spcBef>
                          <a:spcPts val="220"/>
                        </a:spcBef>
                      </a:pPr>
                      <a:r>
                        <a:rPr sz="1600" b="1" dirty="0">
                          <a:solidFill>
                            <a:schemeClr val="bg1"/>
                          </a:solidFill>
                          <a:latin typeface="Monotype Corsiva" panose="03010101010201010101" pitchFamily="66" charset="0"/>
                          <a:cs typeface="Calibri"/>
                        </a:rPr>
                        <a:t>2</a:t>
                      </a:r>
                      <a:endParaRPr sz="1600" dirty="0">
                        <a:solidFill>
                          <a:schemeClr val="bg1"/>
                        </a:solidFill>
                        <a:latin typeface="Monotype Corsiva" panose="03010101010201010101" pitchFamily="66" charset="0"/>
                        <a:cs typeface="Calibri"/>
                      </a:endParaRPr>
                    </a:p>
                  </a:txBody>
                  <a:tcPr marL="0" marR="0" marT="2794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00B0F0">
                        <a:alpha val="89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43485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25"/>
                        </a:spcBef>
                      </a:pPr>
                      <a:r>
                        <a:rPr sz="1600" b="1" spc="-15" dirty="0">
                          <a:solidFill>
                            <a:schemeClr val="bg1"/>
                          </a:solidFill>
                          <a:latin typeface="Monotype Corsiva" panose="03010101010201010101" pitchFamily="66" charset="0"/>
                          <a:cs typeface="Calibri"/>
                        </a:rPr>
                        <a:t>Инструктор</a:t>
                      </a:r>
                      <a:r>
                        <a:rPr sz="1600" b="1" spc="-50" dirty="0">
                          <a:solidFill>
                            <a:schemeClr val="bg1"/>
                          </a:solidFill>
                          <a:latin typeface="Monotype Corsiva" panose="03010101010201010101" pitchFamily="66" charset="0"/>
                          <a:cs typeface="Calibri"/>
                        </a:rPr>
                        <a:t> </a:t>
                      </a:r>
                      <a:r>
                        <a:rPr sz="1600" b="1" spc="-5" dirty="0">
                          <a:solidFill>
                            <a:schemeClr val="bg1"/>
                          </a:solidFill>
                          <a:latin typeface="Monotype Corsiva" panose="03010101010201010101" pitchFamily="66" charset="0"/>
                          <a:cs typeface="Calibri"/>
                        </a:rPr>
                        <a:t>по</a:t>
                      </a:r>
                      <a:r>
                        <a:rPr sz="1600" b="1" spc="-25" dirty="0">
                          <a:solidFill>
                            <a:schemeClr val="bg1"/>
                          </a:solidFill>
                          <a:latin typeface="Monotype Corsiva" panose="03010101010201010101" pitchFamily="66" charset="0"/>
                          <a:cs typeface="Calibri"/>
                        </a:rPr>
                        <a:t> </a:t>
                      </a:r>
                      <a:r>
                        <a:rPr sz="1600" b="1" spc="-5" dirty="0">
                          <a:solidFill>
                            <a:schemeClr val="bg1"/>
                          </a:solidFill>
                          <a:latin typeface="Monotype Corsiva" panose="03010101010201010101" pitchFamily="66" charset="0"/>
                          <a:cs typeface="Calibri"/>
                        </a:rPr>
                        <a:t>физической</a:t>
                      </a:r>
                      <a:endParaRPr sz="1600" dirty="0">
                        <a:solidFill>
                          <a:schemeClr val="bg1"/>
                        </a:solidFill>
                        <a:latin typeface="Monotype Corsiva" panose="03010101010201010101" pitchFamily="66" charset="0"/>
                        <a:cs typeface="Calibri"/>
                      </a:endParaRPr>
                    </a:p>
                    <a:p>
                      <a:pPr marL="91440">
                        <a:lnSpc>
                          <a:spcPct val="100000"/>
                        </a:lnSpc>
                      </a:pPr>
                      <a:r>
                        <a:rPr sz="1600" b="1" spc="-15" dirty="0">
                          <a:solidFill>
                            <a:schemeClr val="bg1"/>
                          </a:solidFill>
                          <a:latin typeface="Monotype Corsiva" panose="03010101010201010101" pitchFamily="66" charset="0"/>
                          <a:cs typeface="Calibri"/>
                        </a:rPr>
                        <a:t>культуре</a:t>
                      </a:r>
                      <a:endParaRPr sz="1600" dirty="0">
                        <a:solidFill>
                          <a:schemeClr val="bg1"/>
                        </a:solidFill>
                        <a:latin typeface="Monotype Corsiva" panose="03010101010201010101" pitchFamily="66" charset="0"/>
                        <a:cs typeface="Calibri"/>
                      </a:endParaRPr>
                    </a:p>
                  </a:txBody>
                  <a:tcPr marL="0" marR="0" marT="285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00B0F0">
                        <a:alpha val="8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R="175260" algn="r">
                        <a:lnSpc>
                          <a:spcPct val="100000"/>
                        </a:lnSpc>
                        <a:spcBef>
                          <a:spcPts val="950"/>
                        </a:spcBef>
                      </a:pPr>
                      <a:r>
                        <a:rPr lang="ru-RU" sz="1600" b="1" dirty="0" smtClean="0">
                          <a:solidFill>
                            <a:schemeClr val="bg1"/>
                          </a:solidFill>
                          <a:latin typeface="Monotype Corsiva" panose="03010101010201010101" pitchFamily="66" charset="0"/>
                          <a:cs typeface="Calibri"/>
                        </a:rPr>
                        <a:t>2</a:t>
                      </a:r>
                      <a:endParaRPr sz="1600" dirty="0">
                        <a:solidFill>
                          <a:schemeClr val="bg1"/>
                        </a:solidFill>
                        <a:latin typeface="Monotype Corsiva" panose="03010101010201010101" pitchFamily="66" charset="0"/>
                        <a:cs typeface="Calibri"/>
                      </a:endParaRPr>
                    </a:p>
                  </a:txBody>
                  <a:tcPr marL="0" marR="0" marT="12065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00B0F0">
                        <a:alpha val="89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34016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25"/>
                        </a:spcBef>
                      </a:pPr>
                      <a:r>
                        <a:rPr sz="1600" b="1" spc="-15" dirty="0">
                          <a:solidFill>
                            <a:schemeClr val="bg1"/>
                          </a:solidFill>
                          <a:latin typeface="Monotype Corsiva" panose="03010101010201010101" pitchFamily="66" charset="0"/>
                          <a:cs typeface="Calibri"/>
                        </a:rPr>
                        <a:t>Учителя-логопеды</a:t>
                      </a:r>
                      <a:endParaRPr sz="1600" dirty="0">
                        <a:solidFill>
                          <a:schemeClr val="bg1"/>
                        </a:solidFill>
                        <a:latin typeface="Monotype Corsiva" panose="03010101010201010101" pitchFamily="66" charset="0"/>
                        <a:cs typeface="Calibri"/>
                      </a:endParaRPr>
                    </a:p>
                  </a:txBody>
                  <a:tcPr marL="0" marR="0" marT="285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00B0F0">
                        <a:alpha val="8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R="175260" algn="r">
                        <a:lnSpc>
                          <a:spcPct val="100000"/>
                        </a:lnSpc>
                        <a:spcBef>
                          <a:spcPts val="225"/>
                        </a:spcBef>
                      </a:pPr>
                      <a:r>
                        <a:rPr sz="1600" b="1" dirty="0">
                          <a:solidFill>
                            <a:schemeClr val="bg1"/>
                          </a:solidFill>
                          <a:latin typeface="Monotype Corsiva" panose="03010101010201010101" pitchFamily="66" charset="0"/>
                          <a:cs typeface="Calibri"/>
                        </a:rPr>
                        <a:t>3</a:t>
                      </a:r>
                      <a:endParaRPr sz="1600" dirty="0">
                        <a:solidFill>
                          <a:schemeClr val="bg1"/>
                        </a:solidFill>
                        <a:latin typeface="Monotype Corsiva" panose="03010101010201010101" pitchFamily="66" charset="0"/>
                        <a:cs typeface="Calibri"/>
                      </a:endParaRPr>
                    </a:p>
                  </a:txBody>
                  <a:tcPr marL="0" marR="0" marT="285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00B0F0">
                        <a:alpha val="89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34016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25"/>
                        </a:spcBef>
                      </a:pPr>
                      <a:r>
                        <a:rPr sz="1600" b="1" spc="-15" dirty="0">
                          <a:solidFill>
                            <a:schemeClr val="bg1"/>
                          </a:solidFill>
                          <a:latin typeface="Monotype Corsiva" panose="03010101010201010101" pitchFamily="66" charset="0"/>
                          <a:cs typeface="Calibri"/>
                        </a:rPr>
                        <a:t>Учителя-дефектологи</a:t>
                      </a:r>
                      <a:endParaRPr sz="1600" dirty="0">
                        <a:solidFill>
                          <a:schemeClr val="bg1"/>
                        </a:solidFill>
                        <a:latin typeface="Monotype Corsiva" panose="03010101010201010101" pitchFamily="66" charset="0"/>
                        <a:cs typeface="Calibri"/>
                      </a:endParaRPr>
                    </a:p>
                  </a:txBody>
                  <a:tcPr marL="0" marR="0" marT="285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00B0F0">
                        <a:alpha val="8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R="175260" algn="r">
                        <a:lnSpc>
                          <a:spcPct val="100000"/>
                        </a:lnSpc>
                        <a:spcBef>
                          <a:spcPts val="225"/>
                        </a:spcBef>
                      </a:pPr>
                      <a:r>
                        <a:rPr sz="1600" b="1" dirty="0">
                          <a:solidFill>
                            <a:schemeClr val="bg1"/>
                          </a:solidFill>
                          <a:latin typeface="Monotype Corsiva" panose="03010101010201010101" pitchFamily="66" charset="0"/>
                          <a:cs typeface="Calibri"/>
                        </a:rPr>
                        <a:t>2</a:t>
                      </a:r>
                      <a:endParaRPr sz="1600" dirty="0">
                        <a:solidFill>
                          <a:schemeClr val="bg1"/>
                        </a:solidFill>
                        <a:latin typeface="Monotype Corsiva" panose="03010101010201010101" pitchFamily="66" charset="0"/>
                        <a:cs typeface="Calibri"/>
                      </a:endParaRPr>
                    </a:p>
                  </a:txBody>
                  <a:tcPr marL="0" marR="0" marT="285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00B0F0">
                        <a:alpha val="89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234016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25"/>
                        </a:spcBef>
                      </a:pPr>
                      <a:r>
                        <a:rPr sz="1600" b="1" spc="-15" dirty="0">
                          <a:solidFill>
                            <a:schemeClr val="bg1"/>
                          </a:solidFill>
                          <a:latin typeface="Monotype Corsiva" panose="03010101010201010101" pitchFamily="66" charset="0"/>
                          <a:cs typeface="Calibri"/>
                        </a:rPr>
                        <a:t>Педагог-психолог</a:t>
                      </a:r>
                      <a:endParaRPr sz="1600" dirty="0">
                        <a:solidFill>
                          <a:schemeClr val="bg1"/>
                        </a:solidFill>
                        <a:latin typeface="Monotype Corsiva" panose="03010101010201010101" pitchFamily="66" charset="0"/>
                        <a:cs typeface="Calibri"/>
                      </a:endParaRPr>
                    </a:p>
                  </a:txBody>
                  <a:tcPr marL="0" marR="0" marT="285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00B0F0">
                        <a:alpha val="8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R="175260" algn="r">
                        <a:lnSpc>
                          <a:spcPct val="100000"/>
                        </a:lnSpc>
                        <a:spcBef>
                          <a:spcPts val="225"/>
                        </a:spcBef>
                      </a:pPr>
                      <a:r>
                        <a:rPr lang="ru-RU" sz="1600" b="1" dirty="0" smtClean="0">
                          <a:solidFill>
                            <a:schemeClr val="bg1"/>
                          </a:solidFill>
                          <a:latin typeface="Monotype Corsiva" panose="03010101010201010101" pitchFamily="66" charset="0"/>
                          <a:cs typeface="Calibri"/>
                        </a:rPr>
                        <a:t>2</a:t>
                      </a:r>
                      <a:endParaRPr sz="1600" dirty="0">
                        <a:solidFill>
                          <a:schemeClr val="bg1"/>
                        </a:solidFill>
                        <a:latin typeface="Monotype Corsiva" panose="03010101010201010101" pitchFamily="66" charset="0"/>
                        <a:cs typeface="Calibri"/>
                      </a:endParaRPr>
                    </a:p>
                  </a:txBody>
                  <a:tcPr marL="0" marR="0" marT="285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00B0F0">
                        <a:alpha val="89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233470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20"/>
                        </a:spcBef>
                      </a:pPr>
                      <a:r>
                        <a:rPr sz="1600" b="1" spc="-15" dirty="0">
                          <a:solidFill>
                            <a:schemeClr val="bg1"/>
                          </a:solidFill>
                          <a:latin typeface="Monotype Corsiva" panose="03010101010201010101" pitchFamily="66" charset="0"/>
                          <a:cs typeface="Calibri"/>
                        </a:rPr>
                        <a:t>Тьютор</a:t>
                      </a:r>
                      <a:endParaRPr sz="1600" dirty="0">
                        <a:solidFill>
                          <a:schemeClr val="bg1"/>
                        </a:solidFill>
                        <a:latin typeface="Monotype Corsiva" panose="03010101010201010101" pitchFamily="66" charset="0"/>
                        <a:cs typeface="Calibri"/>
                      </a:endParaRPr>
                    </a:p>
                  </a:txBody>
                  <a:tcPr marL="0" marR="0" marT="2794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00B0F0">
                        <a:alpha val="8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R="175260" algn="r">
                        <a:lnSpc>
                          <a:spcPct val="100000"/>
                        </a:lnSpc>
                        <a:spcBef>
                          <a:spcPts val="220"/>
                        </a:spcBef>
                      </a:pPr>
                      <a:r>
                        <a:rPr lang="ru-RU" sz="1600" b="1" dirty="0" smtClean="0">
                          <a:solidFill>
                            <a:schemeClr val="bg1"/>
                          </a:solidFill>
                          <a:latin typeface="Monotype Corsiva" panose="03010101010201010101" pitchFamily="66" charset="0"/>
                          <a:cs typeface="Calibri"/>
                        </a:rPr>
                        <a:t>6</a:t>
                      </a:r>
                      <a:endParaRPr sz="1600" dirty="0">
                        <a:solidFill>
                          <a:schemeClr val="bg1"/>
                        </a:solidFill>
                        <a:latin typeface="Monotype Corsiva" panose="03010101010201010101" pitchFamily="66" charset="0"/>
                        <a:cs typeface="Calibri"/>
                      </a:endParaRPr>
                    </a:p>
                  </a:txBody>
                  <a:tcPr marL="0" marR="0" marT="2794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00B0F0">
                        <a:alpha val="89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</a:tbl>
          </a:graphicData>
        </a:graphic>
      </p:graphicFrame>
      <p:sp>
        <p:nvSpPr>
          <p:cNvPr id="7" name="object 7"/>
          <p:cNvSpPr txBox="1"/>
          <p:nvPr/>
        </p:nvSpPr>
        <p:spPr>
          <a:xfrm>
            <a:off x="4300153" y="570261"/>
            <a:ext cx="3866408" cy="6591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342900" algn="ctr" eaLnBrk="1" fontAlgn="auto" hangingPunct="1">
              <a:spcBef>
                <a:spcPts val="100"/>
              </a:spcBef>
              <a:spcAft>
                <a:spcPts val="0"/>
              </a:spcAft>
            </a:pPr>
            <a:r>
              <a:rPr sz="1400" b="1" spc="-20" dirty="0">
                <a:solidFill>
                  <a:srgbClr val="002060"/>
                </a:solidFill>
                <a:latin typeface="Monotype Corsiva" panose="03010101010201010101" pitchFamily="66" charset="0"/>
                <a:ea typeface="+mn-ea"/>
                <a:cs typeface="Calibri"/>
              </a:rPr>
              <a:t>НАПРАВЛЕНИЯ </a:t>
            </a:r>
            <a:r>
              <a:rPr sz="1400" b="1" spc="-5" dirty="0">
                <a:solidFill>
                  <a:srgbClr val="002060"/>
                </a:solidFill>
                <a:latin typeface="Monotype Corsiva" panose="03010101010201010101" pitchFamily="66" charset="0"/>
                <a:ea typeface="+mn-ea"/>
                <a:cs typeface="Calibri"/>
              </a:rPr>
              <a:t>ДЕЯТЕЛЬНОСТИ СЛУЖБЫ </a:t>
            </a:r>
            <a:r>
              <a:rPr sz="1400" b="1" dirty="0">
                <a:solidFill>
                  <a:srgbClr val="002060"/>
                </a:solidFill>
                <a:latin typeface="Monotype Corsiva" panose="03010101010201010101" pitchFamily="66" charset="0"/>
                <a:ea typeface="+mn-ea"/>
                <a:cs typeface="Calibri"/>
              </a:rPr>
              <a:t> </a:t>
            </a:r>
            <a:r>
              <a:rPr sz="1400" b="1" spc="-15" dirty="0">
                <a:solidFill>
                  <a:srgbClr val="002060"/>
                </a:solidFill>
                <a:latin typeface="Monotype Corsiva" panose="03010101010201010101" pitchFamily="66" charset="0"/>
                <a:ea typeface="+mn-ea"/>
                <a:cs typeface="Calibri"/>
              </a:rPr>
              <a:t>ПСИ</a:t>
            </a:r>
            <a:r>
              <a:rPr sz="1400" b="1" spc="-50" dirty="0">
                <a:solidFill>
                  <a:srgbClr val="002060"/>
                </a:solidFill>
                <a:latin typeface="Monotype Corsiva" panose="03010101010201010101" pitchFamily="66" charset="0"/>
                <a:ea typeface="+mn-ea"/>
                <a:cs typeface="Calibri"/>
              </a:rPr>
              <a:t>Х</a:t>
            </a:r>
            <a:r>
              <a:rPr sz="1400" b="1" spc="-45" dirty="0">
                <a:solidFill>
                  <a:srgbClr val="002060"/>
                </a:solidFill>
                <a:latin typeface="Monotype Corsiva" panose="03010101010201010101" pitchFamily="66" charset="0"/>
                <a:ea typeface="+mn-ea"/>
                <a:cs typeface="Calibri"/>
              </a:rPr>
              <a:t>О</a:t>
            </a:r>
            <a:r>
              <a:rPr sz="1400" b="1" spc="-15" dirty="0">
                <a:solidFill>
                  <a:srgbClr val="002060"/>
                </a:solidFill>
                <a:latin typeface="Monotype Corsiva" panose="03010101010201010101" pitchFamily="66" charset="0"/>
                <a:ea typeface="+mn-ea"/>
                <a:cs typeface="Calibri"/>
              </a:rPr>
              <a:t>Л</a:t>
            </a:r>
            <a:r>
              <a:rPr sz="1400" b="1" spc="-10" dirty="0">
                <a:solidFill>
                  <a:srgbClr val="002060"/>
                </a:solidFill>
                <a:latin typeface="Monotype Corsiva" panose="03010101010201010101" pitchFamily="66" charset="0"/>
                <a:ea typeface="+mn-ea"/>
                <a:cs typeface="Calibri"/>
              </a:rPr>
              <a:t>О</a:t>
            </a:r>
            <a:r>
              <a:rPr sz="1400" b="1" spc="-55" dirty="0">
                <a:solidFill>
                  <a:srgbClr val="002060"/>
                </a:solidFill>
                <a:latin typeface="Monotype Corsiva" panose="03010101010201010101" pitchFamily="66" charset="0"/>
                <a:ea typeface="+mn-ea"/>
                <a:cs typeface="Calibri"/>
              </a:rPr>
              <a:t>Г</a:t>
            </a:r>
            <a:r>
              <a:rPr sz="1400" b="1" spc="-10" dirty="0">
                <a:solidFill>
                  <a:srgbClr val="002060"/>
                </a:solidFill>
                <a:latin typeface="Monotype Corsiva" panose="03010101010201010101" pitchFamily="66" charset="0"/>
                <a:ea typeface="+mn-ea"/>
                <a:cs typeface="Calibri"/>
              </a:rPr>
              <a:t>О</a:t>
            </a:r>
            <a:r>
              <a:rPr sz="1400" b="1" spc="-20" dirty="0">
                <a:solidFill>
                  <a:srgbClr val="002060"/>
                </a:solidFill>
                <a:latin typeface="Monotype Corsiva" panose="03010101010201010101" pitchFamily="66" charset="0"/>
                <a:ea typeface="+mn-ea"/>
                <a:cs typeface="Calibri"/>
              </a:rPr>
              <a:t>-</a:t>
            </a:r>
            <a:r>
              <a:rPr sz="1400" b="1" spc="-25" dirty="0">
                <a:solidFill>
                  <a:srgbClr val="002060"/>
                </a:solidFill>
                <a:latin typeface="Monotype Corsiva" panose="03010101010201010101" pitchFamily="66" charset="0"/>
                <a:ea typeface="+mn-ea"/>
                <a:cs typeface="Calibri"/>
              </a:rPr>
              <a:t>П</a:t>
            </a:r>
            <a:r>
              <a:rPr sz="1400" b="1" spc="-10" dirty="0">
                <a:solidFill>
                  <a:srgbClr val="002060"/>
                </a:solidFill>
                <a:latin typeface="Monotype Corsiva" panose="03010101010201010101" pitchFamily="66" charset="0"/>
                <a:ea typeface="+mn-ea"/>
                <a:cs typeface="Calibri"/>
              </a:rPr>
              <a:t>Е</a:t>
            </a:r>
            <a:r>
              <a:rPr sz="1400" b="1" spc="-20" dirty="0">
                <a:solidFill>
                  <a:srgbClr val="002060"/>
                </a:solidFill>
                <a:latin typeface="Monotype Corsiva" panose="03010101010201010101" pitchFamily="66" charset="0"/>
                <a:ea typeface="+mn-ea"/>
                <a:cs typeface="Calibri"/>
              </a:rPr>
              <a:t>ДА</a:t>
            </a:r>
            <a:r>
              <a:rPr sz="1400" b="1" spc="-55" dirty="0">
                <a:solidFill>
                  <a:srgbClr val="002060"/>
                </a:solidFill>
                <a:latin typeface="Monotype Corsiva" panose="03010101010201010101" pitchFamily="66" charset="0"/>
                <a:ea typeface="+mn-ea"/>
                <a:cs typeface="Calibri"/>
              </a:rPr>
              <a:t>Г</a:t>
            </a:r>
            <a:r>
              <a:rPr sz="1400" b="1" spc="-20" dirty="0">
                <a:solidFill>
                  <a:srgbClr val="002060"/>
                </a:solidFill>
                <a:latin typeface="Monotype Corsiva" panose="03010101010201010101" pitchFamily="66" charset="0"/>
                <a:ea typeface="+mn-ea"/>
                <a:cs typeface="Calibri"/>
              </a:rPr>
              <a:t>О</a:t>
            </a:r>
            <a:r>
              <a:rPr sz="1400" b="1" spc="-15" dirty="0">
                <a:solidFill>
                  <a:srgbClr val="002060"/>
                </a:solidFill>
                <a:latin typeface="Monotype Corsiva" panose="03010101010201010101" pitchFamily="66" charset="0"/>
                <a:ea typeface="+mn-ea"/>
                <a:cs typeface="Calibri"/>
              </a:rPr>
              <a:t>ГИЧ</a:t>
            </a:r>
            <a:r>
              <a:rPr sz="1400" b="1" spc="-35" dirty="0">
                <a:solidFill>
                  <a:srgbClr val="002060"/>
                </a:solidFill>
                <a:latin typeface="Monotype Corsiva" panose="03010101010201010101" pitchFamily="66" charset="0"/>
                <a:ea typeface="+mn-ea"/>
                <a:cs typeface="Calibri"/>
              </a:rPr>
              <a:t>Е</a:t>
            </a:r>
            <a:r>
              <a:rPr sz="1400" b="1" spc="-15" dirty="0">
                <a:solidFill>
                  <a:srgbClr val="002060"/>
                </a:solidFill>
                <a:latin typeface="Monotype Corsiva" panose="03010101010201010101" pitchFamily="66" charset="0"/>
                <a:ea typeface="+mn-ea"/>
                <a:cs typeface="Calibri"/>
              </a:rPr>
              <a:t>С</a:t>
            </a:r>
            <a:r>
              <a:rPr sz="1400" b="1" spc="-55" dirty="0">
                <a:solidFill>
                  <a:srgbClr val="002060"/>
                </a:solidFill>
                <a:latin typeface="Monotype Corsiva" panose="03010101010201010101" pitchFamily="66" charset="0"/>
                <a:ea typeface="+mn-ea"/>
                <a:cs typeface="Calibri"/>
              </a:rPr>
              <a:t>К</a:t>
            </a:r>
            <a:r>
              <a:rPr sz="1400" b="1" spc="-10" dirty="0">
                <a:solidFill>
                  <a:srgbClr val="002060"/>
                </a:solidFill>
                <a:latin typeface="Monotype Corsiva" panose="03010101010201010101" pitchFamily="66" charset="0"/>
                <a:ea typeface="+mn-ea"/>
                <a:cs typeface="Calibri"/>
              </a:rPr>
              <a:t>О</a:t>
            </a:r>
            <a:r>
              <a:rPr sz="1400" b="1" spc="-65" dirty="0">
                <a:solidFill>
                  <a:srgbClr val="002060"/>
                </a:solidFill>
                <a:latin typeface="Monotype Corsiva" panose="03010101010201010101" pitchFamily="66" charset="0"/>
                <a:ea typeface="+mn-ea"/>
                <a:cs typeface="Calibri"/>
              </a:rPr>
              <a:t>Г</a:t>
            </a:r>
            <a:r>
              <a:rPr sz="1400" b="1" dirty="0">
                <a:solidFill>
                  <a:srgbClr val="002060"/>
                </a:solidFill>
                <a:latin typeface="Monotype Corsiva" panose="03010101010201010101" pitchFamily="66" charset="0"/>
                <a:ea typeface="+mn-ea"/>
                <a:cs typeface="Calibri"/>
              </a:rPr>
              <a:t>О</a:t>
            </a:r>
            <a:r>
              <a:rPr sz="1400" b="1" spc="-65" dirty="0">
                <a:solidFill>
                  <a:srgbClr val="002060"/>
                </a:solidFill>
                <a:latin typeface="Monotype Corsiva" panose="03010101010201010101" pitchFamily="66" charset="0"/>
                <a:ea typeface="+mn-ea"/>
                <a:cs typeface="Calibri"/>
              </a:rPr>
              <a:t> </a:t>
            </a:r>
            <a:r>
              <a:rPr sz="1400" b="1" spc="-5" dirty="0">
                <a:solidFill>
                  <a:srgbClr val="002060"/>
                </a:solidFill>
                <a:latin typeface="Monotype Corsiva" panose="03010101010201010101" pitchFamily="66" charset="0"/>
                <a:ea typeface="+mn-ea"/>
                <a:cs typeface="Calibri"/>
              </a:rPr>
              <a:t>С</a:t>
            </a:r>
            <a:r>
              <a:rPr sz="1400" b="1" dirty="0">
                <a:solidFill>
                  <a:srgbClr val="002060"/>
                </a:solidFill>
                <a:latin typeface="Monotype Corsiva" panose="03010101010201010101" pitchFamily="66" charset="0"/>
                <a:ea typeface="+mn-ea"/>
                <a:cs typeface="Calibri"/>
              </a:rPr>
              <a:t>ОПРОВ</a:t>
            </a:r>
            <a:r>
              <a:rPr sz="1400" b="1" spc="-30" dirty="0">
                <a:solidFill>
                  <a:srgbClr val="002060"/>
                </a:solidFill>
                <a:latin typeface="Monotype Corsiva" panose="03010101010201010101" pitchFamily="66" charset="0"/>
                <a:ea typeface="+mn-ea"/>
                <a:cs typeface="Calibri"/>
              </a:rPr>
              <a:t>О</a:t>
            </a:r>
            <a:r>
              <a:rPr sz="1400" b="1" spc="-5" dirty="0">
                <a:solidFill>
                  <a:srgbClr val="002060"/>
                </a:solidFill>
                <a:latin typeface="Monotype Corsiva" panose="03010101010201010101" pitchFamily="66" charset="0"/>
                <a:ea typeface="+mn-ea"/>
                <a:cs typeface="Calibri"/>
              </a:rPr>
              <a:t>Ж</a:t>
            </a:r>
            <a:r>
              <a:rPr sz="1400" b="1" dirty="0">
                <a:solidFill>
                  <a:srgbClr val="002060"/>
                </a:solidFill>
                <a:latin typeface="Monotype Corsiva" panose="03010101010201010101" pitchFamily="66" charset="0"/>
                <a:ea typeface="+mn-ea"/>
                <a:cs typeface="Calibri"/>
              </a:rPr>
              <a:t>ДЕН</a:t>
            </a:r>
            <a:r>
              <a:rPr sz="1400" b="1" spc="-5" dirty="0">
                <a:solidFill>
                  <a:srgbClr val="002060"/>
                </a:solidFill>
                <a:latin typeface="Monotype Corsiva" panose="03010101010201010101" pitchFamily="66" charset="0"/>
                <a:ea typeface="+mn-ea"/>
                <a:cs typeface="Calibri"/>
              </a:rPr>
              <a:t>И</a:t>
            </a:r>
            <a:r>
              <a:rPr sz="1400" b="1" dirty="0">
                <a:solidFill>
                  <a:srgbClr val="002060"/>
                </a:solidFill>
                <a:latin typeface="Monotype Corsiva" panose="03010101010201010101" pitchFamily="66" charset="0"/>
                <a:ea typeface="+mn-ea"/>
                <a:cs typeface="Calibri"/>
              </a:rPr>
              <a:t>Я</a:t>
            </a:r>
            <a:endParaRPr sz="1400" dirty="0">
              <a:solidFill>
                <a:srgbClr val="002060"/>
              </a:solidFill>
              <a:latin typeface="Monotype Corsiva" panose="03010101010201010101" pitchFamily="66" charset="0"/>
              <a:ea typeface="+mn-ea"/>
              <a:cs typeface="Calibri"/>
            </a:endParaRPr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159500615"/>
              </p:ext>
            </p:extLst>
          </p:nvPr>
        </p:nvGraphicFramePr>
        <p:xfrm>
          <a:off x="3635896" y="1253014"/>
          <a:ext cx="5050904" cy="36229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4" name="object 6"/>
          <p:cNvSpPr txBox="1"/>
          <p:nvPr/>
        </p:nvSpPr>
        <p:spPr>
          <a:xfrm>
            <a:off x="1187624" y="3838959"/>
            <a:ext cx="2590165" cy="1080135"/>
          </a:xfrm>
          <a:prstGeom prst="rect">
            <a:avLst/>
          </a:prstGeom>
        </p:spPr>
        <p:txBody>
          <a:bodyPr vert="horz" wrap="square" lIns="0" tIns="7620" rIns="0" bIns="0" rtlCol="0">
            <a:spAutoFit/>
          </a:bodyPr>
          <a:lstStyle/>
          <a:p>
            <a:pPr marL="12065" marR="5080" algn="ctr">
              <a:lnSpc>
                <a:spcPct val="101699"/>
              </a:lnSpc>
              <a:spcBef>
                <a:spcPts val="60"/>
              </a:spcBef>
            </a:pPr>
            <a:r>
              <a:rPr sz="2000" b="1" dirty="0">
                <a:solidFill>
                  <a:srgbClr val="C00000"/>
                </a:solidFill>
                <a:latin typeface="Calibri"/>
                <a:cs typeface="Calibri"/>
              </a:rPr>
              <a:t>100%</a:t>
            </a:r>
            <a:r>
              <a:rPr sz="2000" b="1" spc="-15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600" b="1" spc="-20" dirty="0">
                <a:solidFill>
                  <a:srgbClr val="002060"/>
                </a:solidFill>
                <a:latin typeface="Calibri"/>
                <a:cs typeface="Calibri"/>
              </a:rPr>
              <a:t>п</a:t>
            </a:r>
            <a:r>
              <a:rPr sz="1600" b="1" spc="-55" dirty="0">
                <a:solidFill>
                  <a:srgbClr val="002060"/>
                </a:solidFill>
                <a:latin typeface="Calibri"/>
                <a:cs typeface="Calibri"/>
              </a:rPr>
              <a:t>е</a:t>
            </a:r>
            <a:r>
              <a:rPr sz="1600" b="1" spc="-20" dirty="0">
                <a:solidFill>
                  <a:srgbClr val="002060"/>
                </a:solidFill>
                <a:latin typeface="Calibri"/>
                <a:cs typeface="Calibri"/>
              </a:rPr>
              <a:t>д</a:t>
            </a:r>
            <a:r>
              <a:rPr sz="1600" b="1" spc="-5" dirty="0">
                <a:solidFill>
                  <a:srgbClr val="002060"/>
                </a:solidFill>
                <a:latin typeface="Calibri"/>
                <a:cs typeface="Calibri"/>
              </a:rPr>
              <a:t>а</a:t>
            </a:r>
            <a:r>
              <a:rPr sz="1600" b="1" spc="-45" dirty="0">
                <a:solidFill>
                  <a:srgbClr val="002060"/>
                </a:solidFill>
                <a:latin typeface="Calibri"/>
                <a:cs typeface="Calibri"/>
              </a:rPr>
              <a:t>г</a:t>
            </a:r>
            <a:r>
              <a:rPr sz="1600" b="1" dirty="0">
                <a:solidFill>
                  <a:srgbClr val="002060"/>
                </a:solidFill>
                <a:latin typeface="Calibri"/>
                <a:cs typeface="Calibri"/>
              </a:rPr>
              <a:t>о</a:t>
            </a:r>
            <a:r>
              <a:rPr sz="1600" b="1" spc="-45" dirty="0">
                <a:solidFill>
                  <a:srgbClr val="002060"/>
                </a:solidFill>
                <a:latin typeface="Calibri"/>
                <a:cs typeface="Calibri"/>
              </a:rPr>
              <a:t>г</a:t>
            </a:r>
            <a:r>
              <a:rPr sz="1600" b="1" dirty="0">
                <a:solidFill>
                  <a:srgbClr val="002060"/>
                </a:solidFill>
                <a:latin typeface="Calibri"/>
                <a:cs typeface="Calibri"/>
              </a:rPr>
              <a:t>о</a:t>
            </a:r>
            <a:r>
              <a:rPr sz="1600" b="1" spc="-5" dirty="0">
                <a:solidFill>
                  <a:srgbClr val="002060"/>
                </a:solidFill>
                <a:latin typeface="Calibri"/>
                <a:cs typeface="Calibri"/>
              </a:rPr>
              <a:t>в</a:t>
            </a:r>
            <a:r>
              <a:rPr sz="1600" b="1" spc="-25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1600" b="1" spc="-5" dirty="0">
                <a:solidFill>
                  <a:srgbClr val="002060"/>
                </a:solidFill>
                <a:latin typeface="Calibri"/>
                <a:cs typeface="Calibri"/>
              </a:rPr>
              <a:t>име</a:t>
            </a:r>
            <a:r>
              <a:rPr sz="1600" b="1" spc="-35" dirty="0">
                <a:solidFill>
                  <a:srgbClr val="002060"/>
                </a:solidFill>
                <a:latin typeface="Calibri"/>
                <a:cs typeface="Calibri"/>
              </a:rPr>
              <a:t>ю</a:t>
            </a:r>
            <a:r>
              <a:rPr sz="1600" b="1" spc="-5" dirty="0">
                <a:solidFill>
                  <a:srgbClr val="002060"/>
                </a:solidFill>
                <a:latin typeface="Calibri"/>
                <a:cs typeface="Calibri"/>
              </a:rPr>
              <a:t>т  </a:t>
            </a:r>
            <a:r>
              <a:rPr sz="1600" b="1" spc="-25" dirty="0">
                <a:solidFill>
                  <a:srgbClr val="002060"/>
                </a:solidFill>
                <a:latin typeface="Calibri"/>
                <a:cs typeface="Calibri"/>
              </a:rPr>
              <a:t>удостоверения</a:t>
            </a:r>
            <a:r>
              <a:rPr sz="1600" b="1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1600" b="1" spc="-5" dirty="0">
                <a:solidFill>
                  <a:srgbClr val="002060"/>
                </a:solidFill>
                <a:latin typeface="Calibri"/>
                <a:cs typeface="Calibri"/>
              </a:rPr>
              <a:t>о</a:t>
            </a:r>
            <a:r>
              <a:rPr sz="1600" b="1" spc="-3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1600" b="1" spc="-5" dirty="0">
                <a:solidFill>
                  <a:srgbClr val="002060"/>
                </a:solidFill>
                <a:latin typeface="Calibri"/>
                <a:cs typeface="Calibri"/>
              </a:rPr>
              <a:t>повышении </a:t>
            </a:r>
            <a:r>
              <a:rPr sz="1600" b="1" spc="-345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1600" b="1" spc="-5" dirty="0">
                <a:solidFill>
                  <a:srgbClr val="002060"/>
                </a:solidFill>
                <a:latin typeface="Calibri"/>
                <a:cs typeface="Calibri"/>
              </a:rPr>
              <a:t>кв</a:t>
            </a:r>
            <a:r>
              <a:rPr sz="1600" b="1" dirty="0">
                <a:solidFill>
                  <a:srgbClr val="002060"/>
                </a:solidFill>
                <a:latin typeface="Calibri"/>
                <a:cs typeface="Calibri"/>
              </a:rPr>
              <a:t>а</a:t>
            </a:r>
            <a:r>
              <a:rPr sz="1600" b="1" spc="-5" dirty="0">
                <a:solidFill>
                  <a:srgbClr val="002060"/>
                </a:solidFill>
                <a:latin typeface="Calibri"/>
                <a:cs typeface="Calibri"/>
              </a:rPr>
              <a:t>ли</a:t>
            </a:r>
            <a:r>
              <a:rPr sz="1600" b="1" spc="-15" dirty="0">
                <a:solidFill>
                  <a:srgbClr val="002060"/>
                </a:solidFill>
                <a:latin typeface="Calibri"/>
                <a:cs typeface="Calibri"/>
              </a:rPr>
              <a:t>ф</a:t>
            </a:r>
            <a:r>
              <a:rPr sz="1600" b="1" spc="-20" dirty="0">
                <a:solidFill>
                  <a:srgbClr val="002060"/>
                </a:solidFill>
                <a:latin typeface="Calibri"/>
                <a:cs typeface="Calibri"/>
              </a:rPr>
              <a:t>и</a:t>
            </a:r>
            <a:r>
              <a:rPr sz="1600" b="1" spc="-30" dirty="0">
                <a:solidFill>
                  <a:srgbClr val="002060"/>
                </a:solidFill>
                <a:latin typeface="Calibri"/>
                <a:cs typeface="Calibri"/>
              </a:rPr>
              <a:t>к</a:t>
            </a:r>
            <a:r>
              <a:rPr sz="1600" b="1" spc="-15" dirty="0">
                <a:solidFill>
                  <a:srgbClr val="002060"/>
                </a:solidFill>
                <a:latin typeface="Calibri"/>
                <a:cs typeface="Calibri"/>
              </a:rPr>
              <a:t>а</a:t>
            </a:r>
            <a:r>
              <a:rPr sz="1600" b="1" spc="-5" dirty="0">
                <a:solidFill>
                  <a:srgbClr val="002060"/>
                </a:solidFill>
                <a:latin typeface="Calibri"/>
                <a:cs typeface="Calibri"/>
              </a:rPr>
              <a:t>ц</a:t>
            </a:r>
            <a:r>
              <a:rPr sz="1600" b="1" spc="-15" dirty="0">
                <a:solidFill>
                  <a:srgbClr val="002060"/>
                </a:solidFill>
                <a:latin typeface="Calibri"/>
                <a:cs typeface="Calibri"/>
              </a:rPr>
              <a:t>и</a:t>
            </a:r>
            <a:r>
              <a:rPr sz="1600" b="1" spc="-5" dirty="0">
                <a:solidFill>
                  <a:srgbClr val="002060"/>
                </a:solidFill>
                <a:latin typeface="Calibri"/>
                <a:cs typeface="Calibri"/>
              </a:rPr>
              <a:t>и</a:t>
            </a:r>
            <a:r>
              <a:rPr sz="1600" b="1" spc="-85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1600" b="1" spc="-5" dirty="0">
                <a:solidFill>
                  <a:srgbClr val="002060"/>
                </a:solidFill>
                <a:latin typeface="Calibri"/>
                <a:cs typeface="Calibri"/>
              </a:rPr>
              <a:t>в</a:t>
            </a:r>
            <a:r>
              <a:rPr sz="1600" b="1" spc="-15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1600" b="1" spc="-5" dirty="0">
                <a:solidFill>
                  <a:srgbClr val="002060"/>
                </a:solidFill>
                <a:latin typeface="Calibri"/>
                <a:cs typeface="Calibri"/>
              </a:rPr>
              <a:t>о</a:t>
            </a:r>
            <a:r>
              <a:rPr sz="1600" b="1" spc="-30" dirty="0">
                <a:solidFill>
                  <a:srgbClr val="002060"/>
                </a:solidFill>
                <a:latin typeface="Calibri"/>
                <a:cs typeface="Calibri"/>
              </a:rPr>
              <a:t>б</a:t>
            </a:r>
            <a:r>
              <a:rPr sz="1600" b="1" spc="-5" dirty="0">
                <a:solidFill>
                  <a:srgbClr val="002060"/>
                </a:solidFill>
                <a:latin typeface="Calibri"/>
                <a:cs typeface="Calibri"/>
              </a:rPr>
              <a:t>ла</a:t>
            </a:r>
            <a:r>
              <a:rPr sz="1600" b="1" dirty="0">
                <a:solidFill>
                  <a:srgbClr val="002060"/>
                </a:solidFill>
                <a:latin typeface="Calibri"/>
                <a:cs typeface="Calibri"/>
              </a:rPr>
              <a:t>с</a:t>
            </a:r>
            <a:r>
              <a:rPr sz="1600" b="1" spc="-20" dirty="0">
                <a:solidFill>
                  <a:srgbClr val="002060"/>
                </a:solidFill>
                <a:latin typeface="Calibri"/>
                <a:cs typeface="Calibri"/>
              </a:rPr>
              <a:t>т</a:t>
            </a:r>
            <a:r>
              <a:rPr sz="1600" b="1" spc="-5" dirty="0">
                <a:solidFill>
                  <a:srgbClr val="002060"/>
                </a:solidFill>
                <a:latin typeface="Calibri"/>
                <a:cs typeface="Calibri"/>
              </a:rPr>
              <a:t>и</a:t>
            </a:r>
            <a:endParaRPr sz="1600" dirty="0">
              <a:solidFill>
                <a:srgbClr val="002060"/>
              </a:solidFill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  <a:spcBef>
                <a:spcPts val="65"/>
              </a:spcBef>
            </a:pPr>
            <a:r>
              <a:rPr sz="1600" b="1" spc="-5" dirty="0">
                <a:solidFill>
                  <a:srgbClr val="002060"/>
                </a:solidFill>
                <a:latin typeface="Calibri"/>
                <a:cs typeface="Calibri"/>
              </a:rPr>
              <a:t>инклюзи</a:t>
            </a:r>
            <a:r>
              <a:rPr sz="1600" b="1" spc="-20" dirty="0">
                <a:solidFill>
                  <a:srgbClr val="002060"/>
                </a:solidFill>
                <a:latin typeface="Calibri"/>
                <a:cs typeface="Calibri"/>
              </a:rPr>
              <a:t>в</a:t>
            </a:r>
            <a:r>
              <a:rPr sz="1600" b="1" spc="-15" dirty="0">
                <a:solidFill>
                  <a:srgbClr val="002060"/>
                </a:solidFill>
                <a:latin typeface="Calibri"/>
                <a:cs typeface="Calibri"/>
              </a:rPr>
              <a:t>н</a:t>
            </a:r>
            <a:r>
              <a:rPr sz="1600" b="1" spc="-5" dirty="0">
                <a:solidFill>
                  <a:srgbClr val="002060"/>
                </a:solidFill>
                <a:latin typeface="Calibri"/>
                <a:cs typeface="Calibri"/>
              </a:rPr>
              <a:t>о</a:t>
            </a:r>
            <a:r>
              <a:rPr sz="1600" b="1" spc="-30" dirty="0">
                <a:solidFill>
                  <a:srgbClr val="002060"/>
                </a:solidFill>
                <a:latin typeface="Calibri"/>
                <a:cs typeface="Calibri"/>
              </a:rPr>
              <a:t>г</a:t>
            </a:r>
            <a:r>
              <a:rPr sz="1600" b="1" spc="-5" dirty="0">
                <a:solidFill>
                  <a:srgbClr val="002060"/>
                </a:solidFill>
                <a:latin typeface="Calibri"/>
                <a:cs typeface="Calibri"/>
              </a:rPr>
              <a:t>о</a:t>
            </a:r>
            <a:r>
              <a:rPr sz="1600" b="1" spc="-85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1600" b="1" spc="-5" dirty="0">
                <a:solidFill>
                  <a:srgbClr val="002060"/>
                </a:solidFill>
                <a:latin typeface="Calibri"/>
                <a:cs typeface="Calibri"/>
              </a:rPr>
              <a:t>о</a:t>
            </a:r>
            <a:r>
              <a:rPr sz="1600" b="1" dirty="0">
                <a:solidFill>
                  <a:srgbClr val="002060"/>
                </a:solidFill>
                <a:latin typeface="Calibri"/>
                <a:cs typeface="Calibri"/>
              </a:rPr>
              <a:t>б</a:t>
            </a:r>
            <a:r>
              <a:rPr sz="1600" b="1" spc="-15" dirty="0">
                <a:solidFill>
                  <a:srgbClr val="002060"/>
                </a:solidFill>
                <a:latin typeface="Calibri"/>
                <a:cs typeface="Calibri"/>
              </a:rPr>
              <a:t>р</a:t>
            </a:r>
            <a:r>
              <a:rPr sz="1600" b="1" spc="-5" dirty="0">
                <a:solidFill>
                  <a:srgbClr val="002060"/>
                </a:solidFill>
                <a:latin typeface="Calibri"/>
                <a:cs typeface="Calibri"/>
              </a:rPr>
              <a:t>аз</a:t>
            </a:r>
            <a:r>
              <a:rPr sz="1600" b="1" dirty="0">
                <a:solidFill>
                  <a:srgbClr val="002060"/>
                </a:solidFill>
                <a:latin typeface="Calibri"/>
                <a:cs typeface="Calibri"/>
              </a:rPr>
              <a:t>о</a:t>
            </a:r>
            <a:r>
              <a:rPr sz="1600" b="1" spc="-5" dirty="0">
                <a:solidFill>
                  <a:srgbClr val="002060"/>
                </a:solidFill>
                <a:latin typeface="Calibri"/>
                <a:cs typeface="Calibri"/>
              </a:rPr>
              <a:t>в</a:t>
            </a:r>
            <a:r>
              <a:rPr sz="1600" b="1" spc="-15" dirty="0">
                <a:solidFill>
                  <a:srgbClr val="002060"/>
                </a:solidFill>
                <a:latin typeface="Calibri"/>
                <a:cs typeface="Calibri"/>
              </a:rPr>
              <a:t>ан</a:t>
            </a:r>
            <a:r>
              <a:rPr sz="1600" b="1" spc="-5" dirty="0">
                <a:solidFill>
                  <a:srgbClr val="002060"/>
                </a:solidFill>
                <a:latin typeface="Calibri"/>
                <a:cs typeface="Calibri"/>
              </a:rPr>
              <a:t>ия</a:t>
            </a:r>
            <a:endParaRPr sz="1600" dirty="0">
              <a:solidFill>
                <a:srgbClr val="002060"/>
              </a:solidFill>
              <a:latin typeface="Calibri"/>
              <a:cs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Текст 2"/>
          <p:cNvSpPr>
            <a:spLocks noGrp="1"/>
          </p:cNvSpPr>
          <p:nvPr>
            <p:ph type="body" idx="1"/>
          </p:nvPr>
        </p:nvSpPr>
        <p:spPr bwMode="auto">
          <a:xfrm>
            <a:off x="251520" y="123478"/>
            <a:ext cx="7772400" cy="9112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ru-RU" altLang="ru-RU" b="1" dirty="0">
                <a:solidFill>
                  <a:srgbClr val="C00000"/>
                </a:solidFill>
                <a:latin typeface="Monotype Corsiva" panose="03010101010201010101" pitchFamily="66" charset="0"/>
              </a:rPr>
              <a:t>СОЗДАНИЕ СПЕЦИАЛЬНЫХ ОБРАЗОВАТЕЛЬНЫХ  УСЛОВИЙ ДЛЯ ДЕТЕЙ С ОВЗ И ДЕТЕЙ-ИНВАЛИДОВ</a:t>
            </a:r>
            <a:endParaRPr lang="ru-RU" altLang="ru-RU" b="1" dirty="0" smtClean="0">
              <a:solidFill>
                <a:srgbClr val="C00000"/>
              </a:solidFill>
              <a:latin typeface="Monotype Corsiva" panose="03010101010201010101" pitchFamily="66" charset="0"/>
            </a:endParaRPr>
          </a:p>
        </p:txBody>
      </p:sp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3999806320"/>
              </p:ext>
            </p:extLst>
          </p:nvPr>
        </p:nvGraphicFramePr>
        <p:xfrm>
          <a:off x="251520" y="1034704"/>
          <a:ext cx="7356648" cy="41087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Скругленный прямоугольник 5"/>
          <p:cNvSpPr/>
          <p:nvPr/>
        </p:nvSpPr>
        <p:spPr>
          <a:xfrm>
            <a:off x="2555776" y="1851670"/>
            <a:ext cx="2568624" cy="187220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Font typeface="Wingdings" panose="05000000000000000000" pitchFamily="2" charset="2"/>
              <a:buChar char="ü"/>
            </a:pPr>
            <a:r>
              <a:rPr lang="ru-RU" sz="1200" dirty="0" smtClean="0"/>
              <a:t>Группы компенсирующей направленности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sz="1200" dirty="0" smtClean="0"/>
              <a:t>Служба Ранней помощи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sz="1200" dirty="0" smtClean="0"/>
              <a:t>Группа кратковременного пребывания для детей с ОВЗ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sz="1200" dirty="0" smtClean="0"/>
              <a:t>Ресурсная группа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sz="1200" dirty="0" smtClean="0"/>
              <a:t>Тренинги для родителей «Ранняя пташка»</a:t>
            </a:r>
            <a:endParaRPr lang="ru-RU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Заголовок 1"/>
          <p:cNvSpPr>
            <a:spLocks noGrp="1"/>
          </p:cNvSpPr>
          <p:nvPr>
            <p:ph type="title"/>
          </p:nvPr>
        </p:nvSpPr>
        <p:spPr>
          <a:xfrm>
            <a:off x="323528" y="-31370"/>
            <a:ext cx="8229600" cy="724123"/>
          </a:xfrm>
        </p:spPr>
        <p:txBody>
          <a:bodyPr/>
          <a:lstStyle/>
          <a:p>
            <a:r>
              <a:rPr lang="ru-RU" altLang="ru-RU" sz="2400" dirty="0" smtClean="0"/>
              <a:t>ПСИХОЛОГО-ПЕДАГОГИЧЕСКИЙ  КОНСИЛИУМ</a:t>
            </a: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546214" y="692425"/>
            <a:ext cx="3240360" cy="1224136"/>
          </a:xfrm>
          <a:prstGeom prst="roundRect">
            <a:avLst/>
          </a:prstGeom>
          <a:noFill/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Monotype Corsiva" panose="03010101010201010101" pitchFamily="66" charset="0"/>
              </a:rPr>
              <a:t>Цель: </a:t>
            </a:r>
          </a:p>
          <a:p>
            <a:pPr algn="ctr"/>
            <a:r>
              <a:rPr lang="ru-RU" sz="1400" dirty="0" smtClean="0">
                <a:latin typeface="Monotype Corsiva" panose="03010101010201010101" pitchFamily="66" charset="0"/>
              </a:rPr>
              <a:t>Создание оптимальных условий</a:t>
            </a:r>
          </a:p>
          <a:p>
            <a:pPr algn="ctr"/>
            <a:r>
              <a:rPr lang="ru-RU" sz="1400" dirty="0" smtClean="0">
                <a:latin typeface="Monotype Corsiva" panose="03010101010201010101" pitchFamily="66" charset="0"/>
              </a:rPr>
              <a:t>обучения, развития, социализации и</a:t>
            </a:r>
          </a:p>
          <a:p>
            <a:pPr algn="ctr"/>
            <a:r>
              <a:rPr lang="ru-RU" sz="1400" dirty="0" smtClean="0">
                <a:latin typeface="Monotype Corsiva" panose="03010101010201010101" pitchFamily="66" charset="0"/>
              </a:rPr>
              <a:t>адаптации воспитанников посредством</a:t>
            </a:r>
          </a:p>
          <a:p>
            <a:pPr algn="ctr"/>
            <a:r>
              <a:rPr lang="ru-RU" sz="1400" dirty="0" smtClean="0">
                <a:latin typeface="Monotype Corsiva" panose="03010101010201010101" pitchFamily="66" charset="0"/>
              </a:rPr>
              <a:t>психолого-педагогического сопровождения</a:t>
            </a:r>
          </a:p>
        </p:txBody>
      </p:sp>
      <p:grpSp>
        <p:nvGrpSpPr>
          <p:cNvPr id="5" name="object 5"/>
          <p:cNvGrpSpPr/>
          <p:nvPr/>
        </p:nvGrpSpPr>
        <p:grpSpPr>
          <a:xfrm>
            <a:off x="5364088" y="825937"/>
            <a:ext cx="2891870" cy="4371950"/>
            <a:chOff x="5178425" y="1143000"/>
            <a:chExt cx="3571875" cy="5215255"/>
          </a:xfrm>
          <a:solidFill>
            <a:schemeClr val="accent1">
              <a:lumMod val="40000"/>
              <a:lumOff val="60000"/>
              <a:alpha val="0"/>
            </a:schemeClr>
          </a:solidFill>
        </p:grpSpPr>
        <p:sp>
          <p:nvSpPr>
            <p:cNvPr id="6" name="object 6"/>
            <p:cNvSpPr/>
            <p:nvPr/>
          </p:nvSpPr>
          <p:spPr>
            <a:xfrm>
              <a:off x="5178425" y="1143000"/>
              <a:ext cx="3571875" cy="5215255"/>
            </a:xfrm>
            <a:custGeom>
              <a:avLst/>
              <a:gdLst/>
              <a:ahLst/>
              <a:cxnLst/>
              <a:rect l="l" t="t" r="r" b="b"/>
              <a:pathLst>
                <a:path w="3571875" h="5215255">
                  <a:moveTo>
                    <a:pt x="3269106" y="0"/>
                  </a:moveTo>
                  <a:lnTo>
                    <a:pt x="302640" y="0"/>
                  </a:lnTo>
                  <a:lnTo>
                    <a:pt x="253491" y="3937"/>
                  </a:lnTo>
                  <a:lnTo>
                    <a:pt x="207010" y="15366"/>
                  </a:lnTo>
                  <a:lnTo>
                    <a:pt x="163575" y="33782"/>
                  </a:lnTo>
                  <a:lnTo>
                    <a:pt x="123951" y="58420"/>
                  </a:lnTo>
                  <a:lnTo>
                    <a:pt x="88646" y="88646"/>
                  </a:lnTo>
                  <a:lnTo>
                    <a:pt x="58420" y="123951"/>
                  </a:lnTo>
                  <a:lnTo>
                    <a:pt x="33782" y="163575"/>
                  </a:lnTo>
                  <a:lnTo>
                    <a:pt x="15366" y="207010"/>
                  </a:lnTo>
                  <a:lnTo>
                    <a:pt x="3937" y="253491"/>
                  </a:lnTo>
                  <a:lnTo>
                    <a:pt x="0" y="302640"/>
                  </a:lnTo>
                  <a:lnTo>
                    <a:pt x="0" y="4912233"/>
                  </a:lnTo>
                  <a:lnTo>
                    <a:pt x="3937" y="4961331"/>
                  </a:lnTo>
                  <a:lnTo>
                    <a:pt x="15366" y="5007914"/>
                  </a:lnTo>
                  <a:lnTo>
                    <a:pt x="33782" y="5051348"/>
                  </a:lnTo>
                  <a:lnTo>
                    <a:pt x="58420" y="5091023"/>
                  </a:lnTo>
                  <a:lnTo>
                    <a:pt x="88646" y="5126291"/>
                  </a:lnTo>
                  <a:lnTo>
                    <a:pt x="123951" y="5156555"/>
                  </a:lnTo>
                  <a:lnTo>
                    <a:pt x="163575" y="5181168"/>
                  </a:lnTo>
                  <a:lnTo>
                    <a:pt x="207010" y="5199532"/>
                  </a:lnTo>
                  <a:lnTo>
                    <a:pt x="253491" y="5211000"/>
                  </a:lnTo>
                  <a:lnTo>
                    <a:pt x="302640" y="5214962"/>
                  </a:lnTo>
                  <a:lnTo>
                    <a:pt x="3269106" y="5214962"/>
                  </a:lnTo>
                  <a:lnTo>
                    <a:pt x="3318255" y="5211000"/>
                  </a:lnTo>
                  <a:lnTo>
                    <a:pt x="3364865" y="5199532"/>
                  </a:lnTo>
                  <a:lnTo>
                    <a:pt x="3408299" y="5181168"/>
                  </a:lnTo>
                  <a:lnTo>
                    <a:pt x="3447923" y="5156555"/>
                  </a:lnTo>
                  <a:lnTo>
                    <a:pt x="3483229" y="5126291"/>
                  </a:lnTo>
                  <a:lnTo>
                    <a:pt x="3513454" y="5091023"/>
                  </a:lnTo>
                  <a:lnTo>
                    <a:pt x="3538093" y="5051348"/>
                  </a:lnTo>
                  <a:lnTo>
                    <a:pt x="3556380" y="5007914"/>
                  </a:lnTo>
                  <a:lnTo>
                    <a:pt x="3567938" y="4961331"/>
                  </a:lnTo>
                  <a:lnTo>
                    <a:pt x="3571875" y="4912233"/>
                  </a:lnTo>
                  <a:lnTo>
                    <a:pt x="3571875" y="302640"/>
                  </a:lnTo>
                  <a:lnTo>
                    <a:pt x="3567938" y="253491"/>
                  </a:lnTo>
                  <a:lnTo>
                    <a:pt x="3556380" y="207010"/>
                  </a:lnTo>
                  <a:lnTo>
                    <a:pt x="3538093" y="163575"/>
                  </a:lnTo>
                  <a:lnTo>
                    <a:pt x="3513454" y="123951"/>
                  </a:lnTo>
                  <a:lnTo>
                    <a:pt x="3483229" y="88646"/>
                  </a:lnTo>
                  <a:lnTo>
                    <a:pt x="3447923" y="58420"/>
                  </a:lnTo>
                  <a:lnTo>
                    <a:pt x="3408299" y="33782"/>
                  </a:lnTo>
                  <a:lnTo>
                    <a:pt x="3364865" y="15366"/>
                  </a:lnTo>
                  <a:lnTo>
                    <a:pt x="3318255" y="3937"/>
                  </a:lnTo>
                  <a:lnTo>
                    <a:pt x="3269106" y="0"/>
                  </a:lnTo>
                  <a:close/>
                </a:path>
              </a:pathLst>
            </a:custGeom>
            <a:grpFill/>
            <a:ln>
              <a:solidFill>
                <a:schemeClr val="accent1">
                  <a:shade val="50000"/>
                </a:schemeClr>
              </a:solidFill>
            </a:ln>
            <a:effectLst>
              <a:outerShdw blurRad="50800" dist="50800" dir="5400000" algn="ctr" rotWithShape="0">
                <a:schemeClr val="tx2">
                  <a:lumMod val="60000"/>
                  <a:lumOff val="40000"/>
                </a:schemeClr>
              </a:outerShdw>
            </a:effectLst>
          </p:spPr>
          <p:txBody>
            <a:bodyPr wrap="square" lIns="0" tIns="0" rIns="0" bIns="0" rtlCol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object 7"/>
            <p:cNvSpPr/>
            <p:nvPr/>
          </p:nvSpPr>
          <p:spPr>
            <a:xfrm>
              <a:off x="5178425" y="1143000"/>
              <a:ext cx="3571875" cy="5215255"/>
            </a:xfrm>
            <a:custGeom>
              <a:avLst/>
              <a:gdLst/>
              <a:ahLst/>
              <a:cxnLst/>
              <a:rect l="l" t="t" r="r" b="b"/>
              <a:pathLst>
                <a:path w="3571875" h="5215255">
                  <a:moveTo>
                    <a:pt x="0" y="302640"/>
                  </a:moveTo>
                  <a:lnTo>
                    <a:pt x="3937" y="253491"/>
                  </a:lnTo>
                  <a:lnTo>
                    <a:pt x="15366" y="207010"/>
                  </a:lnTo>
                  <a:lnTo>
                    <a:pt x="33782" y="163575"/>
                  </a:lnTo>
                  <a:lnTo>
                    <a:pt x="58420" y="123951"/>
                  </a:lnTo>
                  <a:lnTo>
                    <a:pt x="88646" y="88646"/>
                  </a:lnTo>
                  <a:lnTo>
                    <a:pt x="123951" y="58420"/>
                  </a:lnTo>
                  <a:lnTo>
                    <a:pt x="163575" y="33782"/>
                  </a:lnTo>
                  <a:lnTo>
                    <a:pt x="207010" y="15366"/>
                  </a:lnTo>
                  <a:lnTo>
                    <a:pt x="253491" y="3937"/>
                  </a:lnTo>
                  <a:lnTo>
                    <a:pt x="302640" y="0"/>
                  </a:lnTo>
                  <a:lnTo>
                    <a:pt x="3269106" y="0"/>
                  </a:lnTo>
                  <a:lnTo>
                    <a:pt x="3318255" y="3937"/>
                  </a:lnTo>
                  <a:lnTo>
                    <a:pt x="3364865" y="15366"/>
                  </a:lnTo>
                  <a:lnTo>
                    <a:pt x="3408299" y="33782"/>
                  </a:lnTo>
                  <a:lnTo>
                    <a:pt x="3447923" y="58420"/>
                  </a:lnTo>
                  <a:lnTo>
                    <a:pt x="3483229" y="88646"/>
                  </a:lnTo>
                  <a:lnTo>
                    <a:pt x="3513454" y="123951"/>
                  </a:lnTo>
                  <a:lnTo>
                    <a:pt x="3538093" y="163575"/>
                  </a:lnTo>
                  <a:lnTo>
                    <a:pt x="3556380" y="207010"/>
                  </a:lnTo>
                  <a:lnTo>
                    <a:pt x="3567938" y="253491"/>
                  </a:lnTo>
                  <a:lnTo>
                    <a:pt x="3571875" y="302640"/>
                  </a:lnTo>
                  <a:lnTo>
                    <a:pt x="3571875" y="4912233"/>
                  </a:lnTo>
                  <a:lnTo>
                    <a:pt x="3567938" y="4961331"/>
                  </a:lnTo>
                  <a:lnTo>
                    <a:pt x="3556380" y="5007914"/>
                  </a:lnTo>
                  <a:lnTo>
                    <a:pt x="3538093" y="5051348"/>
                  </a:lnTo>
                  <a:lnTo>
                    <a:pt x="3513454" y="5091023"/>
                  </a:lnTo>
                  <a:lnTo>
                    <a:pt x="3483229" y="5126291"/>
                  </a:lnTo>
                  <a:lnTo>
                    <a:pt x="3447923" y="5156555"/>
                  </a:lnTo>
                  <a:lnTo>
                    <a:pt x="3408299" y="5181168"/>
                  </a:lnTo>
                  <a:lnTo>
                    <a:pt x="3364865" y="5199532"/>
                  </a:lnTo>
                  <a:lnTo>
                    <a:pt x="3318255" y="5211000"/>
                  </a:lnTo>
                  <a:lnTo>
                    <a:pt x="3269106" y="5214962"/>
                  </a:lnTo>
                  <a:lnTo>
                    <a:pt x="302640" y="5214962"/>
                  </a:lnTo>
                  <a:lnTo>
                    <a:pt x="253491" y="5211000"/>
                  </a:lnTo>
                  <a:lnTo>
                    <a:pt x="207010" y="5199532"/>
                  </a:lnTo>
                  <a:lnTo>
                    <a:pt x="163575" y="5181168"/>
                  </a:lnTo>
                  <a:lnTo>
                    <a:pt x="123951" y="5156555"/>
                  </a:lnTo>
                  <a:lnTo>
                    <a:pt x="88646" y="5126291"/>
                  </a:lnTo>
                  <a:lnTo>
                    <a:pt x="58420" y="5091023"/>
                  </a:lnTo>
                  <a:lnTo>
                    <a:pt x="33782" y="5051348"/>
                  </a:lnTo>
                  <a:lnTo>
                    <a:pt x="15366" y="5007914"/>
                  </a:lnTo>
                  <a:lnTo>
                    <a:pt x="3937" y="4961331"/>
                  </a:lnTo>
                  <a:lnTo>
                    <a:pt x="0" y="4912233"/>
                  </a:lnTo>
                  <a:lnTo>
                    <a:pt x="0" y="302640"/>
                  </a:lnTo>
                  <a:close/>
                </a:path>
              </a:pathLst>
            </a:custGeom>
            <a:grpFill/>
            <a:ln w="25400">
              <a:solidFill>
                <a:schemeClr val="accent1">
                  <a:shade val="50000"/>
                </a:schemeClr>
              </a:solidFill>
            </a:ln>
          </p:spPr>
          <p:txBody>
            <a:bodyPr wrap="square" lIns="0" tIns="0" rIns="0" bIns="0" rtlCol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" name="Скругленный прямоугольник 2"/>
          <p:cNvSpPr/>
          <p:nvPr/>
        </p:nvSpPr>
        <p:spPr>
          <a:xfrm>
            <a:off x="5652120" y="847601"/>
            <a:ext cx="2304256" cy="21198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Monotype Corsiva" panose="03010101010201010101" pitchFamily="66" charset="0"/>
              </a:rPr>
              <a:t>Задачи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5449419" y="1135633"/>
            <a:ext cx="2615889" cy="1008112"/>
          </a:xfrm>
          <a:prstGeom prst="roundRect">
            <a:avLst/>
          </a:prstGeom>
          <a:solidFill>
            <a:schemeClr val="accent1">
              <a:alpha val="3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50" dirty="0" smtClean="0">
                <a:latin typeface="Monotype Corsiva" panose="03010101010201010101" pitchFamily="66" charset="0"/>
              </a:rPr>
              <a:t>Выявление трудностей в освоении  образовательных программ, особенностей в  развитии, социальной адаптации и поведении  воспитанников для последующего принятия</a:t>
            </a:r>
          </a:p>
          <a:p>
            <a:pPr algn="ctr"/>
            <a:r>
              <a:rPr lang="ru-RU" sz="1050" dirty="0" smtClean="0">
                <a:latin typeface="Monotype Corsiva" panose="03010101010201010101" pitchFamily="66" charset="0"/>
              </a:rPr>
              <a:t>решений об организации психолого-  педагогического сопровождения</a:t>
            </a:r>
            <a:endParaRPr lang="ru-RU" sz="1050" dirty="0">
              <a:latin typeface="Monotype Corsiva" panose="03010101010201010101" pitchFamily="66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5474530" y="2227528"/>
            <a:ext cx="2590777" cy="631230"/>
          </a:xfrm>
          <a:prstGeom prst="roundRect">
            <a:avLst/>
          </a:prstGeom>
          <a:solidFill>
            <a:schemeClr val="accent1">
              <a:alpha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 smtClean="0">
                <a:latin typeface="Monotype Corsiva" panose="03010101010201010101" pitchFamily="66" charset="0"/>
              </a:rPr>
              <a:t>Разработка рекомендаций по организации  психолого-педагогического сопровождения  воспитанников</a:t>
            </a:r>
            <a:endParaRPr lang="ru-RU" sz="1100" dirty="0">
              <a:latin typeface="Monotype Corsiva" panose="03010101010201010101" pitchFamily="66" charset="0"/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5455811" y="2925897"/>
            <a:ext cx="2635843" cy="1368139"/>
          </a:xfrm>
          <a:prstGeom prst="roundRect">
            <a:avLst/>
          </a:prstGeom>
          <a:solidFill>
            <a:schemeClr val="accent1">
              <a:alpha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50" dirty="0" smtClean="0">
                <a:latin typeface="Monotype Corsiva" panose="03010101010201010101" pitchFamily="66" charset="0"/>
              </a:rPr>
              <a:t>Консультирование участников образовательных</a:t>
            </a:r>
          </a:p>
          <a:p>
            <a:pPr algn="ctr"/>
            <a:r>
              <a:rPr lang="ru-RU" sz="1050" dirty="0" smtClean="0">
                <a:latin typeface="Monotype Corsiva" panose="03010101010201010101" pitchFamily="66" charset="0"/>
              </a:rPr>
              <a:t>отношений по вопросам актуального</a:t>
            </a:r>
          </a:p>
          <a:p>
            <a:pPr algn="ctr"/>
            <a:r>
              <a:rPr lang="ru-RU" sz="1050" dirty="0" smtClean="0">
                <a:latin typeface="Monotype Corsiva" panose="03010101010201010101" pitchFamily="66" charset="0"/>
              </a:rPr>
              <a:t>психофизического состояния и возможностей  воспитанников; содержания и оказания им  психолого-педагогической помощи, создания  специальных условий получения образования</a:t>
            </a:r>
            <a:endParaRPr lang="ru-RU" sz="1050" dirty="0">
              <a:latin typeface="Monotype Corsiva" panose="03010101010201010101" pitchFamily="66" charset="0"/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5497223" y="4361174"/>
            <a:ext cx="2568084" cy="575879"/>
          </a:xfrm>
          <a:prstGeom prst="roundRect">
            <a:avLst/>
          </a:prstGeom>
          <a:solidFill>
            <a:schemeClr val="accent1">
              <a:alpha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 smtClean="0">
                <a:latin typeface="Monotype Corsiva" panose="03010101010201010101" pitchFamily="66" charset="0"/>
              </a:rPr>
              <a:t>Контроль</a:t>
            </a:r>
          </a:p>
          <a:p>
            <a:pPr algn="ctr"/>
            <a:r>
              <a:rPr lang="ru-RU" sz="1100" dirty="0" smtClean="0">
                <a:latin typeface="Monotype Corsiva" panose="03010101010201010101" pitchFamily="66" charset="0"/>
              </a:rPr>
              <a:t>за выполнением рекомендаций ТПМПК</a:t>
            </a:r>
            <a:endParaRPr lang="ru-RU" sz="1100" dirty="0">
              <a:latin typeface="Monotype Corsiva" panose="03010101010201010101" pitchFamily="66" charset="0"/>
            </a:endParaRPr>
          </a:p>
        </p:txBody>
      </p:sp>
      <p:graphicFrame>
        <p:nvGraphicFramePr>
          <p:cNvPr id="9" name="Схема 8"/>
          <p:cNvGraphicFramePr/>
          <p:nvPr>
            <p:extLst>
              <p:ext uri="{D42A27DB-BD31-4B8C-83A1-F6EECF244321}">
                <p14:modId xmlns:p14="http://schemas.microsoft.com/office/powerpoint/2010/main" val="2635689587"/>
              </p:ext>
            </p:extLst>
          </p:nvPr>
        </p:nvGraphicFramePr>
        <p:xfrm>
          <a:off x="127007" y="1961631"/>
          <a:ext cx="5046430" cy="329666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895757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2"/>
          <p:cNvSpPr txBox="1">
            <a:spLocks noGrp="1"/>
          </p:cNvSpPr>
          <p:nvPr>
            <p:ph type="title"/>
          </p:nvPr>
        </p:nvSpPr>
        <p:spPr>
          <a:xfrm>
            <a:off x="457200" y="123478"/>
            <a:ext cx="8229600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3200" spc="-15" dirty="0" smtClean="0"/>
              <a:t>НАШИ СОЦИАЛЬНЫЕ ПАРТНЁРЫ</a:t>
            </a:r>
            <a:endParaRPr sz="3200" spc="-25" dirty="0"/>
          </a:p>
        </p:txBody>
      </p:sp>
      <p:grpSp>
        <p:nvGrpSpPr>
          <p:cNvPr id="24" name="Группа 23"/>
          <p:cNvGrpSpPr/>
          <p:nvPr/>
        </p:nvGrpSpPr>
        <p:grpSpPr>
          <a:xfrm>
            <a:off x="3275856" y="1419622"/>
            <a:ext cx="2496741" cy="1800200"/>
            <a:chOff x="0" y="-57150"/>
            <a:chExt cx="2689225" cy="2600325"/>
          </a:xfrm>
        </p:grpSpPr>
        <p:pic>
          <p:nvPicPr>
            <p:cNvPr id="25" name="Рисунок 24" descr="https://krot.info/uploads/posts/2020-01/1579541343_8-25.jp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57150"/>
              <a:ext cx="2689225" cy="260032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6" name="Группа 25"/>
            <p:cNvGrpSpPr/>
            <p:nvPr/>
          </p:nvGrpSpPr>
          <p:grpSpPr>
            <a:xfrm>
              <a:off x="647700" y="200024"/>
              <a:ext cx="1495424" cy="1238250"/>
              <a:chOff x="31850" y="161924"/>
              <a:chExt cx="1724026" cy="1447800"/>
            </a:xfrm>
          </p:grpSpPr>
          <p:sp>
            <p:nvSpPr>
              <p:cNvPr id="28" name="Шестиугольник 27"/>
              <p:cNvSpPr/>
              <p:nvPr/>
            </p:nvSpPr>
            <p:spPr>
              <a:xfrm rot="10800000">
                <a:off x="955776" y="323849"/>
                <a:ext cx="800100" cy="723900"/>
              </a:xfrm>
              <a:prstGeom prst="hexagon">
                <a:avLst/>
              </a:prstGeom>
              <a:solidFill>
                <a:srgbClr val="FFFF00"/>
              </a:solidFill>
              <a:ln w="12700" cap="flat" cmpd="sng" algn="ctr">
                <a:solidFill>
                  <a:srgbClr val="E32D91">
                    <a:shade val="50000"/>
                  </a:srgbClr>
                </a:solidFill>
                <a:prstDash val="solid"/>
              </a:ln>
              <a:effectLst>
                <a:glow>
                  <a:srgbClr val="0070C0"/>
                </a:glow>
                <a:outerShdw algn="ctr" rotWithShape="0">
                  <a:srgbClr val="FFFF00">
                    <a:alpha val="43000"/>
                  </a:srgbClr>
                </a:outerShdw>
                <a:softEdge rad="127000"/>
              </a:effectLst>
              <a:scene3d>
                <a:camera prst="orthographicFront"/>
                <a:lightRig rig="flood" dir="t"/>
              </a:scene3d>
              <a:sp3d extrusionH="76200" contourW="12700" prstMaterial="plastic">
                <a:bevelT prst="angle"/>
                <a:bevelB prst="relaxedInset"/>
                <a:extrusionClr>
                  <a:srgbClr val="FFFF00"/>
                </a:extrusionClr>
                <a:contourClr>
                  <a:srgbClr val="FFFF00"/>
                </a:contourClr>
              </a:sp3d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9" name="Шестиугольник 28"/>
              <p:cNvSpPr/>
              <p:nvPr/>
            </p:nvSpPr>
            <p:spPr>
              <a:xfrm rot="10800000">
                <a:off x="470000" y="161924"/>
                <a:ext cx="800099" cy="723900"/>
              </a:xfrm>
              <a:prstGeom prst="hexagon">
                <a:avLst/>
              </a:prstGeom>
              <a:solidFill>
                <a:srgbClr val="4775E7">
                  <a:lumMod val="75000"/>
                </a:srgbClr>
              </a:solidFill>
              <a:ln w="12700" cap="flat" cmpd="sng" algn="ctr">
                <a:solidFill>
                  <a:srgbClr val="E32D91">
                    <a:shade val="50000"/>
                  </a:srgbClr>
                </a:solidFill>
                <a:prstDash val="solid"/>
              </a:ln>
              <a:effectLst>
                <a:glow>
                  <a:srgbClr val="00B0F0"/>
                </a:glow>
                <a:outerShdw algn="ctr" rotWithShape="0">
                  <a:srgbClr val="000000">
                    <a:alpha val="43137"/>
                  </a:srgbClr>
                </a:outerShdw>
                <a:softEdge rad="127000"/>
              </a:effectLst>
              <a:scene3d>
                <a:camera prst="orthographicFront">
                  <a:rot lat="0" lon="899988" rev="0"/>
                </a:camera>
                <a:lightRig rig="flood" dir="t"/>
              </a:scene3d>
              <a:sp3d extrusionH="76200" contourW="12700">
                <a:bevelT prst="angle"/>
                <a:bevelB prst="relaxedInset"/>
                <a:extrusionClr>
                  <a:srgbClr val="00B0F0"/>
                </a:extrusionClr>
                <a:contourClr>
                  <a:srgbClr val="00B0F0"/>
                </a:contourClr>
              </a:sp3d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0" name="Шестиугольник 29"/>
              <p:cNvSpPr/>
              <p:nvPr/>
            </p:nvSpPr>
            <p:spPr>
              <a:xfrm rot="10800000">
                <a:off x="31850" y="400050"/>
                <a:ext cx="800101" cy="723900"/>
              </a:xfrm>
              <a:prstGeom prst="hexagon">
                <a:avLst/>
              </a:prstGeom>
              <a:solidFill>
                <a:srgbClr val="FF0000"/>
              </a:solidFill>
              <a:ln w="12700" cap="flat" cmpd="sng" algn="ctr">
                <a:solidFill>
                  <a:srgbClr val="E32D91">
                    <a:shade val="50000"/>
                  </a:srgbClr>
                </a:solidFill>
                <a:prstDash val="solid"/>
              </a:ln>
              <a:effectLst>
                <a:glow>
                  <a:srgbClr val="0070C0"/>
                </a:glow>
                <a:outerShdw algn="ctr" rotWithShape="0">
                  <a:srgbClr val="000000">
                    <a:alpha val="43137"/>
                  </a:srgbClr>
                </a:outerShdw>
                <a:softEdge rad="127000"/>
              </a:effectLst>
              <a:scene3d>
                <a:camera prst="orthographicFront">
                  <a:rot lat="0" lon="899988" rev="0"/>
                </a:camera>
                <a:lightRig rig="flood" dir="t"/>
              </a:scene3d>
              <a:sp3d extrusionH="76200" contourW="12700">
                <a:bevelT prst="angle"/>
                <a:bevelB prst="relaxedInset"/>
                <a:extrusionClr>
                  <a:srgbClr val="FF0000"/>
                </a:extrusionClr>
                <a:contourClr>
                  <a:srgbClr val="FF0000"/>
                </a:contourClr>
              </a:sp3d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1" name="Шестиугольник 30"/>
              <p:cNvSpPr/>
              <p:nvPr/>
            </p:nvSpPr>
            <p:spPr>
              <a:xfrm rot="10800000">
                <a:off x="784325" y="838199"/>
                <a:ext cx="800101" cy="723900"/>
              </a:xfrm>
              <a:prstGeom prst="hexagon">
                <a:avLst/>
              </a:prstGeom>
              <a:solidFill>
                <a:srgbClr val="7030A0"/>
              </a:solidFill>
              <a:ln w="12700" cap="flat" cmpd="sng" algn="ctr">
                <a:solidFill>
                  <a:srgbClr val="E32D91">
                    <a:shade val="50000"/>
                  </a:srgbClr>
                </a:solidFill>
                <a:prstDash val="solid"/>
              </a:ln>
              <a:effectLst>
                <a:glow>
                  <a:srgbClr val="0070C0"/>
                </a:glow>
                <a:outerShdw algn="ctr" rotWithShape="0">
                  <a:srgbClr val="000000">
                    <a:alpha val="43137"/>
                  </a:srgbClr>
                </a:outerShdw>
                <a:softEdge rad="127000"/>
              </a:effectLst>
              <a:scene3d>
                <a:camera prst="orthographicFront">
                  <a:rot lat="0" lon="899988" rev="0"/>
                </a:camera>
                <a:lightRig rig="flood" dir="t"/>
              </a:scene3d>
              <a:sp3d extrusionH="76200" contourW="12700">
                <a:bevelT prst="angle"/>
                <a:bevelB prst="relaxedInset"/>
                <a:extrusionClr>
                  <a:srgbClr val="7030A0"/>
                </a:extrusionClr>
                <a:contourClr>
                  <a:srgbClr val="7030A0"/>
                </a:contourClr>
              </a:sp3d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2" name="Шестиугольник 31"/>
              <p:cNvSpPr/>
              <p:nvPr/>
            </p:nvSpPr>
            <p:spPr>
              <a:xfrm rot="10800000">
                <a:off x="260450" y="885824"/>
                <a:ext cx="800101" cy="723900"/>
              </a:xfrm>
              <a:prstGeom prst="hexagon">
                <a:avLst/>
              </a:prstGeom>
              <a:solidFill>
                <a:srgbClr val="00B050"/>
              </a:solidFill>
              <a:ln w="12700" cap="flat" cmpd="sng" algn="ctr">
                <a:solidFill>
                  <a:srgbClr val="E32D91">
                    <a:shade val="50000"/>
                  </a:srgbClr>
                </a:solidFill>
                <a:prstDash val="solid"/>
              </a:ln>
              <a:effectLst>
                <a:glow>
                  <a:srgbClr val="00B050">
                    <a:alpha val="62000"/>
                  </a:srgbClr>
                </a:glow>
                <a:outerShdw algn="ctr" rotWithShape="0">
                  <a:srgbClr val="000000">
                    <a:alpha val="43137"/>
                  </a:srgbClr>
                </a:outerShdw>
                <a:softEdge rad="127000"/>
              </a:effectLst>
              <a:scene3d>
                <a:camera prst="orthographicFront">
                  <a:rot lat="0" lon="1200000" rev="0"/>
                </a:camera>
                <a:lightRig rig="flood" dir="t"/>
              </a:scene3d>
              <a:sp3d>
                <a:bevelT prst="angle"/>
                <a:bevelB prst="relaxedInset"/>
              </a:sp3d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  <p:sp>
          <p:nvSpPr>
            <p:cNvPr id="27" name="Надпись 49"/>
            <p:cNvSpPr txBox="1"/>
            <p:nvPr/>
          </p:nvSpPr>
          <p:spPr>
            <a:xfrm>
              <a:off x="209550" y="1438275"/>
              <a:ext cx="2194791" cy="661755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400" b="1" i="0" u="none" strike="noStrike" kern="0" cap="none" spc="0" normalizeH="0" baseline="0" noProof="0" dirty="0">
                  <a:ln w="9525" cap="flat" cmpd="sng" algn="ctr">
                    <a:solidFill>
                      <a:srgbClr val="FFFFFF">
                        <a:alpha val="0"/>
                      </a:srgbClr>
                    </a:solidFill>
                    <a:prstDash val="solid"/>
                    <a:round/>
                  </a:ln>
                  <a:solidFill>
                    <a:srgbClr val="000000"/>
                  </a:solidFill>
                  <a:effectLst>
                    <a:outerShdw blurRad="12700" dist="38100" dir="2700000" algn="tl">
                      <a:srgbClr val="8971E1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Bookman Old Style" panose="02050604050505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МБДОУ д/с № 72</a:t>
              </a:r>
              <a:endParaRPr kumimoji="0" lang="ru-RU" sz="105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200" b="1" i="0" u="none" strike="noStrike" kern="0" cap="none" spc="0" normalizeH="0" baseline="0" noProof="0" dirty="0">
                  <a:ln w="9525" cap="flat" cmpd="sng" algn="ctr">
                    <a:solidFill>
                      <a:srgbClr val="FFFFFF">
                        <a:alpha val="0"/>
                      </a:srgbClr>
                    </a:solidFill>
                    <a:prstDash val="solid"/>
                    <a:round/>
                  </a:ln>
                  <a:solidFill>
                    <a:srgbClr val="FF0000"/>
                  </a:solidFill>
                  <a:effectLst>
                    <a:outerShdw blurRad="12700" dist="38100" dir="2700000" algn="tl">
                      <a:srgbClr val="8971E1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Bookman Old Style" panose="02050604050505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М</a:t>
              </a:r>
              <a:r>
                <a:rPr kumimoji="0" lang="ru-RU" sz="2200" b="1" i="0" u="none" strike="noStrike" kern="0" cap="none" spc="0" normalizeH="0" baseline="0" noProof="0" dirty="0">
                  <a:ln w="9525" cap="flat" cmpd="sng" algn="ctr">
                    <a:solidFill>
                      <a:srgbClr val="FFFFFF">
                        <a:alpha val="0"/>
                      </a:srgbClr>
                    </a:solidFill>
                    <a:prstDash val="solid"/>
                    <a:round/>
                  </a:ln>
                  <a:solidFill>
                    <a:srgbClr val="1A4BC7"/>
                  </a:solidFill>
                  <a:effectLst>
                    <a:outerShdw blurRad="12700" dist="38100" dir="2700000" algn="tl">
                      <a:srgbClr val="8971E1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Bookman Old Style" panose="02050604050505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О</a:t>
              </a:r>
              <a:r>
                <a:rPr kumimoji="0" lang="ru-RU" sz="2200" b="1" i="0" u="none" strike="noStrike" kern="0" cap="none" spc="0" normalizeH="0" baseline="0" noProof="0" dirty="0">
                  <a:ln w="9525" cap="flat" cmpd="sng" algn="ctr">
                    <a:solidFill>
                      <a:srgbClr val="FFFFFF">
                        <a:alpha val="0"/>
                      </a:srgbClr>
                    </a:solidFill>
                    <a:prstDash val="solid"/>
                    <a:round/>
                  </a:ln>
                  <a:solidFill>
                    <a:srgbClr val="FFC000"/>
                  </a:solidFill>
                  <a:effectLst>
                    <a:outerShdw blurRad="12700" dist="38100" dir="2700000" algn="tl">
                      <a:srgbClr val="8971E1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Bookman Old Style" panose="02050604050505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З</a:t>
              </a:r>
              <a:r>
                <a:rPr kumimoji="0" lang="ru-RU" sz="2200" b="1" i="0" u="none" strike="noStrike" kern="0" cap="none" spc="0" normalizeH="0" baseline="0" noProof="0" dirty="0">
                  <a:ln w="9525" cap="flat" cmpd="sng" algn="ctr">
                    <a:solidFill>
                      <a:srgbClr val="FFFFFF">
                        <a:alpha val="0"/>
                      </a:srgbClr>
                    </a:solidFill>
                    <a:prstDash val="solid"/>
                    <a:round/>
                  </a:ln>
                  <a:solidFill>
                    <a:srgbClr val="00B050"/>
                  </a:solidFill>
                  <a:effectLst>
                    <a:outerShdw blurRad="12700" dist="38100" dir="2700000" algn="tl">
                      <a:srgbClr val="8971E1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Bookman Old Style" panose="02050604050505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А</a:t>
              </a:r>
              <a:r>
                <a:rPr kumimoji="0" lang="ru-RU" sz="2200" b="1" i="0" u="none" strike="noStrike" kern="0" cap="none" spc="0" normalizeH="0" baseline="0" noProof="0" dirty="0">
                  <a:ln w="9525" cap="flat" cmpd="sng" algn="ctr">
                    <a:solidFill>
                      <a:srgbClr val="FFFFFF">
                        <a:alpha val="0"/>
                      </a:srgbClr>
                    </a:solidFill>
                    <a:prstDash val="solid"/>
                    <a:round/>
                  </a:ln>
                  <a:solidFill>
                    <a:srgbClr val="4F2CD0"/>
                  </a:solidFill>
                  <a:effectLst>
                    <a:outerShdw blurRad="12700" dist="38100" dir="2700000" algn="tl">
                      <a:srgbClr val="8971E1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Bookman Old Style" panose="02050604050505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И</a:t>
              </a:r>
              <a:r>
                <a:rPr kumimoji="0" lang="ru-RU" sz="2200" b="1" i="0" u="none" strike="noStrike" kern="0" cap="none" spc="0" normalizeH="0" baseline="0" noProof="0" dirty="0">
                  <a:ln w="9525" cap="flat" cmpd="sng" algn="ctr">
                    <a:solidFill>
                      <a:srgbClr val="FFFFFF">
                        <a:alpha val="0"/>
                      </a:srgbClr>
                    </a:solidFill>
                    <a:prstDash val="solid"/>
                    <a:round/>
                  </a:ln>
                  <a:solidFill>
                    <a:srgbClr val="FFC000"/>
                  </a:solidFill>
                  <a:effectLst>
                    <a:outerShdw blurRad="12700" dist="38100" dir="2700000" algn="tl">
                      <a:srgbClr val="8971E1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Bookman Old Style" panose="02050604050505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К</a:t>
              </a:r>
              <a:r>
                <a:rPr kumimoji="0" lang="ru-RU" sz="2200" b="1" i="0" u="none" strike="noStrike" kern="0" cap="none" spc="0" normalizeH="0" baseline="0" noProof="0" dirty="0">
                  <a:ln w="9525" cap="flat" cmpd="sng" algn="ctr">
                    <a:solidFill>
                      <a:srgbClr val="FFFFFF">
                        <a:alpha val="0"/>
                      </a:srgbClr>
                    </a:solidFill>
                    <a:prstDash val="solid"/>
                    <a:round/>
                  </a:ln>
                  <a:solidFill>
                    <a:srgbClr val="FF0000"/>
                  </a:solidFill>
                  <a:effectLst>
                    <a:outerShdw blurRad="12700" dist="38100" dir="2700000" algn="tl">
                      <a:srgbClr val="8971E1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Bookman Old Style" panose="02050604050505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А</a:t>
              </a:r>
              <a:r>
                <a:rPr kumimoji="0" lang="ru-RU" sz="2200" b="1" i="0" u="none" strike="noStrike" kern="0" cap="none" spc="0" normalizeH="0" baseline="0" noProof="0" dirty="0">
                  <a:ln w="9525" cap="flat" cmpd="sng" algn="ctr">
                    <a:solidFill>
                      <a:srgbClr val="FFFFFF">
                        <a:alpha val="0"/>
                      </a:srgbClr>
                    </a:solidFill>
                    <a:prstDash val="solid"/>
                    <a:round/>
                  </a:ln>
                  <a:solidFill>
                    <a:srgbClr val="000000"/>
                  </a:solidFill>
                  <a:effectLst>
                    <a:outerShdw blurRad="12700" dist="38100" dir="2700000" algn="tl">
                      <a:srgbClr val="8971E1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Bookman Old Style" panose="02050604050505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endParaRPr kumimoji="0" lang="ru-RU" sz="1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800" b="1" i="0" u="none" strike="noStrike" kern="0" cap="none" spc="0" normalizeH="0" baseline="0" noProof="0" dirty="0">
                  <a:ln w="9525" cap="flat" cmpd="sng" algn="ctr">
                    <a:solidFill>
                      <a:srgbClr val="FFFFFF">
                        <a:alpha val="0"/>
                      </a:srgbClr>
                    </a:solidFill>
                    <a:prstDash val="solid"/>
                    <a:round/>
                  </a:ln>
                  <a:solidFill>
                    <a:srgbClr val="0066FF"/>
                  </a:solidFill>
                  <a:effectLst>
                    <a:outerShdw blurRad="12700" dist="38100" dir="2700000" algn="tl">
                      <a:srgbClr val="8971E1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Bookman Old Style" panose="02050604050505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 </a:t>
              </a:r>
              <a:endParaRPr kumimoji="0" lang="ru-RU" sz="1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800" b="1" i="0" u="none" strike="noStrike" kern="0" cap="none" spc="0" normalizeH="0" baseline="0" noProof="0" dirty="0">
                  <a:ln w="9525" cap="flat" cmpd="sng" algn="ctr">
                    <a:solidFill>
                      <a:srgbClr val="FFFFFF">
                        <a:alpha val="0"/>
                      </a:srgbClr>
                    </a:solidFill>
                    <a:prstDash val="solid"/>
                    <a:round/>
                  </a:ln>
                  <a:solidFill>
                    <a:srgbClr val="4F2CD0"/>
                  </a:solidFill>
                  <a:effectLst>
                    <a:outerShdw blurRad="12700" dist="38100" dir="2700000" algn="tl">
                      <a:srgbClr val="8971E1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omic Sans MS" panose="030F0702030302020204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 </a:t>
              </a:r>
              <a:endParaRPr kumimoji="0" lang="ru-RU" sz="1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" name="Овал 1"/>
          <p:cNvSpPr/>
          <p:nvPr/>
        </p:nvSpPr>
        <p:spPr>
          <a:xfrm>
            <a:off x="395536" y="764525"/>
            <a:ext cx="2880320" cy="826113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Белгородский государственный </a:t>
            </a:r>
            <a:r>
              <a:rPr lang="ru-RU" dirty="0" err="1" smtClean="0">
                <a:solidFill>
                  <a:srgbClr val="002060"/>
                </a:solidFill>
                <a:latin typeface="Monotype Corsiva" panose="03010101010201010101" pitchFamily="66" charset="0"/>
              </a:rPr>
              <a:t>теарт</a:t>
            </a:r>
            <a:r>
              <a:rPr lang="ru-RU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 кукол</a:t>
            </a:r>
            <a:endParaRPr lang="ru-RU" dirty="0">
              <a:solidFill>
                <a:srgbClr val="00206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13" name="Овал 12"/>
          <p:cNvSpPr/>
          <p:nvPr/>
        </p:nvSpPr>
        <p:spPr>
          <a:xfrm>
            <a:off x="239983" y="1988329"/>
            <a:ext cx="2880320" cy="826113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Белгородская филармония</a:t>
            </a:r>
            <a:endParaRPr lang="ru-RU" dirty="0">
              <a:solidFill>
                <a:srgbClr val="00206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14" name="Овал 13"/>
          <p:cNvSpPr/>
          <p:nvPr/>
        </p:nvSpPr>
        <p:spPr>
          <a:xfrm>
            <a:off x="5580112" y="755287"/>
            <a:ext cx="2421776" cy="785548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МБДОУ СОШ № 40</a:t>
            </a:r>
          </a:p>
        </p:txBody>
      </p:sp>
      <p:sp>
        <p:nvSpPr>
          <p:cNvPr id="15" name="Овал 14"/>
          <p:cNvSpPr/>
          <p:nvPr/>
        </p:nvSpPr>
        <p:spPr>
          <a:xfrm>
            <a:off x="4943417" y="3315696"/>
            <a:ext cx="2868943" cy="994945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Музей народной культуры</a:t>
            </a:r>
          </a:p>
        </p:txBody>
      </p:sp>
      <p:sp>
        <p:nvSpPr>
          <p:cNvPr id="16" name="Овал 15"/>
          <p:cNvSpPr/>
          <p:nvPr/>
        </p:nvSpPr>
        <p:spPr>
          <a:xfrm>
            <a:off x="5991348" y="2128876"/>
            <a:ext cx="2639020" cy="652051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Библиотека</a:t>
            </a:r>
            <a:endParaRPr lang="ru-RU" dirty="0">
              <a:solidFill>
                <a:srgbClr val="00206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17" name="Овал 16"/>
          <p:cNvSpPr/>
          <p:nvPr/>
        </p:nvSpPr>
        <p:spPr>
          <a:xfrm>
            <a:off x="917678" y="3330406"/>
            <a:ext cx="3312368" cy="1038631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Белгородский государственный институт искусств и культуры</a:t>
            </a:r>
            <a:endParaRPr lang="ru-RU" dirty="0">
              <a:solidFill>
                <a:srgbClr val="002060"/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3214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dirty="0"/>
              <a:t>МАТЕРИАЛЬНО-ТЕХНИЧЕСКАЯ БАЗА</a:t>
            </a:r>
          </a:p>
        </p:txBody>
      </p:sp>
      <p:graphicFrame>
        <p:nvGraphicFramePr>
          <p:cNvPr id="11" name="object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63730095"/>
              </p:ext>
            </p:extLst>
          </p:nvPr>
        </p:nvGraphicFramePr>
        <p:xfrm>
          <a:off x="3059832" y="843558"/>
          <a:ext cx="3200467" cy="388072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84042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6004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260689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20"/>
                        </a:spcBef>
                      </a:pPr>
                      <a:r>
                        <a:rPr lang="ru-RU" sz="1200" b="1" spc="-20" dirty="0" smtClean="0">
                          <a:solidFill>
                            <a:schemeClr val="tx1"/>
                          </a:solidFill>
                          <a:latin typeface="Monotype Corsiva" panose="03010101010201010101" pitchFamily="66" charset="0"/>
                          <a:cs typeface="Calibri"/>
                        </a:rPr>
                        <a:t>Кабинет заведующего</a:t>
                      </a:r>
                      <a:endParaRPr sz="1200" dirty="0">
                        <a:solidFill>
                          <a:schemeClr val="tx1"/>
                        </a:solidFill>
                        <a:latin typeface="Monotype Corsiva" panose="03010101010201010101" pitchFamily="66" charset="0"/>
                        <a:cs typeface="Calibri"/>
                      </a:endParaRPr>
                    </a:p>
                  </a:txBody>
                  <a:tcPr marL="0" marR="0" marT="2794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chemeClr val="tx2">
                        <a:lumMod val="20000"/>
                        <a:lumOff val="80000"/>
                        <a:alpha val="8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175260" algn="r">
                        <a:lnSpc>
                          <a:spcPct val="100000"/>
                        </a:lnSpc>
                        <a:spcBef>
                          <a:spcPts val="220"/>
                        </a:spcBef>
                      </a:pPr>
                      <a:r>
                        <a:rPr sz="1200" b="1" dirty="0">
                          <a:solidFill>
                            <a:schemeClr val="tx1"/>
                          </a:solidFill>
                          <a:latin typeface="Monotype Corsiva" panose="03010101010201010101" pitchFamily="66" charset="0"/>
                          <a:cs typeface="Calibri"/>
                        </a:rPr>
                        <a:t>1</a:t>
                      </a:r>
                      <a:endParaRPr sz="1200" dirty="0">
                        <a:solidFill>
                          <a:schemeClr val="tx1"/>
                        </a:solidFill>
                        <a:latin typeface="Monotype Corsiva" panose="03010101010201010101" pitchFamily="66" charset="0"/>
                        <a:cs typeface="Calibri"/>
                      </a:endParaRPr>
                    </a:p>
                  </a:txBody>
                  <a:tcPr marL="0" marR="0" marT="2794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chemeClr val="tx2">
                        <a:lumMod val="20000"/>
                        <a:lumOff val="80000"/>
                        <a:alpha val="89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60689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20"/>
                        </a:spcBef>
                      </a:pPr>
                      <a:r>
                        <a:rPr lang="ru-RU" sz="1200" b="1" spc="-5" dirty="0" smtClean="0">
                          <a:solidFill>
                            <a:schemeClr val="tx1"/>
                          </a:solidFill>
                          <a:latin typeface="Monotype Corsiva" panose="03010101010201010101" pitchFamily="66" charset="0"/>
                          <a:cs typeface="Calibri"/>
                        </a:rPr>
                        <a:t>Методический</a:t>
                      </a:r>
                      <a:r>
                        <a:rPr lang="ru-RU" sz="1200" b="1" spc="-5" baseline="0" dirty="0" smtClean="0">
                          <a:solidFill>
                            <a:schemeClr val="tx1"/>
                          </a:solidFill>
                          <a:latin typeface="Monotype Corsiva" panose="03010101010201010101" pitchFamily="66" charset="0"/>
                          <a:cs typeface="Calibri"/>
                        </a:rPr>
                        <a:t> кабинет</a:t>
                      </a:r>
                      <a:endParaRPr sz="1200" dirty="0">
                        <a:solidFill>
                          <a:schemeClr val="tx1"/>
                        </a:solidFill>
                        <a:latin typeface="Monotype Corsiva" panose="03010101010201010101" pitchFamily="66" charset="0"/>
                        <a:cs typeface="Calibri"/>
                      </a:endParaRPr>
                    </a:p>
                  </a:txBody>
                  <a:tcPr marL="0" marR="0" marT="2794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chemeClr val="tx2">
                        <a:lumMod val="20000"/>
                        <a:lumOff val="80000"/>
                        <a:alpha val="8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175260" algn="r">
                        <a:lnSpc>
                          <a:spcPct val="100000"/>
                        </a:lnSpc>
                        <a:spcBef>
                          <a:spcPts val="220"/>
                        </a:spcBef>
                      </a:pPr>
                      <a:r>
                        <a:rPr sz="1200" b="1" dirty="0">
                          <a:solidFill>
                            <a:schemeClr val="tx1"/>
                          </a:solidFill>
                          <a:latin typeface="Monotype Corsiva" panose="03010101010201010101" pitchFamily="66" charset="0"/>
                          <a:cs typeface="Calibri"/>
                        </a:rPr>
                        <a:t>1</a:t>
                      </a:r>
                      <a:endParaRPr sz="1200" dirty="0">
                        <a:solidFill>
                          <a:schemeClr val="tx1"/>
                        </a:solidFill>
                        <a:latin typeface="Monotype Corsiva" panose="03010101010201010101" pitchFamily="66" charset="0"/>
                        <a:cs typeface="Calibri"/>
                      </a:endParaRPr>
                    </a:p>
                  </a:txBody>
                  <a:tcPr marL="0" marR="0" marT="2794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chemeClr val="tx2">
                        <a:lumMod val="20000"/>
                        <a:lumOff val="80000"/>
                        <a:alpha val="89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60689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20"/>
                        </a:spcBef>
                      </a:pPr>
                      <a:r>
                        <a:rPr lang="ru-RU" sz="1200" b="1" spc="-10" dirty="0" smtClean="0">
                          <a:solidFill>
                            <a:schemeClr val="tx1"/>
                          </a:solidFill>
                          <a:latin typeface="Monotype Corsiva" panose="03010101010201010101" pitchFamily="66" charset="0"/>
                          <a:cs typeface="Calibri"/>
                        </a:rPr>
                        <a:t>Кабинет</a:t>
                      </a:r>
                      <a:r>
                        <a:rPr lang="ru-RU" sz="1200" b="1" spc="-10" baseline="0" dirty="0" smtClean="0">
                          <a:solidFill>
                            <a:schemeClr val="tx1"/>
                          </a:solidFill>
                          <a:latin typeface="Monotype Corsiva" panose="03010101010201010101" pitchFamily="66" charset="0"/>
                          <a:cs typeface="Calibri"/>
                        </a:rPr>
                        <a:t> педагога-психолога</a:t>
                      </a:r>
                      <a:endParaRPr sz="1200" dirty="0">
                        <a:solidFill>
                          <a:schemeClr val="tx1"/>
                        </a:solidFill>
                        <a:latin typeface="Monotype Corsiva" panose="03010101010201010101" pitchFamily="66" charset="0"/>
                        <a:cs typeface="Calibri"/>
                      </a:endParaRPr>
                    </a:p>
                  </a:txBody>
                  <a:tcPr marL="0" marR="0" marT="2794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chemeClr val="tx2">
                        <a:lumMod val="20000"/>
                        <a:lumOff val="80000"/>
                        <a:alpha val="8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135255" algn="r">
                        <a:lnSpc>
                          <a:spcPct val="100000"/>
                        </a:lnSpc>
                        <a:spcBef>
                          <a:spcPts val="220"/>
                        </a:spcBef>
                      </a:pPr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Monotype Corsiva" panose="03010101010201010101" pitchFamily="66" charset="0"/>
                          <a:cs typeface="Calibri"/>
                        </a:rPr>
                        <a:t>2</a:t>
                      </a:r>
                      <a:endParaRPr sz="1200" dirty="0">
                        <a:solidFill>
                          <a:schemeClr val="tx1"/>
                        </a:solidFill>
                        <a:latin typeface="Monotype Corsiva" panose="03010101010201010101" pitchFamily="66" charset="0"/>
                        <a:cs typeface="Calibri"/>
                      </a:endParaRPr>
                    </a:p>
                  </a:txBody>
                  <a:tcPr marL="0" marR="0" marT="2794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chemeClr val="tx2">
                        <a:lumMod val="20000"/>
                        <a:lumOff val="80000"/>
                        <a:alpha val="89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60689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20"/>
                        </a:spcBef>
                      </a:pPr>
                      <a:r>
                        <a:rPr lang="ru-RU" sz="1200" b="1" spc="-5" dirty="0" smtClean="0">
                          <a:solidFill>
                            <a:schemeClr val="tx1"/>
                          </a:solidFill>
                          <a:latin typeface="Monotype Corsiva" panose="03010101010201010101" pitchFamily="66" charset="0"/>
                          <a:cs typeface="Calibri"/>
                        </a:rPr>
                        <a:t>Кабинет учителя-логопеда</a:t>
                      </a:r>
                      <a:endParaRPr sz="1200" dirty="0">
                        <a:solidFill>
                          <a:schemeClr val="tx1"/>
                        </a:solidFill>
                        <a:latin typeface="Monotype Corsiva" panose="03010101010201010101" pitchFamily="66" charset="0"/>
                        <a:cs typeface="Calibri"/>
                      </a:endParaRPr>
                    </a:p>
                  </a:txBody>
                  <a:tcPr marL="0" marR="0" marT="2794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chemeClr val="tx2">
                        <a:lumMod val="20000"/>
                        <a:lumOff val="80000"/>
                        <a:alpha val="8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175260" algn="r">
                        <a:lnSpc>
                          <a:spcPct val="100000"/>
                        </a:lnSpc>
                        <a:spcBef>
                          <a:spcPts val="220"/>
                        </a:spcBef>
                      </a:pPr>
                      <a:r>
                        <a:rPr sz="1200" b="1" dirty="0">
                          <a:solidFill>
                            <a:schemeClr val="tx1"/>
                          </a:solidFill>
                          <a:latin typeface="Monotype Corsiva" panose="03010101010201010101" pitchFamily="66" charset="0"/>
                          <a:cs typeface="Calibri"/>
                        </a:rPr>
                        <a:t>2</a:t>
                      </a:r>
                      <a:endParaRPr sz="1200" dirty="0">
                        <a:solidFill>
                          <a:schemeClr val="tx1"/>
                        </a:solidFill>
                        <a:latin typeface="Monotype Corsiva" panose="03010101010201010101" pitchFamily="66" charset="0"/>
                        <a:cs typeface="Calibri"/>
                      </a:endParaRPr>
                    </a:p>
                  </a:txBody>
                  <a:tcPr marL="0" marR="0" marT="2794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chemeClr val="tx2">
                        <a:lumMod val="20000"/>
                        <a:lumOff val="80000"/>
                        <a:alpha val="89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23649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25"/>
                        </a:spcBef>
                      </a:pPr>
                      <a:r>
                        <a:rPr lang="ru-RU" sz="1200" b="1" spc="-15" dirty="0" smtClean="0">
                          <a:solidFill>
                            <a:schemeClr val="tx1"/>
                          </a:solidFill>
                          <a:latin typeface="Monotype Corsiva" panose="03010101010201010101" pitchFamily="66" charset="0"/>
                          <a:cs typeface="Calibri"/>
                        </a:rPr>
                        <a:t>Кабинет учителя-дефектолога</a:t>
                      </a:r>
                      <a:endParaRPr sz="1200" dirty="0">
                        <a:solidFill>
                          <a:schemeClr val="tx1"/>
                        </a:solidFill>
                        <a:latin typeface="Monotype Corsiva" panose="03010101010201010101" pitchFamily="66" charset="0"/>
                        <a:cs typeface="Calibri"/>
                      </a:endParaRPr>
                    </a:p>
                  </a:txBody>
                  <a:tcPr marL="0" marR="0" marT="285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chemeClr val="tx2">
                        <a:lumMod val="20000"/>
                        <a:lumOff val="80000"/>
                        <a:alpha val="8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175260" algn="r">
                        <a:lnSpc>
                          <a:spcPct val="100000"/>
                        </a:lnSpc>
                        <a:spcBef>
                          <a:spcPts val="950"/>
                        </a:spcBef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Monotype Corsiva" panose="03010101010201010101" pitchFamily="66" charset="0"/>
                          <a:cs typeface="Calibri"/>
                        </a:rPr>
                        <a:t>1</a:t>
                      </a:r>
                      <a:endParaRPr sz="1200" dirty="0">
                        <a:solidFill>
                          <a:schemeClr val="tx1"/>
                        </a:solidFill>
                        <a:latin typeface="Monotype Corsiva" panose="03010101010201010101" pitchFamily="66" charset="0"/>
                        <a:cs typeface="Calibri"/>
                      </a:endParaRPr>
                    </a:p>
                  </a:txBody>
                  <a:tcPr marL="0" marR="0" marT="12065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chemeClr val="tx2">
                        <a:lumMod val="20000"/>
                        <a:lumOff val="80000"/>
                        <a:alpha val="89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61300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25"/>
                        </a:spcBef>
                      </a:pPr>
                      <a:r>
                        <a:rPr lang="ru-RU" sz="1200" b="1" spc="-15" dirty="0" smtClean="0">
                          <a:solidFill>
                            <a:schemeClr val="tx1"/>
                          </a:solidFill>
                          <a:latin typeface="Monotype Corsiva" panose="03010101010201010101" pitchFamily="66" charset="0"/>
                          <a:cs typeface="Calibri"/>
                        </a:rPr>
                        <a:t>Медицинский кабинет</a:t>
                      </a:r>
                      <a:endParaRPr sz="1200" dirty="0">
                        <a:solidFill>
                          <a:schemeClr val="tx1"/>
                        </a:solidFill>
                        <a:latin typeface="Monotype Corsiva" panose="03010101010201010101" pitchFamily="66" charset="0"/>
                        <a:cs typeface="Calibri"/>
                      </a:endParaRPr>
                    </a:p>
                  </a:txBody>
                  <a:tcPr marL="0" marR="0" marT="285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chemeClr val="tx2">
                        <a:lumMod val="20000"/>
                        <a:lumOff val="80000"/>
                        <a:alpha val="8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175260" algn="r">
                        <a:lnSpc>
                          <a:spcPct val="100000"/>
                        </a:lnSpc>
                        <a:spcBef>
                          <a:spcPts val="225"/>
                        </a:spcBef>
                      </a:pPr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Monotype Corsiva" panose="03010101010201010101" pitchFamily="66" charset="0"/>
                          <a:cs typeface="Calibri"/>
                        </a:rPr>
                        <a:t>1</a:t>
                      </a:r>
                      <a:endParaRPr sz="1200" dirty="0">
                        <a:solidFill>
                          <a:schemeClr val="tx1"/>
                        </a:solidFill>
                        <a:latin typeface="Monotype Corsiva" panose="03010101010201010101" pitchFamily="66" charset="0"/>
                        <a:cs typeface="Calibri"/>
                      </a:endParaRPr>
                    </a:p>
                  </a:txBody>
                  <a:tcPr marL="0" marR="0" marT="285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chemeClr val="tx2">
                        <a:lumMod val="20000"/>
                        <a:lumOff val="80000"/>
                        <a:alpha val="89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61300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25"/>
                        </a:spcBef>
                      </a:pPr>
                      <a:r>
                        <a:rPr lang="ru-RU" sz="1200" b="1" spc="-15" dirty="0" smtClean="0">
                          <a:solidFill>
                            <a:schemeClr val="tx1"/>
                          </a:solidFill>
                          <a:latin typeface="Monotype Corsiva" panose="03010101010201010101" pitchFamily="66" charset="0"/>
                          <a:cs typeface="Calibri"/>
                        </a:rPr>
                        <a:t>Изолятор</a:t>
                      </a:r>
                      <a:endParaRPr sz="1200" dirty="0">
                        <a:solidFill>
                          <a:schemeClr val="tx1"/>
                        </a:solidFill>
                        <a:latin typeface="Monotype Corsiva" panose="03010101010201010101" pitchFamily="66" charset="0"/>
                        <a:cs typeface="Calibri"/>
                      </a:endParaRPr>
                    </a:p>
                  </a:txBody>
                  <a:tcPr marL="0" marR="0" marT="285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chemeClr val="tx2">
                        <a:lumMod val="20000"/>
                        <a:lumOff val="80000"/>
                        <a:alpha val="8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175260" algn="r">
                        <a:lnSpc>
                          <a:spcPct val="100000"/>
                        </a:lnSpc>
                        <a:spcBef>
                          <a:spcPts val="225"/>
                        </a:spcBef>
                      </a:pPr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Monotype Corsiva" panose="03010101010201010101" pitchFamily="66" charset="0"/>
                          <a:cs typeface="Calibri"/>
                        </a:rPr>
                        <a:t>1</a:t>
                      </a:r>
                      <a:endParaRPr sz="1200" dirty="0">
                        <a:solidFill>
                          <a:schemeClr val="tx1"/>
                        </a:solidFill>
                        <a:latin typeface="Monotype Corsiva" panose="03010101010201010101" pitchFamily="66" charset="0"/>
                        <a:cs typeface="Calibri"/>
                      </a:endParaRPr>
                    </a:p>
                  </a:txBody>
                  <a:tcPr marL="0" marR="0" marT="285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chemeClr val="tx2">
                        <a:lumMod val="20000"/>
                        <a:lumOff val="80000"/>
                        <a:alpha val="89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261300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25"/>
                        </a:spcBef>
                      </a:pPr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Monotype Corsiva" panose="03010101010201010101" pitchFamily="66" charset="0"/>
                          <a:cs typeface="Calibri"/>
                        </a:rPr>
                        <a:t>Процедурный кабинет</a:t>
                      </a:r>
                      <a:endParaRPr sz="1200" b="1" dirty="0">
                        <a:solidFill>
                          <a:schemeClr val="tx1"/>
                        </a:solidFill>
                        <a:latin typeface="Monotype Corsiva" panose="03010101010201010101" pitchFamily="66" charset="0"/>
                        <a:cs typeface="Calibri"/>
                      </a:endParaRPr>
                    </a:p>
                  </a:txBody>
                  <a:tcPr marL="0" marR="0" marT="285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chemeClr val="tx2">
                        <a:lumMod val="20000"/>
                        <a:lumOff val="80000"/>
                        <a:alpha val="8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175260" algn="r">
                        <a:lnSpc>
                          <a:spcPct val="100000"/>
                        </a:lnSpc>
                        <a:spcBef>
                          <a:spcPts val="225"/>
                        </a:spcBef>
                      </a:pPr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Monotype Corsiva" panose="03010101010201010101" pitchFamily="66" charset="0"/>
                          <a:cs typeface="Calibri"/>
                        </a:rPr>
                        <a:t>1</a:t>
                      </a:r>
                      <a:endParaRPr sz="1200" dirty="0">
                        <a:solidFill>
                          <a:schemeClr val="tx1"/>
                        </a:solidFill>
                        <a:latin typeface="Monotype Corsiva" panose="03010101010201010101" pitchFamily="66" charset="0"/>
                        <a:cs typeface="Calibri"/>
                      </a:endParaRPr>
                    </a:p>
                  </a:txBody>
                  <a:tcPr marL="0" marR="0" marT="285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chemeClr val="tx2">
                        <a:lumMod val="20000"/>
                        <a:lumOff val="80000"/>
                        <a:alpha val="89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201916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20"/>
                        </a:spcBef>
                      </a:pPr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Monotype Corsiva" panose="03010101010201010101" pitchFamily="66" charset="0"/>
                          <a:cs typeface="Calibri"/>
                        </a:rPr>
                        <a:t>Физкультурно-музыкальный зал</a:t>
                      </a:r>
                      <a:endParaRPr sz="1200" b="1" dirty="0">
                        <a:solidFill>
                          <a:schemeClr val="tx1"/>
                        </a:solidFill>
                        <a:latin typeface="Monotype Corsiva" panose="03010101010201010101" pitchFamily="66" charset="0"/>
                        <a:cs typeface="Calibri"/>
                      </a:endParaRPr>
                    </a:p>
                  </a:txBody>
                  <a:tcPr marL="0" marR="0" marT="2794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  <a:alpha val="8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175260" algn="r">
                        <a:lnSpc>
                          <a:spcPct val="100000"/>
                        </a:lnSpc>
                        <a:spcBef>
                          <a:spcPts val="220"/>
                        </a:spcBef>
                      </a:pPr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Monotype Corsiva" panose="03010101010201010101" pitchFamily="66" charset="0"/>
                          <a:cs typeface="Calibri"/>
                        </a:rPr>
                        <a:t>1</a:t>
                      </a:r>
                    </a:p>
                  </a:txBody>
                  <a:tcPr marL="0" marR="0" marT="2794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  <a:alpha val="89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260689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20"/>
                        </a:spcBef>
                      </a:pPr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Monotype Corsiva" panose="03010101010201010101" pitchFamily="66" charset="0"/>
                          <a:cs typeface="Calibri"/>
                        </a:rPr>
                        <a:t>Спортивный комплекс на улице</a:t>
                      </a:r>
                      <a:endParaRPr sz="1200" b="1" dirty="0">
                        <a:solidFill>
                          <a:schemeClr val="tx1"/>
                        </a:solidFill>
                        <a:latin typeface="Monotype Corsiva" panose="03010101010201010101" pitchFamily="66" charset="0"/>
                        <a:cs typeface="Calibri"/>
                      </a:endParaRPr>
                    </a:p>
                  </a:txBody>
                  <a:tcPr marL="0" marR="0" marT="2794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  <a:alpha val="8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175260" algn="r">
                        <a:lnSpc>
                          <a:spcPct val="100000"/>
                        </a:lnSpc>
                        <a:spcBef>
                          <a:spcPts val="220"/>
                        </a:spcBef>
                      </a:pPr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Monotype Corsiva" panose="03010101010201010101" pitchFamily="66" charset="0"/>
                          <a:cs typeface="Calibri"/>
                        </a:rPr>
                        <a:t>1</a:t>
                      </a:r>
                    </a:p>
                  </a:txBody>
                  <a:tcPr marL="0" marR="0" marT="2794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  <a:alpha val="89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16592138"/>
                  </a:ext>
                </a:extLst>
              </a:tr>
              <a:tr h="377073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20"/>
                        </a:spcBef>
                      </a:pPr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Monotype Corsiva" panose="03010101010201010101" pitchFamily="66" charset="0"/>
                          <a:cs typeface="Calibri"/>
                        </a:rPr>
                        <a:t>Участки для прогулок детей</a:t>
                      </a:r>
                      <a:r>
                        <a:rPr lang="ru-RU" sz="1200" b="1" baseline="0" dirty="0" smtClean="0">
                          <a:solidFill>
                            <a:schemeClr val="tx1"/>
                          </a:solidFill>
                          <a:latin typeface="Monotype Corsiva" panose="03010101010201010101" pitchFamily="66" charset="0"/>
                          <a:cs typeface="Calibri"/>
                        </a:rPr>
                        <a:t> с набором необходимого игрового оборудования</a:t>
                      </a:r>
                      <a:endParaRPr sz="1200" b="1" dirty="0">
                        <a:solidFill>
                          <a:schemeClr val="tx1"/>
                        </a:solidFill>
                        <a:latin typeface="Monotype Corsiva" panose="03010101010201010101" pitchFamily="66" charset="0"/>
                        <a:cs typeface="Calibri"/>
                      </a:endParaRPr>
                    </a:p>
                  </a:txBody>
                  <a:tcPr marL="0" marR="0" marT="2794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  <a:alpha val="8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175260" algn="r">
                        <a:lnSpc>
                          <a:spcPct val="100000"/>
                        </a:lnSpc>
                        <a:spcBef>
                          <a:spcPts val="220"/>
                        </a:spcBef>
                      </a:pPr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Monotype Corsiva" panose="03010101010201010101" pitchFamily="66" charset="0"/>
                          <a:cs typeface="Calibri"/>
                        </a:rPr>
                        <a:t>13</a:t>
                      </a:r>
                    </a:p>
                  </a:txBody>
                  <a:tcPr marL="0" marR="0" marT="2794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  <a:alpha val="89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890547777"/>
                  </a:ext>
                </a:extLst>
              </a:tr>
              <a:tr h="260689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20"/>
                        </a:spcBef>
                      </a:pPr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Monotype Corsiva" panose="03010101010201010101" pitchFamily="66" charset="0"/>
                          <a:cs typeface="Calibri"/>
                        </a:rPr>
                        <a:t>Сенсорная комната </a:t>
                      </a:r>
                      <a:endParaRPr sz="1200" b="1" dirty="0">
                        <a:solidFill>
                          <a:schemeClr val="tx1"/>
                        </a:solidFill>
                        <a:latin typeface="Monotype Corsiva" panose="03010101010201010101" pitchFamily="66" charset="0"/>
                        <a:cs typeface="Calibri"/>
                      </a:endParaRPr>
                    </a:p>
                  </a:txBody>
                  <a:tcPr marL="0" marR="0" marT="2794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  <a:alpha val="8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175260" algn="r">
                        <a:lnSpc>
                          <a:spcPct val="100000"/>
                        </a:lnSpc>
                        <a:spcBef>
                          <a:spcPts val="220"/>
                        </a:spcBef>
                      </a:pPr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Monotype Corsiva" panose="03010101010201010101" pitchFamily="66" charset="0"/>
                          <a:cs typeface="Calibri"/>
                        </a:rPr>
                        <a:t>1</a:t>
                      </a:r>
                    </a:p>
                  </a:txBody>
                  <a:tcPr marL="0" marR="0" marT="2794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  <a:alpha val="89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900360506"/>
                  </a:ext>
                </a:extLst>
              </a:tr>
              <a:tr h="377073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20"/>
                        </a:spcBef>
                      </a:pPr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Monotype Corsiva" panose="03010101010201010101" pitchFamily="66" charset="0"/>
                          <a:cs typeface="Calibri"/>
                        </a:rPr>
                        <a:t>Групповые помещения с учетом возрастных особенностей детей</a:t>
                      </a:r>
                      <a:endParaRPr sz="1200" b="1" dirty="0">
                        <a:solidFill>
                          <a:schemeClr val="tx1"/>
                        </a:solidFill>
                        <a:latin typeface="Monotype Corsiva" panose="03010101010201010101" pitchFamily="66" charset="0"/>
                        <a:cs typeface="Calibri"/>
                      </a:endParaRPr>
                    </a:p>
                  </a:txBody>
                  <a:tcPr marL="0" marR="0" marT="2794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  <a:alpha val="8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175260" algn="r">
                        <a:lnSpc>
                          <a:spcPct val="100000"/>
                        </a:lnSpc>
                        <a:spcBef>
                          <a:spcPts val="220"/>
                        </a:spcBef>
                      </a:pPr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Monotype Corsiva" panose="03010101010201010101" pitchFamily="66" charset="0"/>
                          <a:cs typeface="Calibri"/>
                        </a:rPr>
                        <a:t>13</a:t>
                      </a:r>
                    </a:p>
                  </a:txBody>
                  <a:tcPr marL="0" marR="0" marT="2794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  <a:alpha val="89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807657274"/>
                  </a:ext>
                </a:extLst>
              </a:tr>
              <a:tr h="74512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20"/>
                        </a:spcBef>
                      </a:pPr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Monotype Corsiva" panose="03010101010201010101" pitchFamily="66" charset="0"/>
                          <a:cs typeface="Calibri"/>
                        </a:rPr>
                        <a:t>Пищеблок </a:t>
                      </a:r>
                      <a:endParaRPr sz="1200" b="1" dirty="0">
                        <a:solidFill>
                          <a:schemeClr val="tx1"/>
                        </a:solidFill>
                        <a:latin typeface="Monotype Corsiva" panose="03010101010201010101" pitchFamily="66" charset="0"/>
                        <a:cs typeface="Calibri"/>
                      </a:endParaRPr>
                    </a:p>
                  </a:txBody>
                  <a:tcPr marL="0" marR="0" marT="2794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chemeClr val="tx2">
                        <a:lumMod val="20000"/>
                        <a:lumOff val="80000"/>
                        <a:alpha val="8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175260" algn="r">
                        <a:lnSpc>
                          <a:spcPct val="100000"/>
                        </a:lnSpc>
                        <a:spcBef>
                          <a:spcPts val="220"/>
                        </a:spcBef>
                      </a:pPr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Monotype Corsiva" panose="03010101010201010101" pitchFamily="66" charset="0"/>
                          <a:cs typeface="Calibri"/>
                        </a:rPr>
                        <a:t>1</a:t>
                      </a:r>
                    </a:p>
                  </a:txBody>
                  <a:tcPr marL="0" marR="0" marT="2794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chemeClr val="tx2">
                        <a:lumMod val="20000"/>
                        <a:lumOff val="80000"/>
                        <a:alpha val="89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238884151"/>
                  </a:ext>
                </a:extLst>
              </a:tr>
            </a:tbl>
          </a:graphicData>
        </a:graphic>
      </p:graphicFrame>
      <p:pic>
        <p:nvPicPr>
          <p:cNvPr id="12" name="Рисунок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843557"/>
            <a:ext cx="2016224" cy="12539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6099" y="843558"/>
            <a:ext cx="1445442" cy="15988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460" y="3476471"/>
            <a:ext cx="1956887" cy="14676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9485" y="2200010"/>
            <a:ext cx="1983806" cy="14878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6099" y="3291977"/>
            <a:ext cx="1280237" cy="17069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0432" y="2044084"/>
            <a:ext cx="1841626" cy="13812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90355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1012</TotalTime>
  <Words>695</Words>
  <Application>Microsoft Office PowerPoint</Application>
  <PresentationFormat>Экран (16:9)</PresentationFormat>
  <Paragraphs>177</Paragraphs>
  <Slides>22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Тема Office</vt:lpstr>
      <vt:lpstr>Презентация PowerPoint</vt:lpstr>
      <vt:lpstr>КОНТИНГЕНТ ВОСПИТАННИКОВ</vt:lpstr>
      <vt:lpstr>ОБРАЗОВАТЕЛЬНЫЕ ПРОГРАММЫ</vt:lpstr>
      <vt:lpstr>КАДРОВЫЙ ПОТЕНЦИАЛ</vt:lpstr>
      <vt:lpstr>СЛУЖБА ПСИХОЛОГО-ПЕДАГОГИЧЕСКОГО  СОПРОВОЖДЕНИЯ</vt:lpstr>
      <vt:lpstr>Презентация PowerPoint</vt:lpstr>
      <vt:lpstr>ПСИХОЛОГО-ПЕДАГОГИЧЕСКИЙ  КОНСИЛИУМ</vt:lpstr>
      <vt:lpstr>НАШИ СОЦИАЛЬНЫЕ ПАРТНЁРЫ</vt:lpstr>
      <vt:lpstr>МАТЕРИАЛЬНО-ТЕХНИЧЕСКАЯ БАЗА</vt:lpstr>
      <vt:lpstr>ДОСТУПНАЯ СРЕДА</vt:lpstr>
      <vt:lpstr>ДОСТУПНАЯ СРЕДА</vt:lpstr>
      <vt:lpstr>ДОСТУПНАЯ СРЕДА</vt:lpstr>
      <vt:lpstr>ДОСТУПНАЯ СРЕДА</vt:lpstr>
      <vt:lpstr>ДОСТУПНАЯ СРЕДА</vt:lpstr>
      <vt:lpstr>Нормативно-правовые документы</vt:lpstr>
      <vt:lpstr>ЭТАПЫ СТАНОВЛЕНИЯ  ИНКЛЮЗИВНОГО ОБРАЗОВАНИЯ</vt:lpstr>
      <vt:lpstr>Формы инклюзивного образования</vt:lpstr>
      <vt:lpstr>Виды инклюзивного образования</vt:lpstr>
      <vt:lpstr>Вовлечение детей с ОВЗ в различные мероприятия ДОО</vt:lpstr>
      <vt:lpstr>Достижения воспитанников</vt:lpstr>
      <vt:lpstr>Достижения педагогов </vt:lpstr>
      <vt:lpstr>ДИССЕМИНАЦИЯ АКТУАЛЬНОГО  ПЕДАГОГИЧЕСКОГО ОПЫТА</vt:lpstr>
    </vt:vector>
  </TitlesOfParts>
  <Company>Reanimator Extreme Edition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Lenovo</dc:creator>
  <cp:lastModifiedBy>Александра Шведова</cp:lastModifiedBy>
  <cp:revision>83</cp:revision>
  <dcterms:created xsi:type="dcterms:W3CDTF">2016-06-29T17:17:50Z</dcterms:created>
  <dcterms:modified xsi:type="dcterms:W3CDTF">2023-12-16T16:18:39Z</dcterms:modified>
</cp:coreProperties>
</file>