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6" r:id="rId7"/>
    <p:sldId id="267" r:id="rId8"/>
    <p:sldId id="260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1" r:id="rId18"/>
    <p:sldId id="262" r:id="rId19"/>
    <p:sldId id="263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53992-2CE2-4D20-AD3E-92E6C07AB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818B75B-EBA8-4AED-907A-82472B4BEE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A20990-A666-410B-9718-772F4F17A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A8D87C-4940-419C-AD70-CFEC9A68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72ECF1-76D4-4603-9108-9DE3BE87D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31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387A1B-22D8-4E88-A276-9C3582E4E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974A7B-2B4E-4827-8703-1F4587DEA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D4AD27-D0FA-4D96-9ADF-529F76BD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3998FA-63AB-480A-BA72-B0BD3C56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CBE334-7BE3-4A55-B53F-E47BB23B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537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C51BB19-CDBB-4C66-9B34-3A302847E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16E9472-AF80-4559-8AC7-56A1283F4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194C6-A8DA-458F-80C1-4AFAF0BA5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5E63EA4-3BE1-428D-82D2-643A11051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CD3A12-D219-47A2-B1EC-D8CCC686B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261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E8409-2DDD-431F-ACCA-32ADC51F1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116246-CB27-433F-B90D-6FABFC9B0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098A43-D289-4165-B687-D6D7177CE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E13B2A-7E0C-435C-B3C3-8E3709A07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73B8D8-5AB7-45C5-88E6-E4EBF2CF0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15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207BC8-098B-4731-9388-A832229AE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9ED9B3-C334-4922-A222-0C9E08A9C3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17B6CD-079E-4F4B-9CFE-E732D1CA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95E87C3-CCEA-4F6F-8C7F-D61E627F3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6E9525-5C50-4D89-9AC6-53624D79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03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119BF5-3A53-42C3-9E02-5A3BE99C2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16C89-596E-4415-AC59-E0DB8976D9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507C1E-CD1C-445A-80B4-8774A3F11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1FCEE74-1354-424C-AAFD-D35FD9E5F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9863F27-29CF-49EF-824A-E8321A986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373A6E-EB23-4724-9787-E27C08A6E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924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E6840C-D0F8-4AC5-AF0C-73D70623C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96149F-6085-4A86-A2A6-7B9BC3B6D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BC25E6-1CAD-4BCB-A68C-3D015D3B5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FA76FB-7CC2-40D4-B629-9BA670905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98C849B-3A65-4BD6-AA5A-BF4191FD7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BDD0546-FB13-4BC0-9F20-4C763BEE9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11CA0B-5DCA-4AA7-B161-982E1F7EE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86ED1C8-3DD5-40FA-96A8-956B721F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217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7C596A-BE76-4E3F-8936-168FDDE01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65D6708-EC7F-42D4-A096-C37B3F27B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1CC2F-4DA8-4343-AECE-77A347E4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225603E-22B9-4D76-BE82-7AD025BB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0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D047BC7-1D12-44FD-84A3-9D4BA5F77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FCE0B0-AF59-4844-BC31-9E1E21469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BCCC2A-3764-49A4-AAAB-6253F79A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2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77C11F-8A16-4A07-B065-D7E2D0103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CB0A5F-9187-487B-8EC2-B22C6DAE3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AB51687-46ED-4473-B0E4-459359723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671650E-C875-4004-94B8-4EB7B4F0C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BA2257-BAEC-463F-8F1C-3341A70BE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CEFDDC-6D5B-4F96-A7C5-BCAF95324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13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DC7A43-DD6F-403F-A5E7-1D44E013C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459DAE-E707-4C3A-BD9C-6A9DDA4ECF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BA878B-7DA3-4E4E-9091-A976DFBFB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36063E-E25F-4FF8-A735-49007FC7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5B97A7-EEE0-4D5C-9423-E9F9C0D4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2A88DC-62C3-4E9F-840C-63EB9B6D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78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rgbClr val="FFC000"/>
            </a:gs>
            <a:gs pos="32000">
              <a:schemeClr val="accent1">
                <a:lumMod val="45000"/>
                <a:lumOff val="55000"/>
              </a:schemeClr>
            </a:gs>
            <a:gs pos="60000">
              <a:srgbClr val="FFFF00"/>
            </a:gs>
            <a:gs pos="9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15E3B5-7961-4164-AE90-C8B4EA8E3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DE2C36-3B3C-4F73-9A36-DB0D2AA22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718526-2AF0-4522-A3CF-978273260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2BC14-A868-4C53-8CAA-85D778D3B698}" type="datetimeFigureOut">
              <a:rPr lang="ru-RU" smtClean="0"/>
              <a:t>вт 10.01.23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6E7BDF-CBE7-4214-B155-1D063E501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8E2053-E6F7-4A78-A86A-753FA706E1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4204F-B960-4858-BAB3-8648C6DF5C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1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528E31-E8E3-4ACC-8796-CBED6ED26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2317" y="3660474"/>
            <a:ext cx="9227366" cy="23876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 </a:t>
            </a: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«ВМЕСТЕ С МАМОЙ»</a:t>
            </a:r>
            <a:b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(развитие детей раннего возраста)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423CF52-44BC-4367-96E3-3AD2DFF49D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5680" y="403572"/>
            <a:ext cx="4739643" cy="2535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407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750040" cy="6748914"/>
          </a:xfrm>
        </p:spPr>
        <p:txBody>
          <a:bodyPr>
            <a:normAutofit fontScale="850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1 года обучения дети будут уметь: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endParaRPr lang="ru-RU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>
              <a:lnSpc>
                <a:spcPct val="14700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самостоятельно</a:t>
            </a:r>
            <a:r>
              <a:rPr lang="ru-RU" sz="2800" spc="2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собирать</a:t>
            </a:r>
            <a:r>
              <a:rPr lang="ru-RU" sz="2800" spc="2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пирамидку</a:t>
            </a:r>
            <a:r>
              <a:rPr lang="ru-RU" sz="2800" spc="2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800" spc="2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</a:t>
            </a:r>
            <a:r>
              <a:rPr lang="ru-RU" sz="2800" spc="2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колец,</a:t>
            </a:r>
            <a:r>
              <a:rPr lang="ru-RU" sz="2800" spc="2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резко</a:t>
            </a:r>
            <a:r>
              <a:rPr lang="ru-RU" sz="28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контрастных</a:t>
            </a:r>
            <a:r>
              <a:rPr lang="ru-RU" sz="2800" spc="2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размеру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(совместно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 взрослым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–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3-4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колец);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собирать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трехместную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матрешку;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800" spc="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действия</a:t>
            </a:r>
            <a:r>
              <a:rPr lang="ru-RU" sz="2800" spc="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просьбе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взрослого,</a:t>
            </a:r>
            <a:r>
              <a:rPr lang="ru-RU" sz="2800" spc="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800" spc="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поручения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двух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действий;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отображать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игре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часто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наблюдаемые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действия;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упражнения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развитие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восприятия,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мышления,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внимания,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памяти;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5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  <a:tab pos="1668145" algn="l"/>
                <a:tab pos="2390775" algn="l"/>
                <a:tab pos="3542030" algn="l"/>
                <a:tab pos="3874135" algn="l"/>
                <a:tab pos="4775200" algn="l"/>
                <a:tab pos="546227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подбирать парные изображения из большого набора 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предметных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картинок;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4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работать</a:t>
            </a:r>
            <a:r>
              <a:rPr lang="ru-RU" sz="2800" spc="1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разрезными</a:t>
            </a:r>
            <a:r>
              <a:rPr lang="ru-RU" sz="28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картинками:</a:t>
            </a:r>
            <a:r>
              <a:rPr lang="ru-RU" sz="28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собирать</a:t>
            </a:r>
            <a:r>
              <a:rPr lang="ru-RU" sz="28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целостное</a:t>
            </a:r>
            <a:r>
              <a:rPr lang="ru-RU" sz="2800" spc="1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изображение</a:t>
            </a:r>
            <a:r>
              <a:rPr lang="ru-RU" sz="2800" spc="1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двух идентичных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половинок;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82997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750040" cy="6748914"/>
          </a:xfrm>
        </p:spPr>
        <p:txBody>
          <a:bodyPr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1 года обучения дети будут уметь: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endParaRPr lang="ru-RU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основные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движения,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бросать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катать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мяч;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удерживать</a:t>
            </a:r>
            <a:r>
              <a:rPr lang="ru-RU" sz="28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равновесие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ru-RU" sz="2800" spc="1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ходьбе</a:t>
            </a:r>
            <a:r>
              <a:rPr lang="ru-RU" sz="28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800" spc="1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ограниченной</a:t>
            </a:r>
            <a:r>
              <a:rPr lang="ru-RU" sz="2800" spc="1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площади</a:t>
            </a:r>
            <a:r>
              <a:rPr lang="ru-RU" sz="2800" spc="1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опоры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(доске,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дорожке);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3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входить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сходить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опоры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(высотой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12-15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см);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бегать,</a:t>
            </a:r>
            <a:r>
              <a:rPr lang="ru-RU" sz="2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маршировать,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ходить</a:t>
            </a:r>
            <a:r>
              <a:rPr lang="ru-RU" sz="2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задом</a:t>
            </a:r>
            <a:r>
              <a:rPr lang="ru-RU" sz="28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наперед,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перешагивать</a:t>
            </a:r>
            <a:r>
              <a:rPr lang="ru-RU" sz="2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препятствия;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играть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простые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подвижные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игры;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9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упражнения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атрибутами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(флажками,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мячами,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кольцами,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обручами и пр.) для всех групп мышц, повторяя за взрослым или следуя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его инструкциям;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ts val="171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рисовать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линии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(дорожки),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штрихи,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скругленные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формы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(клубочек);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267970" lvl="2" indent="-228600" algn="just">
              <a:lnSpc>
                <a:spcPct val="145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работать</a:t>
            </a:r>
            <a:r>
              <a:rPr lang="ru-RU" sz="2800" spc="2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30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пластилином,</a:t>
            </a:r>
            <a:r>
              <a:rPr lang="ru-RU" sz="2800" spc="30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лепить</a:t>
            </a:r>
            <a:r>
              <a:rPr lang="ru-RU" sz="2800" spc="2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методом</a:t>
            </a:r>
            <a:r>
              <a:rPr lang="ru-RU" sz="2800" spc="3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налепа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»,</a:t>
            </a:r>
            <a:r>
              <a:rPr lang="ru-RU" sz="2800" spc="30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скатывать</a:t>
            </a:r>
            <a:r>
              <a:rPr lang="ru-RU" sz="2800" spc="2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шарики,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катать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колбаски;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7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располагать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наклеивать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элементы,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различные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форме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размеру;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делать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простые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постройки: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башню</a:t>
            </a:r>
            <a:r>
              <a:rPr lang="ru-RU" sz="28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4-5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кубиков,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дорожку,</a:t>
            </a:r>
            <a:r>
              <a:rPr lang="ru-RU" sz="2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лесенку.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546053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28600"/>
            <a:ext cx="12009120" cy="6918960"/>
          </a:xfrm>
        </p:spPr>
        <p:txBody>
          <a:bodyPr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2 года обучения дети будут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</a:t>
            </a: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ть:</a:t>
            </a:r>
          </a:p>
          <a:p>
            <a:pPr marL="1143000" lvl="2" indent="-22860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имена</a:t>
            </a:r>
            <a:r>
              <a:rPr lang="ru-RU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близких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им</a:t>
            </a:r>
            <a:r>
              <a:rPr lang="ru-RU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взрослых и</a:t>
            </a:r>
            <a:r>
              <a:rPr lang="ru-RU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детей;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определенные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части</a:t>
            </a:r>
            <a:r>
              <a:rPr lang="ru-RU" spc="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тела,</a:t>
            </a:r>
            <a:r>
              <a:rPr lang="ru-RU" spc="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действия</a:t>
            </a:r>
            <a:r>
              <a:rPr lang="ru-RU" spc="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человека,</a:t>
            </a:r>
            <a:r>
              <a:rPr lang="ru-RU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особенности</a:t>
            </a:r>
            <a:r>
              <a:rPr lang="ru-RU" spc="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физического</a:t>
            </a:r>
            <a:r>
              <a:rPr lang="ru-RU" spc="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эмоционального</a:t>
            </a:r>
            <a:r>
              <a:rPr lang="ru-RU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состояния;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некоторые</a:t>
            </a:r>
            <a:r>
              <a:rPr lang="ru-RU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действия,</a:t>
            </a:r>
            <a:r>
              <a:rPr lang="ru-RU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признаки</a:t>
            </a:r>
            <a:r>
              <a:rPr lang="ru-RU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предметов;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цвета:</a:t>
            </a:r>
            <a:r>
              <a:rPr lang="ru-RU" spc="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красный,</a:t>
            </a:r>
            <a:r>
              <a:rPr lang="ru-RU" spc="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синий,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желтый,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зеленый,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черный,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белый,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оранжевый,</a:t>
            </a:r>
            <a:r>
              <a:rPr lang="ru-RU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фиолетовый;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геометрические</a:t>
            </a:r>
            <a:r>
              <a:rPr lang="ru-RU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фигуры:</a:t>
            </a:r>
            <a:r>
              <a:rPr lang="ru-RU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круг,</a:t>
            </a:r>
            <a:r>
              <a:rPr lang="ru-RU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квадрат,</a:t>
            </a:r>
            <a:r>
              <a:rPr lang="ru-RU" spc="-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треугольник,</a:t>
            </a:r>
            <a:r>
              <a:rPr lang="ru-RU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овал,</a:t>
            </a:r>
            <a:r>
              <a:rPr lang="ru-RU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прямоугольник;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79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геометрические</a:t>
            </a:r>
            <a:r>
              <a:rPr lang="ru-RU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тела:</a:t>
            </a:r>
            <a:r>
              <a:rPr lang="ru-RU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куб,</a:t>
            </a:r>
            <a:r>
              <a:rPr lang="ru-RU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шар,</a:t>
            </a:r>
            <a:r>
              <a:rPr lang="ru-RU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кирпичик,</a:t>
            </a:r>
            <a:r>
              <a:rPr lang="ru-RU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призма;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пространственные</a:t>
            </a:r>
            <a:r>
              <a:rPr lang="ru-RU" spc="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понятия</a:t>
            </a:r>
            <a:r>
              <a:rPr lang="ru-RU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«большой</a:t>
            </a:r>
            <a:r>
              <a:rPr lang="ru-RU" spc="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–</a:t>
            </a:r>
            <a:r>
              <a:rPr lang="ru-RU" spc="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средний</a:t>
            </a:r>
            <a:r>
              <a:rPr lang="ru-RU" spc="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–</a:t>
            </a:r>
            <a:r>
              <a:rPr lang="ru-RU" spc="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маленький»,</a:t>
            </a:r>
            <a:r>
              <a:rPr lang="ru-RU" spc="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«широкий</a:t>
            </a:r>
            <a:r>
              <a:rPr lang="ru-RU" sz="16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узкий»,</a:t>
            </a:r>
            <a:r>
              <a:rPr lang="ru-RU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«толстый</a:t>
            </a:r>
            <a:r>
              <a:rPr lang="ru-RU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тонкий»,</a:t>
            </a:r>
            <a:r>
              <a:rPr lang="ru-RU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«далекий</a:t>
            </a:r>
            <a:r>
              <a:rPr lang="ru-RU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близкий»</a:t>
            </a:r>
          </a:p>
          <a:p>
            <a:pPr marL="1143000" lvl="2" indent="-228600" algn="just">
              <a:lnSpc>
                <a:spcPct val="150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слова по лексическим темам, изучаемым в течение учебного года: семья,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дом,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фрукты,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ягоды,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лес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дары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леса,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времена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года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признаки,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домашние и дикие птицы и животные, особенности их строения (копыта,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хвост,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рога,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пятачок,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крылья,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клюв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т.д.),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игрушки,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музыкальные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инструменты, профессии, транспорт, мебель, рыбы и морские животные,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одежда,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обувь,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продукты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питания,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насекомые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т.д.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(активный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пассивный</a:t>
            </a:r>
            <a:r>
              <a:rPr lang="ru-RU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словарь).</a:t>
            </a:r>
            <a:endParaRPr lang="ru-RU" sz="16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9303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28600"/>
            <a:ext cx="11917680" cy="6918960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2 года обучения дети будут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</a:t>
            </a: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ть:</a:t>
            </a:r>
          </a:p>
          <a:p>
            <a:pPr marL="1143000" lvl="2" indent="-228600">
              <a:lnSpc>
                <a:spcPct val="14700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  <a:tab pos="1610360" algn="l"/>
                <a:tab pos="2239645" algn="l"/>
                <a:tab pos="3526790" algn="l"/>
                <a:tab pos="4478655" algn="l"/>
                <a:tab pos="5436870" algn="l"/>
                <a:tab pos="628840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понимать слова, обозначающие предметы, некоторые действия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признаки;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  <a:tab pos="1700530" algn="l"/>
                <a:tab pos="2812415" algn="l"/>
                <a:tab pos="3755390" algn="l"/>
                <a:tab pos="4156075" algn="l"/>
                <a:tab pos="570738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говорить короткими фразами и предложениями, заменять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звукоподражающие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неполные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слова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общеупотребительными;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рассказывать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интересующих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ребенка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событиях;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употреблять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предлоги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вопросительные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слова;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понимать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несложный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рассказ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сюжетной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картинке,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отвечать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вопросы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взрослого;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5000"/>
              </a:lnSpc>
              <a:spcBef>
                <a:spcPts val="4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выбирать</a:t>
            </a:r>
            <a:r>
              <a:rPr lang="ru-RU" sz="2400" spc="3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один</a:t>
            </a:r>
            <a:r>
              <a:rPr lang="ru-RU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4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трех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основе</a:t>
            </a:r>
            <a:r>
              <a:rPr lang="ru-RU" sz="24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отрицательной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инструкции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(возьми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 куклу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 пирамидку);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  <a:tab pos="2201545" algn="l"/>
                <a:tab pos="2492375" algn="l"/>
                <a:tab pos="3709670" algn="l"/>
                <a:tab pos="4978400" algn="l"/>
                <a:tab pos="59048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ориентироваться в окружающем пространстве, понимать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смысл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пространственных отношений;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понимать</a:t>
            </a:r>
            <a:r>
              <a:rPr lang="ru-RU" sz="24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предложения</a:t>
            </a:r>
            <a:r>
              <a:rPr lang="ru-RU" sz="2400" spc="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400" spc="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предлогами</a:t>
            </a:r>
            <a:r>
              <a:rPr lang="ru-RU" sz="2400" spc="2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понятиями</a:t>
            </a:r>
            <a:r>
              <a:rPr lang="ru-RU" sz="2400" spc="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«на»,</a:t>
            </a:r>
            <a:r>
              <a:rPr lang="ru-RU" sz="24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«под»,</a:t>
            </a:r>
            <a:r>
              <a:rPr lang="ru-RU" sz="2400" spc="2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«над»,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715010" indent="-450215">
              <a:spcBef>
                <a:spcPts val="810"/>
              </a:spcBef>
              <a:spcAft>
                <a:spcPts val="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«слева»,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«справа»,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«близко»,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«далеко»;</a:t>
            </a:r>
          </a:p>
        </p:txBody>
      </p:sp>
    </p:spTree>
    <p:extLst>
      <p:ext uri="{BB962C8B-B14F-4D97-AF65-F5344CB8AC3E}">
        <p14:creationId xmlns:p14="http://schemas.microsoft.com/office/powerpoint/2010/main" val="4154753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28600"/>
            <a:ext cx="11917680" cy="6918960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2 года обучения дети будут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</a:t>
            </a: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ть:</a:t>
            </a:r>
          </a:p>
          <a:p>
            <a:pPr marL="1143000" lvl="2" indent="-228600" algn="just">
              <a:lnSpc>
                <a:spcPct val="147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обследовать</a:t>
            </a:r>
            <a:r>
              <a:rPr lang="ru-RU" sz="2400" spc="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геометрические</a:t>
            </a:r>
            <a:r>
              <a:rPr lang="ru-RU" sz="2400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фигуры</a:t>
            </a:r>
            <a:r>
              <a:rPr lang="ru-RU" sz="2400" spc="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тела</a:t>
            </a:r>
            <a:r>
              <a:rPr lang="ru-RU" sz="2400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осязательно-двигательным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путем,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отличать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подвижное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тело от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устойчивого;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  <a:tab pos="1584325" algn="l"/>
                <a:tab pos="2748280" algn="l"/>
                <a:tab pos="3416935" algn="l"/>
                <a:tab pos="4502150" algn="l"/>
                <a:tab pos="5735955" algn="l"/>
                <a:tab pos="628713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находить соответствие между предметами окружающего мира 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 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геометрическими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фигурами или телами;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группировать</a:t>
            </a:r>
            <a:r>
              <a:rPr lang="ru-RU" sz="2400" spc="-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фигуры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цвету,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размеру,</a:t>
            </a:r>
            <a:r>
              <a:rPr lang="ru-RU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наличию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или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отсутствию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углов;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различать</a:t>
            </a:r>
            <a:r>
              <a:rPr lang="ru-RU" sz="2400" spc="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цвет,</a:t>
            </a:r>
            <a:r>
              <a:rPr lang="ru-RU" sz="2400" spc="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форму,</a:t>
            </a:r>
            <a:r>
              <a:rPr lang="ru-RU" sz="2400" spc="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величину,</a:t>
            </a:r>
            <a:r>
              <a:rPr lang="ru-RU" sz="2400" spc="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особенности</a:t>
            </a:r>
            <a:r>
              <a:rPr lang="ru-RU" sz="2400" spc="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фактуры,</a:t>
            </a:r>
            <a:r>
              <a:rPr lang="ru-RU" sz="2400" spc="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положение</a:t>
            </a:r>
            <a:r>
              <a:rPr lang="ru-RU" sz="2400" spc="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пространстве;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3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различать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количество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предметов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(один,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два,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много);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считать</a:t>
            </a:r>
            <a:r>
              <a:rPr lang="ru-RU" sz="2400" spc="3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</a:t>
            </a:r>
            <a:r>
              <a:rPr lang="ru-RU" sz="2400" spc="3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5</a:t>
            </a:r>
            <a:r>
              <a:rPr lang="ru-RU" sz="2400" spc="3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3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показывать</a:t>
            </a:r>
            <a:r>
              <a:rPr lang="ru-RU" sz="2400" spc="3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соответствующее</a:t>
            </a:r>
            <a:r>
              <a:rPr lang="ru-RU" sz="2400" spc="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количество</a:t>
            </a:r>
            <a:r>
              <a:rPr lang="ru-RU" sz="2400" spc="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пальчиков</a:t>
            </a:r>
            <a:r>
              <a:rPr lang="ru-RU" sz="2400" spc="3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руке;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находить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нужный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цвет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выборе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нескольких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предложенных;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задания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ориентировке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 3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признака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одновременно: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(большой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красный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шар,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маленький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синий кубик);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761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28600"/>
            <a:ext cx="11917680" cy="6918960"/>
          </a:xfrm>
        </p:spPr>
        <p:txBody>
          <a:bodyPr>
            <a:normAutofit fontScale="925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2 года обучения дети будут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</a:t>
            </a: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ть:</a:t>
            </a:r>
          </a:p>
          <a:p>
            <a:pPr marL="1143000" lvl="2" indent="-228600" algn="just">
              <a:lnSpc>
                <a:spcPct val="147000"/>
              </a:lnSpc>
              <a:spcBef>
                <a:spcPts val="3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ориентироваться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трех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контрастных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величинах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предметов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(большие,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средние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маленькие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предметы),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группировать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образцу;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9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сравнивать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разные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длине,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толщине,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ширине,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высоте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методом</a:t>
            </a:r>
            <a:r>
              <a:rPr lang="ru-RU" sz="2400" spc="1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наложения,</a:t>
            </a:r>
            <a:r>
              <a:rPr lang="ru-RU" sz="2400" spc="1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располагать</a:t>
            </a:r>
            <a:r>
              <a:rPr lang="ru-RU" sz="2400" spc="10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</a:t>
            </a:r>
            <a:r>
              <a:rPr lang="ru-RU" sz="2400" spc="1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400" spc="1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определенной</a:t>
            </a:r>
            <a:r>
              <a:rPr lang="ru-RU" sz="2400" spc="1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последовательности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порядке убывания или нарастания величины, устанавливать размерные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отношения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между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3-5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предметами;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5000"/>
              </a:lnSpc>
              <a:spcBef>
                <a:spcPts val="1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собирать пирамидку из 5 колец с убыванием величины, а также башенки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кубов,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цилиндров,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стаканчиков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убыванием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величины;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6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собирать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пятиместную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матрешку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совмещением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рисунка;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определять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контуру;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5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работать</a:t>
            </a:r>
            <a:r>
              <a:rPr lang="ru-RU" sz="2400" spc="1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4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разрезными</a:t>
            </a:r>
            <a:r>
              <a:rPr lang="ru-RU" sz="24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картинками:</a:t>
            </a:r>
            <a:r>
              <a:rPr lang="ru-RU" sz="24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собирать</a:t>
            </a:r>
            <a:r>
              <a:rPr lang="ru-RU" sz="2400" spc="1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целостное</a:t>
            </a:r>
            <a:r>
              <a:rPr lang="ru-RU" sz="2400" spc="1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изображение</a:t>
            </a:r>
            <a:r>
              <a:rPr lang="ru-RU" sz="24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2-4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частей;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7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воспроизводить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ряд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последовательных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действий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(начало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сюжетной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игры);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использовать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предметы-заместители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игре;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777265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28600"/>
            <a:ext cx="11917680" cy="6918960"/>
          </a:xfrm>
        </p:spPr>
        <p:txBody>
          <a:bodyPr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2 года обучения дети будут </a:t>
            </a: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уме</a:t>
            </a: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ть:</a:t>
            </a:r>
          </a:p>
          <a:p>
            <a:pPr marL="1143000" lvl="2" indent="-22860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играть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рядом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вместе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сверстниками;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бегать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одном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направлении,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ползать,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катать,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бросать,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метать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мяч,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прыгать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двух ногах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 продвижением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вперед;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ходить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сменой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направления,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бежать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останавливаться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сигналу;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перепрыгивать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через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препятствие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шириной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10-30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см;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79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выполнять</a:t>
            </a:r>
            <a:r>
              <a:rPr lang="ru-RU" sz="24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общеразвивающие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упражнения;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участвовать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совместных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подвижных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играх;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изображать</a:t>
            </a:r>
            <a:r>
              <a:rPr lang="ru-RU" sz="2400" spc="-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знакомые</a:t>
            </a:r>
            <a:r>
              <a:rPr lang="ru-RU" sz="24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единичные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</a:t>
            </a:r>
            <a:r>
              <a:rPr lang="ru-RU" sz="24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округлой</a:t>
            </a:r>
            <a:r>
              <a:rPr lang="ru-RU" sz="24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формы;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рисовать</a:t>
            </a:r>
            <a:r>
              <a:rPr lang="ru-RU" sz="24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палочки</a:t>
            </a:r>
            <a:r>
              <a:rPr lang="ru-RU" sz="24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линии,</a:t>
            </a:r>
            <a:r>
              <a:rPr lang="ru-RU" sz="24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пресекать</a:t>
            </a:r>
            <a:r>
              <a:rPr lang="ru-RU" sz="2400" spc="2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их,</a:t>
            </a:r>
            <a:r>
              <a:rPr lang="ru-RU" sz="24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рисовать</a:t>
            </a:r>
            <a:r>
              <a:rPr lang="ru-RU" sz="24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штрихом</a:t>
            </a:r>
            <a:r>
              <a:rPr lang="ru-RU" sz="24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4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мазком,</a:t>
            </a:r>
            <a:r>
              <a:rPr lang="ru-RU" sz="24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прямые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 замкнутые линии;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правильно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держать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карандаш</a:t>
            </a:r>
            <a:r>
              <a:rPr lang="ru-RU" sz="2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или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кисть;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лепить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пластилина,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скатывать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шары,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приплющивать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между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ладонями,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раскатывать</a:t>
            </a:r>
            <a:r>
              <a:rPr lang="ru-RU" sz="2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колбаски,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соединять</a:t>
            </a:r>
            <a:r>
              <a:rPr lang="ru-RU" sz="2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две</a:t>
            </a:r>
            <a:r>
              <a:rPr lang="ru-RU" sz="24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детали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4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один</a:t>
            </a:r>
            <a:r>
              <a:rPr lang="ru-RU" sz="24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предмет;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выкладывать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листе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бумаги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приготовленные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бумажные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силуэты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предметов,</a:t>
            </a:r>
            <a:r>
              <a:rPr lang="ru-RU" sz="24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наклеивать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их.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9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3265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самостоятельно выполнять простые сюжетные постройки и называть их,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конструировать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трех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частей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(ворота,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кроватка,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машинка,</a:t>
            </a:r>
            <a:r>
              <a:rPr lang="ru-RU" sz="24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скамейка</a:t>
            </a:r>
            <a:r>
              <a:rPr lang="ru-RU" sz="2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 т.п.).</a:t>
            </a:r>
            <a:endParaRPr lang="ru-RU" sz="18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14858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43F9F6-90CA-40F5-B168-115DCF7BD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9" y="365125"/>
            <a:ext cx="11829447" cy="132556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рассчитана на 2 года обучения с сентября по май для детей 1-3 лет. Ребенок может присоединиться к сверстникам на любом </a:t>
            </a:r>
            <a:b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этапе освоения программы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1BB9157-43DC-44FD-8916-E7ED828AB7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269181"/>
              </p:ext>
            </p:extLst>
          </p:nvPr>
        </p:nvGraphicFramePr>
        <p:xfrm>
          <a:off x="518159" y="1859280"/>
          <a:ext cx="11308080" cy="4507835"/>
        </p:xfrm>
        <a:graphic>
          <a:graphicData uri="http://schemas.openxmlformats.org/drawingml/2006/table">
            <a:tbl>
              <a:tblPr firstRow="1" firstCol="1" bandRow="1"/>
              <a:tblGrid>
                <a:gridCol w="2688432">
                  <a:extLst>
                    <a:ext uri="{9D8B030D-6E8A-4147-A177-3AD203B41FA5}">
                      <a16:colId xmlns:a16="http://schemas.microsoft.com/office/drawing/2014/main" val="841987575"/>
                    </a:ext>
                  </a:extLst>
                </a:gridCol>
                <a:gridCol w="2336844">
                  <a:extLst>
                    <a:ext uri="{9D8B030D-6E8A-4147-A177-3AD203B41FA5}">
                      <a16:colId xmlns:a16="http://schemas.microsoft.com/office/drawing/2014/main" val="1918127207"/>
                    </a:ext>
                  </a:extLst>
                </a:gridCol>
                <a:gridCol w="2707618">
                  <a:extLst>
                    <a:ext uri="{9D8B030D-6E8A-4147-A177-3AD203B41FA5}">
                      <a16:colId xmlns:a16="http://schemas.microsoft.com/office/drawing/2014/main" val="1062828995"/>
                    </a:ext>
                  </a:extLst>
                </a:gridCol>
                <a:gridCol w="1230610">
                  <a:extLst>
                    <a:ext uri="{9D8B030D-6E8A-4147-A177-3AD203B41FA5}">
                      <a16:colId xmlns:a16="http://schemas.microsoft.com/office/drawing/2014/main" val="3305041456"/>
                    </a:ext>
                  </a:extLst>
                </a:gridCol>
                <a:gridCol w="1201622">
                  <a:extLst>
                    <a:ext uri="{9D8B030D-6E8A-4147-A177-3AD203B41FA5}">
                      <a16:colId xmlns:a16="http://schemas.microsoft.com/office/drawing/2014/main" val="1880877679"/>
                    </a:ext>
                  </a:extLst>
                </a:gridCol>
                <a:gridCol w="1142954">
                  <a:extLst>
                    <a:ext uri="{9D8B030D-6E8A-4147-A177-3AD203B41FA5}">
                      <a16:colId xmlns:a16="http://schemas.microsoft.com/office/drawing/2014/main" val="2847676597"/>
                    </a:ext>
                  </a:extLst>
                </a:gridCol>
              </a:tblGrid>
              <a:tr h="2799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программы дополнительного образования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Возраст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Продолжительность занятий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занятий</a:t>
                      </a:r>
                      <a:endParaRPr lang="ru-RU" sz="10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311911"/>
                  </a:ext>
                </a:extLst>
              </a:tr>
              <a:tr h="8834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неделю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месяц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0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256786"/>
                  </a:ext>
                </a:extLst>
              </a:tr>
              <a:tr h="1382922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Дополнительная общеобразовательная общеразвивающая программа социально-гуманитарной направленности для детей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1-3 лет «ВМЕСТЕ С МАМОЙ»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1-2 года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блока по 10 минут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116194"/>
                  </a:ext>
                </a:extLst>
              </a:tr>
              <a:tr h="19614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 года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блока по10 минут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412" marR="634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7706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451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F16EE-DCF8-4C99-AFD4-8AE99D1A1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965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64C932-F002-4A02-8ED4-A928FE32D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28600" y="904776"/>
            <a:ext cx="12289055" cy="5813658"/>
          </a:xfrm>
        </p:spPr>
        <p:txBody>
          <a:bodyPr>
            <a:normAutofit fontScale="92500" lnSpcReduction="20000"/>
          </a:bodyPr>
          <a:lstStyle/>
          <a:p>
            <a:pPr marL="715010" indent="450215" algn="just">
              <a:lnSpc>
                <a:spcPct val="150000"/>
              </a:lnSpc>
              <a:spcBef>
                <a:spcPts val="815"/>
              </a:spcBef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Занятия</a:t>
            </a:r>
            <a:r>
              <a:rPr lang="ru-RU" sz="20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проходят</a:t>
            </a:r>
            <a:r>
              <a:rPr lang="ru-RU" sz="20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3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</a:t>
            </a:r>
            <a:r>
              <a:rPr lang="ru-RU" sz="20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неделю</a:t>
            </a:r>
            <a:r>
              <a:rPr lang="ru-RU" sz="20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000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2000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часу.</a:t>
            </a:r>
            <a:r>
              <a:rPr lang="ru-RU" sz="2000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spc="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</a:t>
            </a:r>
            <a:r>
              <a:rPr lang="ru-RU" sz="2000" spc="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требованиями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СанПиН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2.4.1.3049-13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«Санитарно-эпидемиологические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устройству,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режима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работы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дошкольных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образовательных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организаций»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(утверждены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Главного государственного санитарного врача Российской Федерации от 15 мая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2013 г. № 26) предполагается проведение 3 блоков занятий (непосредственно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деятельность)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продолжительностью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минут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каждый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перерывами для отдыха продолжительностью 10-15 минут, в течение которых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организуются музыкальные, танцевальные, подвижные игры и физкультурные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разминки.</a:t>
            </a:r>
          </a:p>
          <a:p>
            <a:pPr marL="715010" indent="45021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Структура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частую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смену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расчета 2-3 минуты на одну игру, при этом происходит чередование активных и</a:t>
            </a:r>
            <a:r>
              <a:rPr lang="ru-RU" sz="20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спокойных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видов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деятельности.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возрастные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раннего возраста, занятия проводятся с непосредственным участием близкого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ребенку взрослого, что обеспечивает эмоциональное благополучие малыша 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эффективное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усвоение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знаний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навыков.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положительного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эмоционального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воздействия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удержания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внимания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каждое занятие начинается со встречи игрового персонажа (мягкая игрушка,</a:t>
            </a:r>
            <a:r>
              <a:rPr lang="ru-RU" sz="2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кукла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би-ба-</a:t>
            </a:r>
            <a:r>
              <a:rPr lang="ru-RU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который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помогает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проводить</a:t>
            </a:r>
            <a:r>
              <a:rPr lang="ru-RU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игры</a:t>
            </a:r>
            <a:r>
              <a:rPr lang="ru-RU" sz="20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упражнения.</a:t>
            </a: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43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3360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8E22E7-2E51-4211-B281-184BF1213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189"/>
            <a:ext cx="11020124" cy="1325563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</a:pPr>
            <a:r>
              <a:rPr lang="ru-RU" sz="31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РЕЗУЛЬТАТОВ ОСВОЕНИЯ ПРОГРАММЫ</a:t>
            </a:r>
            <a:b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881D08-E14A-4870-A8A6-00E394E2B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670" y="734970"/>
            <a:ext cx="11269770" cy="5804299"/>
          </a:xfrm>
        </p:spPr>
        <p:txBody>
          <a:bodyPr>
            <a:normAutofit fontScale="32500" lnSpcReduction="20000"/>
          </a:bodyPr>
          <a:lstStyle/>
          <a:p>
            <a:pPr marL="715010" indent="450215" algn="just">
              <a:lnSpc>
                <a:spcPct val="150000"/>
              </a:lnSpc>
              <a:spcBef>
                <a:spcPts val="795"/>
              </a:spcBef>
              <a:spcAft>
                <a:spcPts val="0"/>
              </a:spcAft>
            </a:pP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Реализация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«Вместе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мамой»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(развитие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раннего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возраста)</a:t>
            </a:r>
            <a:r>
              <a:rPr lang="ru-RU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предусматривает</a:t>
            </a:r>
            <a:r>
              <a:rPr lang="ru-RU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входной,</a:t>
            </a:r>
            <a:r>
              <a:rPr lang="ru-RU" sz="8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и</a:t>
            </a:r>
            <a:r>
              <a:rPr lang="ru-RU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итоговый</a:t>
            </a:r>
            <a:r>
              <a:rPr lang="ru-RU" sz="80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 на основе наблюдений.</a:t>
            </a:r>
          </a:p>
          <a:p>
            <a:pPr marL="715010" indent="45021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Входной контроль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 с целью выявления начального уровня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степени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произвольности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поведения,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психических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функций,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мелкой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крупной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моторики,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общей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координации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движений.</a:t>
            </a:r>
          </a:p>
          <a:p>
            <a:pPr marL="715010" indent="450215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контроль позволяет оценить успешность прохождения модулей</a:t>
            </a:r>
            <a:r>
              <a:rPr lang="ru-RU" sz="80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8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программы.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kumimoji="0" lang="ru-RU" sz="5000" b="0" i="0" u="none" strike="noStrike" kern="0" cap="none" spc="-5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892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A67BA10-0D24-477D-8501-5F51284C3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237" y="984735"/>
            <a:ext cx="11407526" cy="5873265"/>
          </a:xfrm>
        </p:spPr>
        <p:txBody>
          <a:bodyPr>
            <a:normAutofit/>
          </a:bodyPr>
          <a:lstStyle/>
          <a:p>
            <a:pPr indent="457200" algn="just">
              <a:lnSpc>
                <a:spcPct val="115000"/>
              </a:lnSpc>
              <a:buNone/>
            </a:pPr>
            <a:r>
              <a:rPr lang="ru-RU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Дополнительная общеразвивающая образовательная программа «Вместе с мамой» (развитие детей раннего возраста) имеет социально-гуманитарную направленность. Основана на комбинировании методик, дидактических упражнений и развивающих игр, обеспечивающих развитие ребенка раннего возраста в деятельности по четырем основным направлениям: психологическое, социальное, творческое и физическое развитие. Программа направлена на развитие у детей раннего возраста познавательных способностей посредством предметной деятельности, социально-коммуникативного и речевого развития, игровой деятельности, художественно-эстетического и физического развития.</a:t>
            </a:r>
          </a:p>
          <a:p>
            <a:pPr indent="457200" algn="just">
              <a:lnSpc>
                <a:spcPct val="115000"/>
              </a:lnSpc>
              <a:buNone/>
            </a:pPr>
            <a:r>
              <a:rPr lang="ru-RU" sz="2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реализуется на бюджетной основе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280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33F46-2433-4E78-8090-B7C5A1A4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98E6A-A787-46B6-BD45-35CB4F0C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143000"/>
            <a:ext cx="11490960" cy="5516880"/>
          </a:xfrm>
        </p:spPr>
        <p:txBody>
          <a:bodyPr>
            <a:normAutofit fontScale="62500" lnSpcReduction="20000"/>
          </a:bodyPr>
          <a:lstStyle/>
          <a:p>
            <a:pPr marL="715010" indent="0" algn="just">
              <a:lnSpc>
                <a:spcPct val="150000"/>
              </a:lnSpc>
              <a:spcBef>
                <a:spcPts val="775"/>
              </a:spcBef>
              <a:spcAft>
                <a:spcPts val="0"/>
              </a:spcAft>
              <a:buNone/>
            </a:pP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Результативность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обучения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дифференцируется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уровням: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низкий,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средний,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высокий.</a:t>
            </a:r>
          </a:p>
          <a:p>
            <a:pPr marL="715010" indent="0" algn="just">
              <a:spcBef>
                <a:spcPts val="10"/>
              </a:spcBef>
              <a:spcAft>
                <a:spcPts val="0"/>
              </a:spcAft>
              <a:buNone/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z="2800" b="1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высоком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уровне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28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обучающийся: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49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достаточно быстро привыкает к новой среде, присутствию незнакомых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детей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взрослых,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необходимости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соблюдать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элементарные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правила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поведения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группе,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следует общей структуре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занятия;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9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</a:t>
            </a:r>
            <a:r>
              <a:rPr lang="ru-RU" sz="2800" spc="2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2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2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выполнении</a:t>
            </a:r>
            <a:r>
              <a:rPr lang="ru-RU" sz="2800" spc="2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дидактических</a:t>
            </a:r>
            <a:r>
              <a:rPr lang="ru-RU" sz="2800" spc="2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упражнений</a:t>
            </a:r>
            <a:r>
              <a:rPr lang="ru-RU" sz="2800" spc="2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2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заданий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 образцу педагога, проявляет интерес к дидактическим и развивающим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пособиям;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демонстрирует</a:t>
            </a:r>
            <a:r>
              <a:rPr lang="ru-RU" sz="28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заинтересованность,</a:t>
            </a:r>
            <a:r>
              <a:rPr lang="ru-RU" sz="28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эмоционально</a:t>
            </a:r>
            <a:r>
              <a:rPr lang="ru-RU" sz="2800" spc="1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реагирует</a:t>
            </a:r>
            <a:r>
              <a:rPr lang="ru-RU" sz="2800" spc="1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процесс</a:t>
            </a:r>
            <a:r>
              <a:rPr lang="ru-RU" sz="2800" spc="-3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результаты 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5000"/>
              </a:lnSpc>
              <a:spcBef>
                <a:spcPts val="2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взаимодействует со сверстниками, участвует в совместной предметной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8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совместных,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танцевальных,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подвижных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играх;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010" algn="l"/>
                <a:tab pos="715645" algn="l"/>
                <a:tab pos="1637030" algn="l"/>
                <a:tab pos="2385060" algn="l"/>
                <a:tab pos="2626995" algn="l"/>
                <a:tab pos="3500755" algn="l"/>
                <a:tab pos="3733800" algn="l"/>
                <a:tab pos="4713605" algn="l"/>
                <a:tab pos="5513070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проявляет интерес к общению с педагогом, другими 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взрослыми,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сверстниками,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использует речь;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4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010" algn="l"/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совместной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игровой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lnSpc>
                <a:spcPct val="150000"/>
              </a:lnSpc>
              <a:spcBef>
                <a:spcPts val="81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010" algn="l"/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проявляет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интерес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инсценировкам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сказок и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творческим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заданиям.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44000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33F46-2433-4E78-8090-B7C5A1A4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040" y="365125"/>
            <a:ext cx="10515600" cy="77787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98E6A-A787-46B6-BD45-35CB4F0C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143000"/>
            <a:ext cx="11490960" cy="5593080"/>
          </a:xfrm>
        </p:spPr>
        <p:txBody>
          <a:bodyPr>
            <a:normAutofit fontScale="62500" lnSpcReduction="20000"/>
          </a:bodyPr>
          <a:lstStyle/>
          <a:p>
            <a:pPr marL="264795" indent="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None/>
              <a:tabLst>
                <a:tab pos="715645" algn="l"/>
              </a:tabLs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z="2800" b="1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среднем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уровне</a:t>
            </a:r>
            <a:r>
              <a:rPr lang="ru-RU" sz="28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800" b="1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обучающийся: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49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медленно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адаптируется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новой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среде,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правила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поведения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соблюдаются,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возможны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отдельные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нарушения,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следует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структуре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занятия;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 в выполнении дидактических упражнений и заданий, возможно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рассеивание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 переключение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внимания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другие предметы;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3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демонстрирует</a:t>
            </a:r>
            <a:r>
              <a:rPr lang="ru-RU" sz="28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заинтересованность,</a:t>
            </a:r>
            <a:r>
              <a:rPr lang="ru-RU" sz="28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эмоционально</a:t>
            </a:r>
            <a:r>
              <a:rPr lang="ru-RU" sz="2800" spc="1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реагирует</a:t>
            </a:r>
            <a:r>
              <a:rPr lang="ru-RU" sz="2800" spc="19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1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процесс</a:t>
            </a:r>
            <a:r>
              <a:rPr lang="ru-RU" sz="2800" spc="-3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результаты 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5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взаимодействует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сверстниками,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может</a:t>
            </a:r>
            <a:r>
              <a:rPr lang="ru-RU" sz="2800" spc="1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отстраняться,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2800" spc="9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стремиться</a:t>
            </a:r>
            <a:r>
              <a:rPr lang="ru-RU" sz="2800" spc="-3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общению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или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совместной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8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совместных,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танцевальных,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подвижных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играх;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79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проявляет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интерес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общению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педагогом,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другими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взрослыми,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сверстниками,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мало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использует речь;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мало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 совместной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игровой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5000"/>
              </a:lnSpc>
              <a:spcBef>
                <a:spcPts val="81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проявляет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интерес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инсценировкам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сказок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творческим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заданиям,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возможно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рассеивание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переключение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внимания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предметы.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128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33F46-2433-4E78-8090-B7C5A1A4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7875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Результативность: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898E6A-A787-46B6-BD45-35CB4F0CA1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520" y="1143000"/>
            <a:ext cx="11490960" cy="5593080"/>
          </a:xfrm>
        </p:spPr>
        <p:txBody>
          <a:bodyPr>
            <a:normAutofit fontScale="85000" lnSpcReduction="20000"/>
          </a:bodyPr>
          <a:lstStyle/>
          <a:p>
            <a:pPr marL="715010" indent="0" algn="just">
              <a:spcBef>
                <a:spcPts val="75"/>
              </a:spcBef>
              <a:spcAft>
                <a:spcPts val="0"/>
              </a:spcAft>
              <a:buNone/>
              <a:tabLst>
                <a:tab pos="715645" algn="l"/>
              </a:tabLst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низком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уровне</a:t>
            </a:r>
            <a:r>
              <a:rPr lang="ru-RU" sz="2800" b="1" i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освоения</a:t>
            </a:r>
            <a:r>
              <a:rPr lang="ru-RU" sz="2800" b="1" i="1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программы</a:t>
            </a:r>
            <a:r>
              <a:rPr lang="ru-RU" sz="2800" b="1" i="1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обучающийся: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49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сложно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адаптируется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новой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среде,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правила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поведения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соблюдаются, требуется контроль со стороны взрослого, с трудом следует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общей структуре занятия;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выполнении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дидактических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упражнений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заданий,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возможно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рассеивание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переключение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внимания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3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стремится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общению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или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совместной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совместных,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танцевальных,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подвижных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играх;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lnSpc>
                <a:spcPct val="147000"/>
              </a:lnSpc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проявляет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небольшой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интерес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общению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педагогом,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другими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взрослыми,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сверстниками,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мало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использует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речь;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 algn="just"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1564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участвует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совместной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игровой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деятельности;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изредка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проявляет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инсценировкам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сказок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творческим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заданиям,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рассеивание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переключение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внимания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другие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2171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2AA32-F994-44BC-A013-BAC9AEBF9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5287" y="3429000"/>
            <a:ext cx="7376157" cy="1115328"/>
          </a:xfrm>
        </p:spPr>
        <p:txBody>
          <a:bodyPr>
            <a:noAutofit/>
          </a:bodyPr>
          <a:lstStyle/>
          <a:p>
            <a:pPr indent="457200"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 программы</a:t>
            </a:r>
            <a:r>
              <a:rPr lang="ru-RU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– содействие развитию целостной личности ребенка – его активности, самостоятельности, эмоциональной отзывчивости к окружающему миру, творческого потенциала</a:t>
            </a:r>
            <a:br>
              <a:rPr lang="ru-RU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DBE3532-7693-4B93-85AC-5B0E99BA4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6" y="1688589"/>
            <a:ext cx="3200407" cy="378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49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3435777-C83D-4BB7-A067-88070801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42" y="259882"/>
            <a:ext cx="11736477" cy="6262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</a:p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Обучающие: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ребенка устанавливать продуктивные контакты с окружающим миром, действуя вместе с взрослым и самостоятельно;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создать условия для формирования игровой деятельности детей, обеспечивающей преемственность раннего и дошкольного возраста и полноценное становление ведущей деятельности дошкольников;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расширить запас понимаемых слов и обогатить активный словарь;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разнообразить предметную деятельность малыша путем знакомства с предметами ближайшего окружения, их свойствами, назначением и действиями с ними, обучения навыкам отбора и группировки предметов по свойствам;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создать условия для развития детско-родительских отношений на основе содержательного игрового взаимодействия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296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3435777-C83D-4BB7-A067-88070801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42" y="259882"/>
            <a:ext cx="11736477" cy="62628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</a:p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связи малыша с окружающим миром, развивать интерес к доступным его пониманию явлениям этого мира в повседневной жизни и в специально организованной деятельности с ребенком, перенос их в игровую, изобразительную, музыкальную и другую деятельность;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формировать элементарные правила поведения;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воспитывать интерес к трудовым действиям, поощрять желание выполнять их самостоятельно;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прививать навыки соблюдения опрятности и чистоты;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побуждать ребенка к доброжелательным отношениям со взрослыми и сверстниками;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гармонизировать детско-родительские отношения;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расширять родительские компетенции – обучение родителей видеть за реакциями ребенка его истинные мотивы и адекватно на них реагировать, помогать родителям в вопросах воспитания детей;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и поддерживать эмоциональные отношения между родителем и ребенком путем непосредственного участия родителя во всех видах деятельности ребенка, стимулировать эмоциональные проявления, предоставлять взрослому образцы для поведения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52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3435777-C83D-4BB7-A067-88070801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42" y="259882"/>
            <a:ext cx="11736477" cy="62628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</a:p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развитие: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сенсорику, направленное на обогащение чувствительного опыта ребенка в целях накопления знаний о свойствах различных предметов окружающего мира, соотнесения их друг с другом и развития целостного восприятия;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мелкую и крупную моторику для овладения предметными и орудийными действиями, освоения ребенком основных движений, развития и укрепления опорно-двигательного аппарата;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речь, поддерживать и развивать коммуникативную потребность, обогащать активный и пассивный словарь, развивать грамматический строй речи;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воображение – открытие ребенком новых способов взаимодействия с предметами;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внимание - обучение ребенка умению сосредоточиться на одном предмете, формировать зачатки произвольности;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память;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мышление – освоение ребенком взаимосвязей между предметами окружающего мира, формировать умение видеть простейшие последовательности и закономерности;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эмоциональную сферу – сформировать представления о базовых эмоциональных состояниях, формирование элементарных навыков саморегуляции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55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3435777-C83D-4BB7-A067-880708017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642" y="259882"/>
            <a:ext cx="11736477" cy="62628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задачи:</a:t>
            </a:r>
          </a:p>
          <a:p>
            <a:pPr marL="0" indent="0">
              <a:buNone/>
            </a:pPr>
            <a:endParaRPr lang="ru-RU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Творческое развитие: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воображение;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эстетические чувства;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элементарные творческие навыков. 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развивать двигательную активность;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формировать естественные виды движений (ходьба, ползание, лазанье, попытки бега и подпрыгивания вверх и пр.);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содействовать улучшению координации движений, повышать экономичность и ритмичность их выполнения;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обучать согласованным действиям в танцевальных и музыкальных играх, ритмических упражнениях под музыку, знакомить с элементами танца;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обучать согласованным совместным действиям в подвижных играх, при выполнении упражнений и двигательных заданий;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обогащать двигательный опыт выполнения игровых действий с предметами и игрушками, разными по форме, величине, цвету, назначению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03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B55D8F19-B751-4BB8-88B6-42E1AEA3BF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1122"/>
            <a:ext cx="10515600" cy="61665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1" y="518160"/>
            <a:ext cx="11819823" cy="6017394"/>
          </a:xfrm>
        </p:spPr>
        <p:txBody>
          <a:bodyPr>
            <a:normAutofit fontScale="77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По итогам 1 года обучения дети будут знать: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endParaRPr lang="ru-RU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свое имя, некоторые части тела;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базовые цвета: красный, синий, желтый, зеленый;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геометрические фигуры: круг, квадрат, треугольник, прямоугольник;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геометрические тела: куб, шар, кирпичик (пластина);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математические понятия «один», «мало», «много»;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пространственные понятия «большой – маленький», «высокий - низкий»,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«длинный - короткий», «легкий – тяжелый», «внутри - снаружи», «мягкий -твердый», «полный – пустой», «рядом», «далеко»;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некоторые обобщающие понятия (дом, еда, игрушки, одежда);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 по лексическим темам, изучаемым в течение учебного года: семья, дом, фрукты, ягоды, лес и дары леса, времена года и их признаки, домашние и дикие птицы и животные, игрушки, музыкальные инструменты, профессии, транспорт, мебель, рыбы и морские животные, одежда, обувь, продукты питания, насекомые и т.д. (пассивный и активный словарь).</a:t>
            </a:r>
          </a:p>
        </p:txBody>
      </p:sp>
    </p:spTree>
    <p:extLst>
      <p:ext uri="{BB962C8B-B14F-4D97-AF65-F5344CB8AC3E}">
        <p14:creationId xmlns:p14="http://schemas.microsoft.com/office/powerpoint/2010/main" val="2518602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>
            <a:extLst>
              <a:ext uri="{FF2B5EF4-FFF2-40B4-BE49-F238E27FC236}">
                <a16:creationId xmlns:a16="http://schemas.microsoft.com/office/drawing/2014/main" id="{38E389F3-741A-42AD-8F72-E98E46AEB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1750040" cy="6748914"/>
          </a:xfrm>
        </p:spPr>
        <p:txBody>
          <a:bodyPr>
            <a:normAutofit fontScale="70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2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endParaRPr lang="ru-RU" sz="1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  <a:buNone/>
            </a:pPr>
            <a:r>
              <a:rPr lang="ru-RU" sz="2800" b="1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По итогам 1 года обучения дети будут уметь:</a:t>
            </a:r>
          </a:p>
          <a:p>
            <a:pPr lvl="0" algn="just">
              <a:lnSpc>
                <a:spcPct val="115000"/>
              </a:lnSpc>
              <a:spcBef>
                <a:spcPts val="165"/>
              </a:spcBef>
              <a:spcAft>
                <a:spcPts val="165"/>
              </a:spcAft>
            </a:pPr>
            <a:endParaRPr lang="ru-RU" sz="2800" b="1" i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быть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инициатором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общении;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использовать</a:t>
            </a:r>
            <a:r>
              <a:rPr lang="ru-RU" sz="2800" spc="-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звукоподражающие</a:t>
            </a:r>
            <a:r>
              <a:rPr lang="ru-RU" sz="28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неполные</a:t>
            </a:r>
            <a:r>
              <a:rPr lang="ru-RU" sz="2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слова;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79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выражать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свои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просьбы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помощью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слов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коротких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фраз;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активно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действовать</a:t>
            </a:r>
            <a:r>
              <a:rPr lang="ru-RU" sz="2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предметами,</a:t>
            </a:r>
            <a:r>
              <a:rPr lang="ru-RU" sz="2800" spc="-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добиваясь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определенного</a:t>
            </a:r>
            <a:r>
              <a:rPr lang="ru-RU" sz="2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результата;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5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обследовать</a:t>
            </a:r>
            <a:r>
              <a:rPr lang="ru-RU" sz="28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предметы,</a:t>
            </a:r>
            <a:r>
              <a:rPr lang="ru-RU" sz="28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пытаться</a:t>
            </a:r>
            <a:r>
              <a:rPr lang="ru-RU" sz="28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правильно</a:t>
            </a:r>
            <a:r>
              <a:rPr lang="ru-RU" sz="2800" spc="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действовать</a:t>
            </a:r>
            <a:r>
              <a:rPr lang="ru-RU" sz="28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</a:t>
            </a:r>
            <a:r>
              <a:rPr lang="ru-RU" sz="2800" spc="3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предметами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помощи взрослого;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spcBef>
                <a:spcPts val="6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находить</a:t>
            </a:r>
            <a:r>
              <a:rPr lang="ru-RU" sz="2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определенный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среди</a:t>
            </a:r>
            <a:r>
              <a:rPr lang="ru-RU" sz="2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других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просьбе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взрослого;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находить</a:t>
            </a:r>
            <a:r>
              <a:rPr lang="ru-RU" sz="2800" spc="2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связь</a:t>
            </a:r>
            <a:r>
              <a:rPr lang="ru-RU" sz="2800" spc="2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между</a:t>
            </a:r>
            <a:r>
              <a:rPr lang="ru-RU" sz="2800" spc="2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предметом</a:t>
            </a:r>
            <a:r>
              <a:rPr lang="ru-RU" sz="2800" spc="2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2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картинкой</a:t>
            </a:r>
            <a:r>
              <a:rPr lang="ru-RU" sz="2800" spc="2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(искать</a:t>
            </a:r>
            <a:r>
              <a:rPr lang="ru-RU" sz="2800" spc="2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2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показывать</a:t>
            </a:r>
            <a:r>
              <a:rPr lang="ru-RU" sz="2800" spc="2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картинке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соответствующий предмет);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7000"/>
              </a:lnSpc>
              <a:spcBef>
                <a:spcPts val="4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обследовать</a:t>
            </a:r>
            <a:r>
              <a:rPr lang="ru-RU" sz="2800" spc="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геометрические</a:t>
            </a:r>
            <a:r>
              <a:rPr lang="ru-RU" sz="2800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фигуры</a:t>
            </a:r>
            <a:r>
              <a:rPr lang="ru-RU" sz="2800" spc="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тела</a:t>
            </a:r>
            <a:r>
              <a:rPr lang="ru-RU" sz="2800" spc="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осязательно-двигательным путем;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 algn="just">
              <a:lnSpc>
                <a:spcPct val="145000"/>
              </a:lnSpc>
              <a:spcBef>
                <a:spcPts val="50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  <a:tab pos="2201545" algn="l"/>
                <a:tab pos="2492375" algn="l"/>
                <a:tab pos="3709670" algn="l"/>
                <a:tab pos="4978400" algn="l"/>
                <a:tab pos="59048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ориентироваться в окружающем пространстве, понимать 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смысл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пространственных</a:t>
            </a:r>
            <a:r>
              <a:rPr lang="ru-RU" sz="2800" spc="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отношений;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5000"/>
              </a:lnSpc>
              <a:spcBef>
                <a:spcPts val="7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ориентироваться</a:t>
            </a:r>
            <a:r>
              <a:rPr lang="ru-RU" sz="2800" spc="2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2800" spc="2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двух</a:t>
            </a:r>
            <a:r>
              <a:rPr lang="ru-RU" sz="2800" spc="2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контрастных</a:t>
            </a:r>
            <a:r>
              <a:rPr lang="ru-RU" sz="2800" spc="2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величинах</a:t>
            </a:r>
            <a:r>
              <a:rPr lang="ru-RU" sz="2800" spc="2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предметов</a:t>
            </a:r>
            <a:r>
              <a:rPr lang="ru-RU" sz="2800" spc="2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(большие</a:t>
            </a:r>
            <a:r>
              <a:rPr lang="ru-RU" sz="2800" spc="2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маленькие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предметы),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группировать</a:t>
            </a:r>
            <a:r>
              <a:rPr lang="ru-RU" sz="2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образцу;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-228600">
              <a:lnSpc>
                <a:spcPct val="147000"/>
              </a:lnSpc>
              <a:spcBef>
                <a:spcPts val="65"/>
              </a:spcBef>
              <a:spcAft>
                <a:spcPts val="0"/>
              </a:spcAft>
              <a:buSzPts val="1400"/>
              <a:buFont typeface="Symbol" panose="05050102010706020507" pitchFamily="18" charset="2"/>
              <a:buChar char=""/>
              <a:tabLst>
                <a:tab pos="722630" algn="l"/>
                <a:tab pos="723265" algn="l"/>
              </a:tabLst>
            </a:pP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ориентироваться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одновременно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два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свойства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предмета:</a:t>
            </a:r>
            <a:r>
              <a:rPr lang="ru-RU" sz="2800" spc="7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цвет</a:t>
            </a:r>
            <a:r>
              <a:rPr lang="ru-RU" sz="2800" spc="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размер,</a:t>
            </a:r>
            <a:r>
              <a:rPr lang="ru-RU" sz="2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размер</a:t>
            </a:r>
            <a:r>
              <a:rPr lang="ru-RU" sz="2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форма,</a:t>
            </a:r>
            <a:r>
              <a:rPr lang="ru-RU" sz="2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цвет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форма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(например,</a:t>
            </a:r>
            <a:r>
              <a:rPr lang="ru-RU" sz="2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синий</a:t>
            </a:r>
            <a:r>
              <a:rPr lang="ru-RU" sz="2800" spc="-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кубик,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большой</a:t>
            </a:r>
            <a:r>
              <a:rPr lang="ru-RU" sz="28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шар);</a:t>
            </a:r>
            <a:endParaRPr lang="ru-RU" sz="20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976283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2618</Words>
  <Application>Microsoft Office PowerPoint</Application>
  <PresentationFormat>Широкоэкранный</PresentationFormat>
  <Paragraphs>245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8" baseType="lpstr">
      <vt:lpstr>Arial</vt:lpstr>
      <vt:lpstr>Calibri</vt:lpstr>
      <vt:lpstr>Calibri Light</vt:lpstr>
      <vt:lpstr>Symbol</vt:lpstr>
      <vt:lpstr>Times New Roman</vt:lpstr>
      <vt:lpstr>Тема Office</vt:lpstr>
      <vt:lpstr>ДОПОЛНИТЕЛЬНАЯ ОБЩЕОБРАЗОВАТЕЛЬНАЯ ОБЩЕРАЗВИВАЮЩАЯ ПРОГРАММА «ВМЕСТЕ С МАМОЙ» (развитие детей раннего возраста)</vt:lpstr>
      <vt:lpstr>Презентация PowerPoint</vt:lpstr>
      <vt:lpstr>Цель программы – содействие развитию целостной личности ребенка – его активности, самостоятельности, эмоциональной отзывчивости к окружающему миру, творческого потенциала  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рассчитана на 2 года обучения с сентября по май для детей 1-3 лет. Ребенок может присоединиться к сверстникам на любом  этапе освоения программы</vt:lpstr>
      <vt:lpstr>СТРУКТУРА ЗАНЯТИЯ:</vt:lpstr>
      <vt:lpstr>МОНИТОРИНГ РЕЗУЛЬТАТОВ ОСВОЕНИЯ ПРОГРАММЫ </vt:lpstr>
      <vt:lpstr>Результативность:</vt:lpstr>
      <vt:lpstr>Результативность:</vt:lpstr>
      <vt:lpstr>Результативность: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ДОПОЛНИТЕЛЬНАЯ ОБЩЕОБРАЗОВАТЕЛЬНАЯ ОБЩЕРАЗВИВАЮЩАЯ ПРОГРАММА «АБВГДЕЙКА»</dc:title>
  <dc:creator>OlAn</dc:creator>
  <cp:lastModifiedBy>Peil</cp:lastModifiedBy>
  <cp:revision>9</cp:revision>
  <dcterms:created xsi:type="dcterms:W3CDTF">2021-08-23T12:09:11Z</dcterms:created>
  <dcterms:modified xsi:type="dcterms:W3CDTF">2023-01-10T07:53:02Z</dcterms:modified>
</cp:coreProperties>
</file>