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notesMasterIdLst>
    <p:notesMasterId r:id="rId47"/>
  </p:notesMasterIdLst>
  <p:sldIdLst>
    <p:sldId id="258" r:id="rId14"/>
    <p:sldId id="318" r:id="rId15"/>
    <p:sldId id="320" r:id="rId16"/>
    <p:sldId id="321" r:id="rId17"/>
    <p:sldId id="260" r:id="rId18"/>
    <p:sldId id="261" r:id="rId19"/>
    <p:sldId id="322" r:id="rId20"/>
    <p:sldId id="323" r:id="rId21"/>
    <p:sldId id="330" r:id="rId22"/>
    <p:sldId id="325" r:id="rId23"/>
    <p:sldId id="326" r:id="rId24"/>
    <p:sldId id="265" r:id="rId25"/>
    <p:sldId id="331" r:id="rId26"/>
    <p:sldId id="266" r:id="rId27"/>
    <p:sldId id="332" r:id="rId28"/>
    <p:sldId id="267" r:id="rId29"/>
    <p:sldId id="333" r:id="rId30"/>
    <p:sldId id="268" r:id="rId31"/>
    <p:sldId id="334" r:id="rId32"/>
    <p:sldId id="269" r:id="rId33"/>
    <p:sldId id="335" r:id="rId34"/>
    <p:sldId id="317" r:id="rId35"/>
    <p:sldId id="336" r:id="rId36"/>
    <p:sldId id="270" r:id="rId37"/>
    <p:sldId id="337" r:id="rId38"/>
    <p:sldId id="272" r:id="rId39"/>
    <p:sldId id="264" r:id="rId40"/>
    <p:sldId id="327" r:id="rId41"/>
    <p:sldId id="271" r:id="rId42"/>
    <p:sldId id="328" r:id="rId43"/>
    <p:sldId id="329" r:id="rId44"/>
    <p:sldId id="295" r:id="rId45"/>
    <p:sldId id="27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1193" autoAdjust="0"/>
  </p:normalViewPr>
  <p:slideViewPr>
    <p:cSldViewPr>
      <p:cViewPr varScale="1">
        <p:scale>
          <a:sx n="67" d="100"/>
          <a:sy n="67" d="100"/>
        </p:scale>
        <p:origin x="192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C75F7-F09D-4B0A-A822-DABD867DC1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B4EDE4-BB0D-4662-A890-3729159FBD85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 -  имеют функциональные отклонения</a:t>
          </a:r>
          <a:endParaRPr lang="ru-RU" dirty="0">
            <a:solidFill>
              <a:schemeClr val="tx1"/>
            </a:solidFill>
          </a:endParaRPr>
        </a:p>
      </dgm:t>
    </dgm:pt>
    <dgm:pt modelId="{3B20A8EA-21B7-49A2-8A42-95F36B8E121F}" type="parTrans" cxnId="{75045A4D-CD66-4618-B7D9-0065924E9061}">
      <dgm:prSet/>
      <dgm:spPr/>
      <dgm:t>
        <a:bodyPr/>
        <a:lstStyle/>
        <a:p>
          <a:endParaRPr lang="ru-RU"/>
        </a:p>
      </dgm:t>
    </dgm:pt>
    <dgm:pt modelId="{6874FD60-97DE-47F9-BB79-F6AECBDB78C9}" type="sibTrans" cxnId="{75045A4D-CD66-4618-B7D9-0065924E9061}">
      <dgm:prSet/>
      <dgm:spPr/>
      <dgm:t>
        <a:bodyPr/>
        <a:lstStyle/>
        <a:p>
          <a:endParaRPr lang="ru-RU"/>
        </a:p>
      </dgm:t>
    </dgm:pt>
    <dgm:pt modelId="{CDC82858-A3AC-4D06-91C5-7F93D9CDDEA5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23 - 25 % - здоровы</a:t>
          </a:r>
        </a:p>
      </dgm:t>
    </dgm:pt>
    <dgm:pt modelId="{D2426E21-8DE2-40C7-B507-4586A436332F}" type="parTrans" cxnId="{A5108116-EB58-42C1-8593-215D79E0CB85}">
      <dgm:prSet/>
      <dgm:spPr/>
      <dgm:t>
        <a:bodyPr/>
        <a:lstStyle/>
        <a:p>
          <a:endParaRPr lang="ru-RU"/>
        </a:p>
      </dgm:t>
    </dgm:pt>
    <dgm:pt modelId="{21FE4FD7-FCFC-4F67-B00B-9481F8AFC3FA}" type="sibTrans" cxnId="{A5108116-EB58-42C1-8593-215D79E0CB85}">
      <dgm:prSet/>
      <dgm:spPr/>
      <dgm:t>
        <a:bodyPr/>
        <a:lstStyle/>
        <a:p>
          <a:endParaRPr lang="ru-RU"/>
        </a:p>
      </dgm:t>
    </dgm:pt>
    <dgm:pt modelId="{DB60DCEF-E08D-4987-81C1-656C9E7E1106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15 - 17 % -  имеют хронические заболевания</a:t>
          </a:r>
        </a:p>
      </dgm:t>
    </dgm:pt>
    <dgm:pt modelId="{BABD3F6E-32AC-4C25-A88F-96701935C533}" type="parTrans" cxnId="{A9BBC484-578F-47DE-A856-A21822283195}">
      <dgm:prSet/>
      <dgm:spPr/>
      <dgm:t>
        <a:bodyPr/>
        <a:lstStyle/>
        <a:p>
          <a:endParaRPr lang="ru-RU"/>
        </a:p>
      </dgm:t>
    </dgm:pt>
    <dgm:pt modelId="{F193899E-BE35-455B-A258-0C5B2C858D54}" type="sibTrans" cxnId="{A9BBC484-578F-47DE-A856-A21822283195}">
      <dgm:prSet/>
      <dgm:spPr/>
      <dgm:t>
        <a:bodyPr/>
        <a:lstStyle/>
        <a:p>
          <a:endParaRPr lang="ru-RU"/>
        </a:p>
      </dgm:t>
    </dgm:pt>
    <dgm:pt modelId="{B5EE0E82-96B5-417B-9803-8E6A2A5CB72B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43 % - имеют нарушения, связанные с нервной системой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5F33B-6171-4FEB-8BC9-F979B071F13B}" type="parTrans" cxnId="{46BF0338-846F-47F9-8BED-D62B03A13E64}">
      <dgm:prSet/>
      <dgm:spPr/>
      <dgm:t>
        <a:bodyPr/>
        <a:lstStyle/>
        <a:p>
          <a:endParaRPr lang="ru-RU"/>
        </a:p>
      </dgm:t>
    </dgm:pt>
    <dgm:pt modelId="{84147581-3F3D-4C2D-B744-15AD8E879383}" type="sibTrans" cxnId="{46BF0338-846F-47F9-8BED-D62B03A13E64}">
      <dgm:prSet/>
      <dgm:spPr/>
      <dgm:t>
        <a:bodyPr/>
        <a:lstStyle/>
        <a:p>
          <a:endParaRPr lang="ru-RU"/>
        </a:p>
      </dgm:t>
    </dgm:pt>
    <dgm:pt modelId="{AE4EA44F-D5D0-49B6-A90A-710CE3E610E8}" type="pres">
      <dgm:prSet presAssocID="{E63C75F7-F09D-4B0A-A822-DABD867DC1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B135CE-40BB-4916-9A60-3330E751D391}" type="pres">
      <dgm:prSet presAssocID="{CDC82858-A3AC-4D06-91C5-7F93D9CDDE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FB0B-6C65-4A70-AAFB-AC2C170DAE09}" type="pres">
      <dgm:prSet presAssocID="{21FE4FD7-FCFC-4F67-B00B-9481F8AFC3FA}" presName="sibTrans" presStyleCnt="0"/>
      <dgm:spPr/>
    </dgm:pt>
    <dgm:pt modelId="{9F21BA31-CB03-4C5A-91E4-4D5B03759190}" type="pres">
      <dgm:prSet presAssocID="{1BB4EDE4-BB0D-4662-A890-3729159FBD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E868-32AC-42A9-B321-B36AB97CFF96}" type="pres">
      <dgm:prSet presAssocID="{6874FD60-97DE-47F9-BB79-F6AECBDB78C9}" presName="sibTrans" presStyleCnt="0"/>
      <dgm:spPr/>
    </dgm:pt>
    <dgm:pt modelId="{E34606C6-C9C0-4759-A269-8A3B5F2453C5}" type="pres">
      <dgm:prSet presAssocID="{DB60DCEF-E08D-4987-81C1-656C9E7E11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E70CF-B25E-4817-97CE-99E04AE311C0}" type="pres">
      <dgm:prSet presAssocID="{F193899E-BE35-455B-A258-0C5B2C858D54}" presName="sibTrans" presStyleCnt="0"/>
      <dgm:spPr/>
    </dgm:pt>
    <dgm:pt modelId="{65CC03EE-367B-498C-8D7B-FC4C4443FD40}" type="pres">
      <dgm:prSet presAssocID="{B5EE0E82-96B5-417B-9803-8E6A2A5CB7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08116-EB58-42C1-8593-215D79E0CB85}" srcId="{E63C75F7-F09D-4B0A-A822-DABD867DC1B9}" destId="{CDC82858-A3AC-4D06-91C5-7F93D9CDDEA5}" srcOrd="0" destOrd="0" parTransId="{D2426E21-8DE2-40C7-B507-4586A436332F}" sibTransId="{21FE4FD7-FCFC-4F67-B00B-9481F8AFC3FA}"/>
    <dgm:cxn modelId="{86E452F0-E0E8-42DF-9312-CA59C447E04C}" type="presOf" srcId="{CDC82858-A3AC-4D06-91C5-7F93D9CDDEA5}" destId="{A7B135CE-40BB-4916-9A60-3330E751D391}" srcOrd="0" destOrd="0" presId="urn:microsoft.com/office/officeart/2005/8/layout/default"/>
    <dgm:cxn modelId="{59394013-0E20-4E6D-8C9B-C2576DADF062}" type="presOf" srcId="{DB60DCEF-E08D-4987-81C1-656C9E7E1106}" destId="{E34606C6-C9C0-4759-A269-8A3B5F2453C5}" srcOrd="0" destOrd="0" presId="urn:microsoft.com/office/officeart/2005/8/layout/default"/>
    <dgm:cxn modelId="{75045A4D-CD66-4618-B7D9-0065924E9061}" srcId="{E63C75F7-F09D-4B0A-A822-DABD867DC1B9}" destId="{1BB4EDE4-BB0D-4662-A890-3729159FBD85}" srcOrd="1" destOrd="0" parTransId="{3B20A8EA-21B7-49A2-8A42-95F36B8E121F}" sibTransId="{6874FD60-97DE-47F9-BB79-F6AECBDB78C9}"/>
    <dgm:cxn modelId="{9C058A3F-C143-456D-AA19-9F2AC2CD35E1}" type="presOf" srcId="{E63C75F7-F09D-4B0A-A822-DABD867DC1B9}" destId="{AE4EA44F-D5D0-49B6-A90A-710CE3E610E8}" srcOrd="0" destOrd="0" presId="urn:microsoft.com/office/officeart/2005/8/layout/default"/>
    <dgm:cxn modelId="{46BF0338-846F-47F9-8BED-D62B03A13E64}" srcId="{E63C75F7-F09D-4B0A-A822-DABD867DC1B9}" destId="{B5EE0E82-96B5-417B-9803-8E6A2A5CB72B}" srcOrd="3" destOrd="0" parTransId="{8795F33B-6171-4FEB-8BC9-F979B071F13B}" sibTransId="{84147581-3F3D-4C2D-B744-15AD8E879383}"/>
    <dgm:cxn modelId="{89593CD9-CD1C-4AD1-985A-44E7FE0201A8}" type="presOf" srcId="{B5EE0E82-96B5-417B-9803-8E6A2A5CB72B}" destId="{65CC03EE-367B-498C-8D7B-FC4C4443FD40}" srcOrd="0" destOrd="0" presId="urn:microsoft.com/office/officeart/2005/8/layout/default"/>
    <dgm:cxn modelId="{2DEADECB-5A8D-4BB1-ADBB-3147CC88DB56}" type="presOf" srcId="{1BB4EDE4-BB0D-4662-A890-3729159FBD85}" destId="{9F21BA31-CB03-4C5A-91E4-4D5B03759190}" srcOrd="0" destOrd="0" presId="urn:microsoft.com/office/officeart/2005/8/layout/default"/>
    <dgm:cxn modelId="{A9BBC484-578F-47DE-A856-A21822283195}" srcId="{E63C75F7-F09D-4B0A-A822-DABD867DC1B9}" destId="{DB60DCEF-E08D-4987-81C1-656C9E7E1106}" srcOrd="2" destOrd="0" parTransId="{BABD3F6E-32AC-4C25-A88F-96701935C533}" sibTransId="{F193899E-BE35-455B-A258-0C5B2C858D54}"/>
    <dgm:cxn modelId="{A943EDD4-6835-438E-8B11-D2D23FC713BB}" type="presParOf" srcId="{AE4EA44F-D5D0-49B6-A90A-710CE3E610E8}" destId="{A7B135CE-40BB-4916-9A60-3330E751D391}" srcOrd="0" destOrd="0" presId="urn:microsoft.com/office/officeart/2005/8/layout/default"/>
    <dgm:cxn modelId="{83C844A5-D417-419C-8451-5E5AC87E4C87}" type="presParOf" srcId="{AE4EA44F-D5D0-49B6-A90A-710CE3E610E8}" destId="{D39BFB0B-6C65-4A70-AAFB-AC2C170DAE09}" srcOrd="1" destOrd="0" presId="urn:microsoft.com/office/officeart/2005/8/layout/default"/>
    <dgm:cxn modelId="{3AFC0B8C-FB32-4BBC-A16F-CEA471FB78D5}" type="presParOf" srcId="{AE4EA44F-D5D0-49B6-A90A-710CE3E610E8}" destId="{9F21BA31-CB03-4C5A-91E4-4D5B03759190}" srcOrd="2" destOrd="0" presId="urn:microsoft.com/office/officeart/2005/8/layout/default"/>
    <dgm:cxn modelId="{7C3E772D-4589-4F2E-AB2F-1B24C29247F1}" type="presParOf" srcId="{AE4EA44F-D5D0-49B6-A90A-710CE3E610E8}" destId="{319EE868-32AC-42A9-B321-B36AB97CFF96}" srcOrd="3" destOrd="0" presId="urn:microsoft.com/office/officeart/2005/8/layout/default"/>
    <dgm:cxn modelId="{03C4308E-29E0-422F-8BDE-61CC38DB01BA}" type="presParOf" srcId="{AE4EA44F-D5D0-49B6-A90A-710CE3E610E8}" destId="{E34606C6-C9C0-4759-A269-8A3B5F2453C5}" srcOrd="4" destOrd="0" presId="urn:microsoft.com/office/officeart/2005/8/layout/default"/>
    <dgm:cxn modelId="{B5E5879B-9624-4914-A076-5DABDC1AF5A3}" type="presParOf" srcId="{AE4EA44F-D5D0-49B6-A90A-710CE3E610E8}" destId="{AEFE70CF-B25E-4817-97CE-99E04AE311C0}" srcOrd="5" destOrd="0" presId="urn:microsoft.com/office/officeart/2005/8/layout/default"/>
    <dgm:cxn modelId="{8665ACF5-EDCC-4451-B9E1-AD47F9E53DB7}" type="presParOf" srcId="{AE4EA44F-D5D0-49B6-A90A-710CE3E610E8}" destId="{65CC03EE-367B-498C-8D7B-FC4C4443FD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E2FF1-42C1-4011-9646-0497B3E8F7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C76E8-FA4B-469E-896E-115D0438390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Непропорциональность: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относительно короткие конечности, значительный вес головы и туловища. </a:t>
          </a:r>
        </a:p>
      </dgm:t>
    </dgm:pt>
    <dgm:pt modelId="{486A996B-B16F-48AA-B147-658E52DF04AC}" type="parTrans" cxnId="{9656F7DC-F9DC-459F-A671-EA56969A01E0}">
      <dgm:prSet/>
      <dgm:spPr/>
      <dgm:t>
        <a:bodyPr/>
        <a:lstStyle/>
        <a:p>
          <a:endParaRPr lang="ru-RU"/>
        </a:p>
      </dgm:t>
    </dgm:pt>
    <dgm:pt modelId="{D9F033EA-86F7-4A56-9227-9FDCF66C377E}" type="sibTrans" cxnId="{9656F7DC-F9DC-459F-A671-EA56969A01E0}">
      <dgm:prSet/>
      <dgm:spPr/>
      <dgm:t>
        <a:bodyPr/>
        <a:lstStyle/>
        <a:p>
          <a:endParaRPr lang="ru-RU"/>
        </a:p>
      </dgm:t>
    </dgm:pt>
    <dgm:pt modelId="{8578EF1A-96F4-4EBC-87D7-3197BD80B0D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</a:rPr>
            <a:t>не могут быстро остановиться</a:t>
          </a:r>
          <a:endParaRPr lang="ru-RU" sz="2000" dirty="0"/>
        </a:p>
      </dgm:t>
    </dgm:pt>
    <dgm:pt modelId="{F38C5A0D-7C18-4D89-BCA8-E23BAFE2523E}" type="parTrans" cxnId="{40DCB706-92D0-49F7-AA6B-5047BBF3D4A3}">
      <dgm:prSet/>
      <dgm:spPr/>
      <dgm:t>
        <a:bodyPr/>
        <a:lstStyle/>
        <a:p>
          <a:endParaRPr lang="ru-RU"/>
        </a:p>
      </dgm:t>
    </dgm:pt>
    <dgm:pt modelId="{1F81272D-6971-4279-A3C0-2C2433DBBCE1}" type="sibTrans" cxnId="{40DCB706-92D0-49F7-AA6B-5047BBF3D4A3}">
      <dgm:prSet/>
      <dgm:spPr/>
      <dgm:t>
        <a:bodyPr/>
        <a:lstStyle/>
        <a:p>
          <a:endParaRPr lang="ru-RU"/>
        </a:p>
      </dgm:t>
    </dgm:pt>
    <dgm:pt modelId="{4DA49222-97CD-4745-9351-93C2332262D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</a:rPr>
            <a:t>наталкиваются на предметы, плохо ориентируются в пространстве</a:t>
          </a:r>
          <a:endParaRPr lang="ru-RU" sz="2000" dirty="0"/>
        </a:p>
      </dgm:t>
    </dgm:pt>
    <dgm:pt modelId="{B8EFAE08-99DF-4265-AB39-0A56642D5265}" type="parTrans" cxnId="{C0BCF83B-DA8E-4A7D-8373-10DAF1EB618A}">
      <dgm:prSet/>
      <dgm:spPr/>
      <dgm:t>
        <a:bodyPr/>
        <a:lstStyle/>
        <a:p>
          <a:endParaRPr lang="ru-RU"/>
        </a:p>
      </dgm:t>
    </dgm:pt>
    <dgm:pt modelId="{30501387-CDFB-494A-9AA2-A015C4BC7096}" type="sibTrans" cxnId="{C0BCF83B-DA8E-4A7D-8373-10DAF1EB618A}">
      <dgm:prSet/>
      <dgm:spPr/>
      <dgm:t>
        <a:bodyPr/>
        <a:lstStyle/>
        <a:p>
          <a:endParaRPr lang="ru-RU"/>
        </a:p>
      </dgm:t>
    </dgm:pt>
    <dgm:pt modelId="{6AD6C063-52AB-44B7-96B5-45501103A1D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плохо сохраняют определенное направление при ходьбе</a:t>
          </a:r>
          <a:endParaRPr lang="ru-RU" sz="2000" dirty="0"/>
        </a:p>
      </dgm:t>
    </dgm:pt>
    <dgm:pt modelId="{D0FF310F-192D-4B40-814F-C2C804A4C285}" type="parTrans" cxnId="{8340F543-10F5-4306-A03A-213FBFDEC798}">
      <dgm:prSet/>
      <dgm:spPr/>
      <dgm:t>
        <a:bodyPr/>
        <a:lstStyle/>
        <a:p>
          <a:endParaRPr lang="ru-RU"/>
        </a:p>
      </dgm:t>
    </dgm:pt>
    <dgm:pt modelId="{91353711-B7A4-40ED-AB80-E29B07482C58}" type="sibTrans" cxnId="{8340F543-10F5-4306-A03A-213FBFDEC798}">
      <dgm:prSet/>
      <dgm:spPr/>
      <dgm:t>
        <a:bodyPr/>
        <a:lstStyle/>
        <a:p>
          <a:endParaRPr lang="ru-RU"/>
        </a:p>
      </dgm:t>
    </dgm:pt>
    <dgm:pt modelId="{55C28BD0-9679-4133-8C6A-31FD53E183E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Кожа и подкожно-жировой слой очень ранимы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8B7C5-8AFB-4143-BEFA-6666249D7EFF}" type="parTrans" cxnId="{6ACF802B-02ED-402C-B131-8212407EFACF}">
      <dgm:prSet/>
      <dgm:spPr/>
      <dgm:t>
        <a:bodyPr/>
        <a:lstStyle/>
        <a:p>
          <a:endParaRPr lang="ru-RU"/>
        </a:p>
      </dgm:t>
    </dgm:pt>
    <dgm:pt modelId="{E53FBB65-63F4-41D8-808C-A503DE68228D}" type="sibTrans" cxnId="{6ACF802B-02ED-402C-B131-8212407EFACF}">
      <dgm:prSet/>
      <dgm:spPr/>
      <dgm:t>
        <a:bodyPr/>
        <a:lstStyle/>
        <a:p>
          <a:endParaRPr lang="ru-RU"/>
        </a:p>
      </dgm:t>
    </dgm:pt>
    <dgm:pt modelId="{491C48C5-7AF3-4856-B21A-230D7E204E6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часто перегревается и переохлаждается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623D3-DAC2-41FE-8148-AF601F759CD5}" type="parTrans" cxnId="{7F32E61F-831C-4B1C-8631-AE2A91F61C48}">
      <dgm:prSet/>
      <dgm:spPr/>
      <dgm:t>
        <a:bodyPr/>
        <a:lstStyle/>
        <a:p>
          <a:endParaRPr lang="ru-RU"/>
        </a:p>
      </dgm:t>
    </dgm:pt>
    <dgm:pt modelId="{78FB9E54-F617-4C9C-B1E1-910800BE01E5}" type="sibTrans" cxnId="{7F32E61F-831C-4B1C-8631-AE2A91F61C48}">
      <dgm:prSet/>
      <dgm:spPr/>
      <dgm:t>
        <a:bodyPr/>
        <a:lstStyle/>
        <a:p>
          <a:endParaRPr lang="ru-RU"/>
        </a:p>
      </dgm:t>
    </dgm:pt>
    <dgm:pt modelId="{D30502D7-D962-4EB2-8A0C-A97F7768EFEC}" type="pres">
      <dgm:prSet presAssocID="{577E2FF1-42C1-4011-9646-0497B3E8F7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1A3417-14BA-4454-9759-54FB0D129055}" type="pres">
      <dgm:prSet presAssocID="{226C76E8-FA4B-469E-896E-115D0438390E}" presName="linNode" presStyleCnt="0"/>
      <dgm:spPr/>
    </dgm:pt>
    <dgm:pt modelId="{B7D3701C-EBEC-419B-B655-5EA62040CF33}" type="pres">
      <dgm:prSet presAssocID="{226C76E8-FA4B-469E-896E-115D0438390E}" presName="parentShp" presStyleLbl="node1" presStyleIdx="0" presStyleCnt="2" custScaleY="7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F25D8-6400-405D-AA09-CDAC764BC1AA}" type="pres">
      <dgm:prSet presAssocID="{226C76E8-FA4B-469E-896E-115D0438390E}" presName="childShp" presStyleLbl="bgAccFollowNode1" presStyleIdx="0" presStyleCnt="2" custScaleY="81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B180-729C-4DCE-93CF-A86E64C5D75E}" type="pres">
      <dgm:prSet presAssocID="{D9F033EA-86F7-4A56-9227-9FDCF66C377E}" presName="spacing" presStyleCnt="0"/>
      <dgm:spPr/>
    </dgm:pt>
    <dgm:pt modelId="{3A37AA9B-7688-4E18-9BAC-C0D8853670FB}" type="pres">
      <dgm:prSet presAssocID="{55C28BD0-9679-4133-8C6A-31FD53E183E6}" presName="linNode" presStyleCnt="0"/>
      <dgm:spPr/>
    </dgm:pt>
    <dgm:pt modelId="{ED6690F5-21A2-4C74-8977-F6FBDC658A1D}" type="pres">
      <dgm:prSet presAssocID="{55C28BD0-9679-4133-8C6A-31FD53E183E6}" presName="parentShp" presStyleLbl="node1" presStyleIdx="1" presStyleCnt="2" custScaleY="4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AA9A-0AD3-4447-8437-D4024064CA7F}" type="pres">
      <dgm:prSet presAssocID="{55C28BD0-9679-4133-8C6A-31FD53E183E6}" presName="childShp" presStyleLbl="bgAccFollowNode1" presStyleIdx="1" presStyleCnt="2" custScaleY="3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2E61F-831C-4B1C-8631-AE2A91F61C48}" srcId="{55C28BD0-9679-4133-8C6A-31FD53E183E6}" destId="{491C48C5-7AF3-4856-B21A-230D7E204E67}" srcOrd="0" destOrd="0" parTransId="{175623D3-DAC2-41FE-8148-AF601F759CD5}" sibTransId="{78FB9E54-F617-4C9C-B1E1-910800BE01E5}"/>
    <dgm:cxn modelId="{AF6CD871-DCFD-4179-AA92-EF8AF8A631FC}" type="presOf" srcId="{577E2FF1-42C1-4011-9646-0497B3E8F798}" destId="{D30502D7-D962-4EB2-8A0C-A97F7768EFEC}" srcOrd="0" destOrd="0" presId="urn:microsoft.com/office/officeart/2005/8/layout/vList6"/>
    <dgm:cxn modelId="{0E032DEC-0C01-4531-8845-7438AEEA9637}" type="presOf" srcId="{8578EF1A-96F4-4EBC-87D7-3197BD80B0D0}" destId="{724F25D8-6400-405D-AA09-CDAC764BC1AA}" srcOrd="0" destOrd="0" presId="urn:microsoft.com/office/officeart/2005/8/layout/vList6"/>
    <dgm:cxn modelId="{40DCB706-92D0-49F7-AA6B-5047BBF3D4A3}" srcId="{226C76E8-FA4B-469E-896E-115D0438390E}" destId="{8578EF1A-96F4-4EBC-87D7-3197BD80B0D0}" srcOrd="0" destOrd="0" parTransId="{F38C5A0D-7C18-4D89-BCA8-E23BAFE2523E}" sibTransId="{1F81272D-6971-4279-A3C0-2C2433DBBCE1}"/>
    <dgm:cxn modelId="{64C401C7-5E69-4D69-A508-F56429636E24}" type="presOf" srcId="{4DA49222-97CD-4745-9351-93C2332262DE}" destId="{724F25D8-6400-405D-AA09-CDAC764BC1AA}" srcOrd="0" destOrd="1" presId="urn:microsoft.com/office/officeart/2005/8/layout/vList6"/>
    <dgm:cxn modelId="{9F155626-65EA-462E-93F9-76E10BB75FA6}" type="presOf" srcId="{226C76E8-FA4B-469E-896E-115D0438390E}" destId="{B7D3701C-EBEC-419B-B655-5EA62040CF33}" srcOrd="0" destOrd="0" presId="urn:microsoft.com/office/officeart/2005/8/layout/vList6"/>
    <dgm:cxn modelId="{6ACF802B-02ED-402C-B131-8212407EFACF}" srcId="{577E2FF1-42C1-4011-9646-0497B3E8F798}" destId="{55C28BD0-9679-4133-8C6A-31FD53E183E6}" srcOrd="1" destOrd="0" parTransId="{33E8B7C5-8AFB-4143-BEFA-6666249D7EFF}" sibTransId="{E53FBB65-63F4-41D8-808C-A503DE68228D}"/>
    <dgm:cxn modelId="{C0BCF83B-DA8E-4A7D-8373-10DAF1EB618A}" srcId="{226C76E8-FA4B-469E-896E-115D0438390E}" destId="{4DA49222-97CD-4745-9351-93C2332262DE}" srcOrd="1" destOrd="0" parTransId="{B8EFAE08-99DF-4265-AB39-0A56642D5265}" sibTransId="{30501387-CDFB-494A-9AA2-A015C4BC7096}"/>
    <dgm:cxn modelId="{45273814-B090-4CA4-B88F-28B70E070935}" type="presOf" srcId="{6AD6C063-52AB-44B7-96B5-45501103A1D7}" destId="{724F25D8-6400-405D-AA09-CDAC764BC1AA}" srcOrd="0" destOrd="2" presId="urn:microsoft.com/office/officeart/2005/8/layout/vList6"/>
    <dgm:cxn modelId="{2D553DAB-4927-4AC7-A272-89D7DD14AF35}" type="presOf" srcId="{55C28BD0-9679-4133-8C6A-31FD53E183E6}" destId="{ED6690F5-21A2-4C74-8977-F6FBDC658A1D}" srcOrd="0" destOrd="0" presId="urn:microsoft.com/office/officeart/2005/8/layout/vList6"/>
    <dgm:cxn modelId="{9656F7DC-F9DC-459F-A671-EA56969A01E0}" srcId="{577E2FF1-42C1-4011-9646-0497B3E8F798}" destId="{226C76E8-FA4B-469E-896E-115D0438390E}" srcOrd="0" destOrd="0" parTransId="{486A996B-B16F-48AA-B147-658E52DF04AC}" sibTransId="{D9F033EA-86F7-4A56-9227-9FDCF66C377E}"/>
    <dgm:cxn modelId="{8340F543-10F5-4306-A03A-213FBFDEC798}" srcId="{226C76E8-FA4B-469E-896E-115D0438390E}" destId="{6AD6C063-52AB-44B7-96B5-45501103A1D7}" srcOrd="2" destOrd="0" parTransId="{D0FF310F-192D-4B40-814F-C2C804A4C285}" sibTransId="{91353711-B7A4-40ED-AB80-E29B07482C58}"/>
    <dgm:cxn modelId="{6468561F-2003-4A30-A7A0-5EAA97DC2E23}" type="presOf" srcId="{491C48C5-7AF3-4856-B21A-230D7E204E67}" destId="{2746AA9A-0AD3-4447-8437-D4024064CA7F}" srcOrd="0" destOrd="0" presId="urn:microsoft.com/office/officeart/2005/8/layout/vList6"/>
    <dgm:cxn modelId="{04E784A6-7435-463B-90B0-AD1D09A24F6C}" type="presParOf" srcId="{D30502D7-D962-4EB2-8A0C-A97F7768EFEC}" destId="{6E1A3417-14BA-4454-9759-54FB0D129055}" srcOrd="0" destOrd="0" presId="urn:microsoft.com/office/officeart/2005/8/layout/vList6"/>
    <dgm:cxn modelId="{D22FD7B6-1019-4F5C-B405-5E07725DB3ED}" type="presParOf" srcId="{6E1A3417-14BA-4454-9759-54FB0D129055}" destId="{B7D3701C-EBEC-419B-B655-5EA62040CF33}" srcOrd="0" destOrd="0" presId="urn:microsoft.com/office/officeart/2005/8/layout/vList6"/>
    <dgm:cxn modelId="{2E5B34D9-6F52-43E1-9A79-5B6760E309D8}" type="presParOf" srcId="{6E1A3417-14BA-4454-9759-54FB0D129055}" destId="{724F25D8-6400-405D-AA09-CDAC764BC1AA}" srcOrd="1" destOrd="0" presId="urn:microsoft.com/office/officeart/2005/8/layout/vList6"/>
    <dgm:cxn modelId="{74890FB1-30CD-4B65-A013-78C2CB130DCD}" type="presParOf" srcId="{D30502D7-D962-4EB2-8A0C-A97F7768EFEC}" destId="{A47DB180-729C-4DCE-93CF-A86E64C5D75E}" srcOrd="1" destOrd="0" presId="urn:microsoft.com/office/officeart/2005/8/layout/vList6"/>
    <dgm:cxn modelId="{A7E7992F-5E6C-4ED1-B39D-85BC7C2B8604}" type="presParOf" srcId="{D30502D7-D962-4EB2-8A0C-A97F7768EFEC}" destId="{3A37AA9B-7688-4E18-9BAC-C0D8853670FB}" srcOrd="2" destOrd="0" presId="urn:microsoft.com/office/officeart/2005/8/layout/vList6"/>
    <dgm:cxn modelId="{A4285495-D604-4965-A7EC-2DEF0DAB0BEC}" type="presParOf" srcId="{3A37AA9B-7688-4E18-9BAC-C0D8853670FB}" destId="{ED6690F5-21A2-4C74-8977-F6FBDC658A1D}" srcOrd="0" destOrd="0" presId="urn:microsoft.com/office/officeart/2005/8/layout/vList6"/>
    <dgm:cxn modelId="{1AAA6A12-6A4A-425E-BA1D-168D0941ED05}" type="presParOf" srcId="{3A37AA9B-7688-4E18-9BAC-C0D8853670FB}" destId="{2746AA9A-0AD3-4447-8437-D4024064CA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E2FF1-42C1-4011-9646-0497B3E8F7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1935C-711E-407B-9F00-4E6D3988CD6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Органы дыхательной системы развиты недостаточно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585EF-F765-4383-AAC3-0ECF19C3D680}" type="parTrans" cxnId="{849B72F3-5754-4006-A72F-BF56E84CE3D6}">
      <dgm:prSet/>
      <dgm:spPr/>
      <dgm:t>
        <a:bodyPr/>
        <a:lstStyle/>
        <a:p>
          <a:endParaRPr lang="ru-RU"/>
        </a:p>
      </dgm:t>
    </dgm:pt>
    <dgm:pt modelId="{26535BBE-7245-430B-88F5-607322F28A63}" type="sibTrans" cxnId="{849B72F3-5754-4006-A72F-BF56E84CE3D6}">
      <dgm:prSet/>
      <dgm:spPr/>
      <dgm:t>
        <a:bodyPr/>
        <a:lstStyle/>
        <a:p>
          <a:endParaRPr lang="ru-RU"/>
        </a:p>
      </dgm:t>
    </dgm:pt>
    <dgm:pt modelId="{0BF51BA2-48EE-4924-93A3-D7A29453FEDC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частое возникновение ОРЗ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293C4-4C61-4C05-BCD2-A3D4992E386D}" type="parTrans" cxnId="{D4095163-913A-4871-8780-F9055725FD33}">
      <dgm:prSet/>
      <dgm:spPr/>
      <dgm:t>
        <a:bodyPr/>
        <a:lstStyle/>
        <a:p>
          <a:endParaRPr lang="ru-RU"/>
        </a:p>
      </dgm:t>
    </dgm:pt>
    <dgm:pt modelId="{7CBFFA98-0241-41CF-A69F-F6C5EE37D09E}" type="sibTrans" cxnId="{D4095163-913A-4871-8780-F9055725FD33}">
      <dgm:prSet/>
      <dgm:spPr/>
      <dgm:t>
        <a:bodyPr/>
        <a:lstStyle/>
        <a:p>
          <a:endParaRPr lang="ru-RU"/>
        </a:p>
      </dgm:t>
    </dgm:pt>
    <dgm:pt modelId="{186EB353-CEF0-41F8-911F-903E2AC0FAD2}">
      <dgm:prSet custT="1"/>
      <dgm:spPr/>
      <dgm:t>
        <a:bodyPr/>
        <a:lstStyle/>
        <a:p>
          <a:r>
            <a: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если долго находится в непроветриваемом помещении, то становится вялым, раздражительным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884DA-8BC1-4420-9F33-A5C790375BB6}" type="parTrans" cxnId="{CA54D3D0-FA3C-4348-A3F8-7C6DB2772CD7}">
      <dgm:prSet/>
      <dgm:spPr/>
      <dgm:t>
        <a:bodyPr/>
        <a:lstStyle/>
        <a:p>
          <a:endParaRPr lang="ru-RU"/>
        </a:p>
      </dgm:t>
    </dgm:pt>
    <dgm:pt modelId="{F412D95B-970A-4F60-B973-2541F121702B}" type="sibTrans" cxnId="{CA54D3D0-FA3C-4348-A3F8-7C6DB2772CD7}">
      <dgm:prSet/>
      <dgm:spPr/>
      <dgm:t>
        <a:bodyPr/>
        <a:lstStyle/>
        <a:p>
          <a:endParaRPr lang="ru-RU"/>
        </a:p>
      </dgm:t>
    </dgm:pt>
    <dgm:pt modelId="{338F314F-4F8F-441A-A765-DF1BEAE8E7F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Костная система ребенка богата хрящевой тканью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309CF-36A6-47D6-B5BE-61F388674097}" type="parTrans" cxnId="{1D94B70D-A7C8-4BF5-B27A-746BF899AAEC}">
      <dgm:prSet/>
      <dgm:spPr/>
      <dgm:t>
        <a:bodyPr/>
        <a:lstStyle/>
        <a:p>
          <a:endParaRPr lang="ru-RU"/>
        </a:p>
      </dgm:t>
    </dgm:pt>
    <dgm:pt modelId="{A0BAC506-5A78-4C46-B3C8-B86CE8426554}" type="sibTrans" cxnId="{1D94B70D-A7C8-4BF5-B27A-746BF899AAEC}">
      <dgm:prSet/>
      <dgm:spPr/>
      <dgm:t>
        <a:bodyPr/>
        <a:lstStyle/>
        <a:p>
          <a:endParaRPr lang="ru-RU"/>
        </a:p>
      </dgm:t>
    </dgm:pt>
    <dgm:pt modelId="{D9A61DE0-8FC2-421C-86EA-FCD0F295CCD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легко поддается как благоприятным, так и неблагоприятным воздействиям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FA3F6-5ED6-449A-8C11-BE0CB368E04B}" type="parTrans" cxnId="{6FE40739-8E6F-456F-8E6D-D001F177FE1E}">
      <dgm:prSet/>
      <dgm:spPr/>
      <dgm:t>
        <a:bodyPr/>
        <a:lstStyle/>
        <a:p>
          <a:endParaRPr lang="ru-RU"/>
        </a:p>
      </dgm:t>
    </dgm:pt>
    <dgm:pt modelId="{AFA0A3BC-5522-4824-8CC3-25822CCAB785}" type="sibTrans" cxnId="{6FE40739-8E6F-456F-8E6D-D001F177FE1E}">
      <dgm:prSet/>
      <dgm:spPr/>
      <dgm:t>
        <a:bodyPr/>
        <a:lstStyle/>
        <a:p>
          <a:endParaRPr lang="ru-RU"/>
        </a:p>
      </dgm:t>
    </dgm:pt>
    <dgm:pt modelId="{D30502D7-D962-4EB2-8A0C-A97F7768EFEC}" type="pres">
      <dgm:prSet presAssocID="{577E2FF1-42C1-4011-9646-0497B3E8F7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A66EB8-7FFB-4470-872A-46DE8DAF9AD1}" type="pres">
      <dgm:prSet presAssocID="{E291935C-711E-407B-9F00-4E6D3988CD6B}" presName="linNode" presStyleCnt="0"/>
      <dgm:spPr/>
    </dgm:pt>
    <dgm:pt modelId="{FB383861-5631-4A1C-BED8-2017611008D5}" type="pres">
      <dgm:prSet presAssocID="{E291935C-711E-407B-9F00-4E6D3988CD6B}" presName="parentShp" presStyleLbl="node1" presStyleIdx="0" presStyleCnt="2" custScaleY="4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A3EC0-B5D9-4B4B-906D-9B6A7668E723}" type="pres">
      <dgm:prSet presAssocID="{E291935C-711E-407B-9F00-4E6D3988CD6B}" presName="childShp" presStyleLbl="bgAccFollowNode1" presStyleIdx="0" presStyleCnt="2" custScaleY="59882" custLinFactNeighborX="3517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E7161-451F-4497-8DBA-41973497D53A}" type="pres">
      <dgm:prSet presAssocID="{26535BBE-7245-430B-88F5-607322F28A63}" presName="spacing" presStyleCnt="0"/>
      <dgm:spPr/>
    </dgm:pt>
    <dgm:pt modelId="{7C23090B-D953-4953-A7AD-3813F3F2821E}" type="pres">
      <dgm:prSet presAssocID="{338F314F-4F8F-441A-A765-DF1BEAE8E7F4}" presName="linNode" presStyleCnt="0"/>
      <dgm:spPr/>
    </dgm:pt>
    <dgm:pt modelId="{04BC9A9C-A759-41BE-AA8E-25BD680C7BB1}" type="pres">
      <dgm:prSet presAssocID="{338F314F-4F8F-441A-A765-DF1BEAE8E7F4}" presName="parentShp" presStyleLbl="node1" presStyleIdx="1" presStyleCnt="2" custScaleY="34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FCB78-32CF-4423-8005-985087A2C7AC}" type="pres">
      <dgm:prSet presAssocID="{338F314F-4F8F-441A-A765-DF1BEAE8E7F4}" presName="childShp" presStyleLbl="bgAccFollowNode1" presStyleIdx="1" presStyleCnt="2" custScaleY="39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B72F3-5754-4006-A72F-BF56E84CE3D6}" srcId="{577E2FF1-42C1-4011-9646-0497B3E8F798}" destId="{E291935C-711E-407B-9F00-4E6D3988CD6B}" srcOrd="0" destOrd="0" parTransId="{321585EF-F765-4383-AAC3-0ECF19C3D680}" sibTransId="{26535BBE-7245-430B-88F5-607322F28A63}"/>
    <dgm:cxn modelId="{D4095163-913A-4871-8780-F9055725FD33}" srcId="{E291935C-711E-407B-9F00-4E6D3988CD6B}" destId="{0BF51BA2-48EE-4924-93A3-D7A29453FEDC}" srcOrd="0" destOrd="0" parTransId="{E4A293C4-4C61-4C05-BCD2-A3D4992E386D}" sibTransId="{7CBFFA98-0241-41CF-A69F-F6C5EE37D09E}"/>
    <dgm:cxn modelId="{AF6CD871-DCFD-4179-AA92-EF8AF8A631FC}" type="presOf" srcId="{577E2FF1-42C1-4011-9646-0497B3E8F798}" destId="{D30502D7-D962-4EB2-8A0C-A97F7768EFEC}" srcOrd="0" destOrd="0" presId="urn:microsoft.com/office/officeart/2005/8/layout/vList6"/>
    <dgm:cxn modelId="{1D94B70D-A7C8-4BF5-B27A-746BF899AAEC}" srcId="{577E2FF1-42C1-4011-9646-0497B3E8F798}" destId="{338F314F-4F8F-441A-A765-DF1BEAE8E7F4}" srcOrd="1" destOrd="0" parTransId="{F17309CF-36A6-47D6-B5BE-61F388674097}" sibTransId="{A0BAC506-5A78-4C46-B3C8-B86CE8426554}"/>
    <dgm:cxn modelId="{CA54D3D0-FA3C-4348-A3F8-7C6DB2772CD7}" srcId="{E291935C-711E-407B-9F00-4E6D3988CD6B}" destId="{186EB353-CEF0-41F8-911F-903E2AC0FAD2}" srcOrd="1" destOrd="0" parTransId="{101884DA-8BC1-4420-9F33-A5C790375BB6}" sibTransId="{F412D95B-970A-4F60-B973-2541F121702B}"/>
    <dgm:cxn modelId="{DBDF8D87-691C-4A08-8C33-6541897E5B64}" type="presOf" srcId="{E291935C-711E-407B-9F00-4E6D3988CD6B}" destId="{FB383861-5631-4A1C-BED8-2017611008D5}" srcOrd="0" destOrd="0" presId="urn:microsoft.com/office/officeart/2005/8/layout/vList6"/>
    <dgm:cxn modelId="{04F5FCEC-7603-4B41-8D17-3EBEFC92F430}" type="presOf" srcId="{186EB353-CEF0-41F8-911F-903E2AC0FAD2}" destId="{083A3EC0-B5D9-4B4B-906D-9B6A7668E723}" srcOrd="0" destOrd="1" presId="urn:microsoft.com/office/officeart/2005/8/layout/vList6"/>
    <dgm:cxn modelId="{047805D5-0637-4705-A453-BF39DB11EA00}" type="presOf" srcId="{338F314F-4F8F-441A-A765-DF1BEAE8E7F4}" destId="{04BC9A9C-A759-41BE-AA8E-25BD680C7BB1}" srcOrd="0" destOrd="0" presId="urn:microsoft.com/office/officeart/2005/8/layout/vList6"/>
    <dgm:cxn modelId="{22473767-EF4A-4E44-9EC2-53CE8AEEFB8E}" type="presOf" srcId="{D9A61DE0-8FC2-421C-86EA-FCD0F295CCD9}" destId="{F5AFCB78-32CF-4423-8005-985087A2C7AC}" srcOrd="0" destOrd="0" presId="urn:microsoft.com/office/officeart/2005/8/layout/vList6"/>
    <dgm:cxn modelId="{6FE40739-8E6F-456F-8E6D-D001F177FE1E}" srcId="{338F314F-4F8F-441A-A765-DF1BEAE8E7F4}" destId="{D9A61DE0-8FC2-421C-86EA-FCD0F295CCD9}" srcOrd="0" destOrd="0" parTransId="{7E5FA3F6-5ED6-449A-8C11-BE0CB368E04B}" sibTransId="{AFA0A3BC-5522-4824-8CC3-25822CCAB785}"/>
    <dgm:cxn modelId="{88889E3E-7814-40EC-BE41-533A60127037}" type="presOf" srcId="{0BF51BA2-48EE-4924-93A3-D7A29453FEDC}" destId="{083A3EC0-B5D9-4B4B-906D-9B6A7668E723}" srcOrd="0" destOrd="0" presId="urn:microsoft.com/office/officeart/2005/8/layout/vList6"/>
    <dgm:cxn modelId="{298C289F-0FB6-4D57-9027-53832969EC2E}" type="presParOf" srcId="{D30502D7-D962-4EB2-8A0C-A97F7768EFEC}" destId="{03A66EB8-7FFB-4470-872A-46DE8DAF9AD1}" srcOrd="0" destOrd="0" presId="urn:microsoft.com/office/officeart/2005/8/layout/vList6"/>
    <dgm:cxn modelId="{A9BEE65B-37FE-4D36-B055-8815D9C17DBE}" type="presParOf" srcId="{03A66EB8-7FFB-4470-872A-46DE8DAF9AD1}" destId="{FB383861-5631-4A1C-BED8-2017611008D5}" srcOrd="0" destOrd="0" presId="urn:microsoft.com/office/officeart/2005/8/layout/vList6"/>
    <dgm:cxn modelId="{F4C3DC71-8D12-49B2-857A-2AF5DC7E961C}" type="presParOf" srcId="{03A66EB8-7FFB-4470-872A-46DE8DAF9AD1}" destId="{083A3EC0-B5D9-4B4B-906D-9B6A7668E723}" srcOrd="1" destOrd="0" presId="urn:microsoft.com/office/officeart/2005/8/layout/vList6"/>
    <dgm:cxn modelId="{A993993C-9207-4731-AF36-04DD56A7EB6B}" type="presParOf" srcId="{D30502D7-D962-4EB2-8A0C-A97F7768EFEC}" destId="{59EE7161-451F-4497-8DBA-41973497D53A}" srcOrd="1" destOrd="0" presId="urn:microsoft.com/office/officeart/2005/8/layout/vList6"/>
    <dgm:cxn modelId="{15766F62-B3E6-4EC3-BAC2-B87AA9EADFBA}" type="presParOf" srcId="{D30502D7-D962-4EB2-8A0C-A97F7768EFEC}" destId="{7C23090B-D953-4953-A7AD-3813F3F2821E}" srcOrd="2" destOrd="0" presId="urn:microsoft.com/office/officeart/2005/8/layout/vList6"/>
    <dgm:cxn modelId="{E6D8798B-EA00-4E18-8FEF-E7C0EF3606C3}" type="presParOf" srcId="{7C23090B-D953-4953-A7AD-3813F3F2821E}" destId="{04BC9A9C-A759-41BE-AA8E-25BD680C7BB1}" srcOrd="0" destOrd="0" presId="urn:microsoft.com/office/officeart/2005/8/layout/vList6"/>
    <dgm:cxn modelId="{B7011C4C-E1A6-4902-B8C5-7926C26992E0}" type="presParOf" srcId="{7C23090B-D953-4953-A7AD-3813F3F2821E}" destId="{F5AFCB78-32CF-4423-8005-985087A2C7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E2FF1-42C1-4011-9646-0497B3E8F7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A12B4-A46E-45D7-8E02-5CB3706485B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свода стопы</a:t>
          </a:r>
        </a:p>
      </dgm:t>
    </dgm:pt>
    <dgm:pt modelId="{8FDCFF7F-BF6E-4236-B3F7-5EC4F1E5E411}" type="parTrans" cxnId="{C37990B9-F8AF-4108-8B6D-C6ED6E9F2AD4}">
      <dgm:prSet/>
      <dgm:spPr/>
      <dgm:t>
        <a:bodyPr/>
        <a:lstStyle/>
        <a:p>
          <a:endParaRPr lang="ru-RU"/>
        </a:p>
      </dgm:t>
    </dgm:pt>
    <dgm:pt modelId="{2E9F7F81-FE54-450F-BD18-F1DB50D2FD68}" type="sibTrans" cxnId="{C37990B9-F8AF-4108-8B6D-C6ED6E9F2AD4}">
      <dgm:prSet/>
      <dgm:spPr/>
      <dgm:t>
        <a:bodyPr/>
        <a:lstStyle/>
        <a:p>
          <a:endParaRPr lang="ru-RU"/>
        </a:p>
      </dgm:t>
    </dgm:pt>
    <dgm:pt modelId="{18D0968E-9031-4083-B9B4-A3B007EC0989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интенсивно продолжается с освоением ребенком ходьбы весь дошкольный период – важно подбирать правильную обувь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AF799-1E4E-457D-BBB8-EE5484B106C8}" type="parTrans" cxnId="{D0E921AD-2A68-4D0F-8B2C-B0A7497D529B}">
      <dgm:prSet/>
      <dgm:spPr/>
      <dgm:t>
        <a:bodyPr/>
        <a:lstStyle/>
        <a:p>
          <a:endParaRPr lang="ru-RU"/>
        </a:p>
      </dgm:t>
    </dgm:pt>
    <dgm:pt modelId="{01D955D5-5CEF-4405-B441-8C592185D932}" type="sibTrans" cxnId="{D0E921AD-2A68-4D0F-8B2C-B0A7497D529B}">
      <dgm:prSet/>
      <dgm:spPr/>
      <dgm:t>
        <a:bodyPr/>
        <a:lstStyle/>
        <a:p>
          <a:endParaRPr lang="ru-RU"/>
        </a:p>
      </dgm:t>
    </dgm:pt>
    <dgm:pt modelId="{96B9E40C-007C-4302-A9C2-E33B97161990}">
      <dgm:prSet custT="1"/>
      <dgm:spPr/>
      <dgm:t>
        <a:bodyPr/>
        <a:lstStyle/>
        <a:p>
          <a:r>
            <a: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 укреплении свода стопы важнейшую роль играют физические упражнения.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D3D27-E9B4-499E-9298-0C7DAC1F61F7}" type="parTrans" cxnId="{4477424B-6DEE-4978-8D3A-15EA7A515A0D}">
      <dgm:prSet/>
      <dgm:spPr/>
      <dgm:t>
        <a:bodyPr/>
        <a:lstStyle/>
        <a:p>
          <a:endParaRPr lang="ru-RU"/>
        </a:p>
      </dgm:t>
    </dgm:pt>
    <dgm:pt modelId="{5DBE74C6-C4FC-4976-96ED-5909645EFC45}" type="sibTrans" cxnId="{4477424B-6DEE-4978-8D3A-15EA7A515A0D}">
      <dgm:prSet/>
      <dgm:spPr/>
      <dgm:t>
        <a:bodyPr/>
        <a:lstStyle/>
        <a:p>
          <a:endParaRPr lang="ru-RU"/>
        </a:p>
      </dgm:t>
    </dgm:pt>
    <dgm:pt modelId="{B07E0FB5-B789-47CE-A3BE-5D9B2E64A27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развитие мышечной системы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7D65-4AFC-4A16-84F1-C17224AB33F6}" type="parTrans" cxnId="{4E8973B9-0D3E-46E6-87DA-D4FE29C70F59}">
      <dgm:prSet/>
      <dgm:spPr/>
      <dgm:t>
        <a:bodyPr/>
        <a:lstStyle/>
        <a:p>
          <a:endParaRPr lang="ru-RU"/>
        </a:p>
      </dgm:t>
    </dgm:pt>
    <dgm:pt modelId="{720B4051-A630-490A-9C61-0310E330CEA0}" type="sibTrans" cxnId="{4E8973B9-0D3E-46E6-87DA-D4FE29C70F59}">
      <dgm:prSet/>
      <dgm:spPr/>
      <dgm:t>
        <a:bodyPr/>
        <a:lstStyle/>
        <a:p>
          <a:endParaRPr lang="ru-RU"/>
        </a:p>
      </dgm:t>
    </dgm:pt>
    <dgm:pt modelId="{C6486212-F285-40DF-A937-EFAF24A911C2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мышцы-сгибатели развиты больше, чем разгибатели, поэтому часто движения и осанка ребенка бывают неправильными: сутулая спина, опущенная голова, сведенные плечи и т.д.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C7B07-AC1A-4192-B032-488C891BCBD6}" type="parTrans" cxnId="{4E901E30-04CB-48B3-8EB8-762E3C875C12}">
      <dgm:prSet/>
      <dgm:spPr/>
      <dgm:t>
        <a:bodyPr/>
        <a:lstStyle/>
        <a:p>
          <a:endParaRPr lang="ru-RU"/>
        </a:p>
      </dgm:t>
    </dgm:pt>
    <dgm:pt modelId="{E2ED6BD2-2086-429A-B337-8CC48673A928}" type="sibTrans" cxnId="{4E901E30-04CB-48B3-8EB8-762E3C875C12}">
      <dgm:prSet/>
      <dgm:spPr/>
      <dgm:t>
        <a:bodyPr/>
        <a:lstStyle/>
        <a:p>
          <a:endParaRPr lang="ru-RU"/>
        </a:p>
      </dgm:t>
    </dgm:pt>
    <dgm:pt modelId="{D30502D7-D962-4EB2-8A0C-A97F7768EFEC}" type="pres">
      <dgm:prSet presAssocID="{577E2FF1-42C1-4011-9646-0497B3E8F7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3A73B8-67D7-4614-AE2A-FA7892BAE991}" type="pres">
      <dgm:prSet presAssocID="{488A12B4-A46E-45D7-8E02-5CB3706485B8}" presName="linNode" presStyleCnt="0"/>
      <dgm:spPr/>
    </dgm:pt>
    <dgm:pt modelId="{5F38D9E2-7674-40E0-9D5C-48AAEEB330CD}" type="pres">
      <dgm:prSet presAssocID="{488A12B4-A46E-45D7-8E02-5CB3706485B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A67A8-7D15-45A6-817C-59778F3883EB}" type="pres">
      <dgm:prSet presAssocID="{488A12B4-A46E-45D7-8E02-5CB3706485B8}" presName="childShp" presStyleLbl="bgAccFollowNode1" presStyleIdx="0" presStyleCnt="2" custScaleX="112012" custScaleY="118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2DE0C-6500-4E28-AF5B-910DDEDCF0C8}" type="pres">
      <dgm:prSet presAssocID="{2E9F7F81-FE54-450F-BD18-F1DB50D2FD68}" presName="spacing" presStyleCnt="0"/>
      <dgm:spPr/>
    </dgm:pt>
    <dgm:pt modelId="{FD7B4924-977C-4BF7-99C7-D6563E4365C5}" type="pres">
      <dgm:prSet presAssocID="{B07E0FB5-B789-47CE-A3BE-5D9B2E64A27D}" presName="linNode" presStyleCnt="0"/>
      <dgm:spPr/>
    </dgm:pt>
    <dgm:pt modelId="{51549CE3-93BB-4476-92B3-84AC5C7D5124}" type="pres">
      <dgm:prSet presAssocID="{B07E0FB5-B789-47CE-A3BE-5D9B2E64A27D}" presName="parentShp" presStyleLbl="node1" presStyleIdx="1" presStyleCnt="2" custLinFactNeighborX="686" custLinFactNeighborY="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BEF85-1D4A-4807-9F03-C6D48D58DCE1}" type="pres">
      <dgm:prSet presAssocID="{B07E0FB5-B789-47CE-A3BE-5D9B2E64A27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46542-B8E7-4774-B926-07898025CCE0}" type="presOf" srcId="{C6486212-F285-40DF-A937-EFAF24A911C2}" destId="{0F1BEF85-1D4A-4807-9F03-C6D48D58DCE1}" srcOrd="0" destOrd="0" presId="urn:microsoft.com/office/officeart/2005/8/layout/vList6"/>
    <dgm:cxn modelId="{C37990B9-F8AF-4108-8B6D-C6ED6E9F2AD4}" srcId="{577E2FF1-42C1-4011-9646-0497B3E8F798}" destId="{488A12B4-A46E-45D7-8E02-5CB3706485B8}" srcOrd="0" destOrd="0" parTransId="{8FDCFF7F-BF6E-4236-B3F7-5EC4F1E5E411}" sibTransId="{2E9F7F81-FE54-450F-BD18-F1DB50D2FD68}"/>
    <dgm:cxn modelId="{4E901E30-04CB-48B3-8EB8-762E3C875C12}" srcId="{B07E0FB5-B789-47CE-A3BE-5D9B2E64A27D}" destId="{C6486212-F285-40DF-A937-EFAF24A911C2}" srcOrd="0" destOrd="0" parTransId="{422C7B07-AC1A-4192-B032-488C891BCBD6}" sibTransId="{E2ED6BD2-2086-429A-B337-8CC48673A928}"/>
    <dgm:cxn modelId="{4E8973B9-0D3E-46E6-87DA-D4FE29C70F59}" srcId="{577E2FF1-42C1-4011-9646-0497B3E8F798}" destId="{B07E0FB5-B789-47CE-A3BE-5D9B2E64A27D}" srcOrd="1" destOrd="0" parTransId="{82717D65-4AFC-4A16-84F1-C17224AB33F6}" sibTransId="{720B4051-A630-490A-9C61-0310E330CEA0}"/>
    <dgm:cxn modelId="{AF6CD871-DCFD-4179-AA92-EF8AF8A631FC}" type="presOf" srcId="{577E2FF1-42C1-4011-9646-0497B3E8F798}" destId="{D30502D7-D962-4EB2-8A0C-A97F7768EFEC}" srcOrd="0" destOrd="0" presId="urn:microsoft.com/office/officeart/2005/8/layout/vList6"/>
    <dgm:cxn modelId="{D7BA44DD-AF96-474B-BED3-B1476BAA63F4}" type="presOf" srcId="{18D0968E-9031-4083-B9B4-A3B007EC0989}" destId="{579A67A8-7D15-45A6-817C-59778F3883EB}" srcOrd="0" destOrd="0" presId="urn:microsoft.com/office/officeart/2005/8/layout/vList6"/>
    <dgm:cxn modelId="{D0E921AD-2A68-4D0F-8B2C-B0A7497D529B}" srcId="{488A12B4-A46E-45D7-8E02-5CB3706485B8}" destId="{18D0968E-9031-4083-B9B4-A3B007EC0989}" srcOrd="0" destOrd="0" parTransId="{824AF799-1E4E-457D-BBB8-EE5484B106C8}" sibTransId="{01D955D5-5CEF-4405-B441-8C592185D932}"/>
    <dgm:cxn modelId="{4477424B-6DEE-4978-8D3A-15EA7A515A0D}" srcId="{488A12B4-A46E-45D7-8E02-5CB3706485B8}" destId="{96B9E40C-007C-4302-A9C2-E33B97161990}" srcOrd="1" destOrd="0" parTransId="{DABD3D27-E9B4-499E-9298-0C7DAC1F61F7}" sibTransId="{5DBE74C6-C4FC-4976-96ED-5909645EFC45}"/>
    <dgm:cxn modelId="{F75A0343-56AB-44FC-B11E-497FCE1729A1}" type="presOf" srcId="{488A12B4-A46E-45D7-8E02-5CB3706485B8}" destId="{5F38D9E2-7674-40E0-9D5C-48AAEEB330CD}" srcOrd="0" destOrd="0" presId="urn:microsoft.com/office/officeart/2005/8/layout/vList6"/>
    <dgm:cxn modelId="{4BB8C09F-EB1D-4C43-94D0-C3FAB76AF5C5}" type="presOf" srcId="{96B9E40C-007C-4302-A9C2-E33B97161990}" destId="{579A67A8-7D15-45A6-817C-59778F3883EB}" srcOrd="0" destOrd="1" presId="urn:microsoft.com/office/officeart/2005/8/layout/vList6"/>
    <dgm:cxn modelId="{A76D63AB-547D-4DA3-9B61-0B961EB0A796}" type="presOf" srcId="{B07E0FB5-B789-47CE-A3BE-5D9B2E64A27D}" destId="{51549CE3-93BB-4476-92B3-84AC5C7D5124}" srcOrd="0" destOrd="0" presId="urn:microsoft.com/office/officeart/2005/8/layout/vList6"/>
    <dgm:cxn modelId="{9CCDD1E4-C69E-4673-BD88-8826E171DE6E}" type="presParOf" srcId="{D30502D7-D962-4EB2-8A0C-A97F7768EFEC}" destId="{A13A73B8-67D7-4614-AE2A-FA7892BAE991}" srcOrd="0" destOrd="0" presId="urn:microsoft.com/office/officeart/2005/8/layout/vList6"/>
    <dgm:cxn modelId="{EE0B2DB4-15C2-4B35-AFC9-816271B9BCBC}" type="presParOf" srcId="{A13A73B8-67D7-4614-AE2A-FA7892BAE991}" destId="{5F38D9E2-7674-40E0-9D5C-48AAEEB330CD}" srcOrd="0" destOrd="0" presId="urn:microsoft.com/office/officeart/2005/8/layout/vList6"/>
    <dgm:cxn modelId="{14048969-AD4E-41A4-8484-32EE01A185D8}" type="presParOf" srcId="{A13A73B8-67D7-4614-AE2A-FA7892BAE991}" destId="{579A67A8-7D15-45A6-817C-59778F3883EB}" srcOrd="1" destOrd="0" presId="urn:microsoft.com/office/officeart/2005/8/layout/vList6"/>
    <dgm:cxn modelId="{86ACF8D0-D389-431A-B279-F23720D88431}" type="presParOf" srcId="{D30502D7-D962-4EB2-8A0C-A97F7768EFEC}" destId="{8762DE0C-6500-4E28-AF5B-910DDEDCF0C8}" srcOrd="1" destOrd="0" presId="urn:microsoft.com/office/officeart/2005/8/layout/vList6"/>
    <dgm:cxn modelId="{308561D2-5DA2-49AE-A7AA-7BFCE2DA42C4}" type="presParOf" srcId="{D30502D7-D962-4EB2-8A0C-A97F7768EFEC}" destId="{FD7B4924-977C-4BF7-99C7-D6563E4365C5}" srcOrd="2" destOrd="0" presId="urn:microsoft.com/office/officeart/2005/8/layout/vList6"/>
    <dgm:cxn modelId="{61FBDD70-6767-41EC-9854-DFF22956E79D}" type="presParOf" srcId="{FD7B4924-977C-4BF7-99C7-D6563E4365C5}" destId="{51549CE3-93BB-4476-92B3-84AC5C7D5124}" srcOrd="0" destOrd="0" presId="urn:microsoft.com/office/officeart/2005/8/layout/vList6"/>
    <dgm:cxn modelId="{80C06CAF-8257-415B-A295-DB48E918B39B}" type="presParOf" srcId="{FD7B4924-977C-4BF7-99C7-D6563E4365C5}" destId="{0F1BEF85-1D4A-4807-9F03-C6D48D58DC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135CE-40BB-4916-9A60-3330E751D391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23 - 25 % - здоровы</a:t>
          </a:r>
        </a:p>
      </dsp:txBody>
      <dsp:txXfrm>
        <a:off x="744" y="145603"/>
        <a:ext cx="2902148" cy="1741289"/>
      </dsp:txXfrm>
    </dsp:sp>
    <dsp:sp modelId="{9F21BA31-CB03-4C5A-91E4-4D5B0375919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 -  имеют функциональные отклонения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193107" y="145603"/>
        <a:ext cx="2902148" cy="1741289"/>
      </dsp:txXfrm>
    </dsp:sp>
    <dsp:sp modelId="{E34606C6-C9C0-4759-A269-8A3B5F2453C5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15 - 17 % -  имеют хронические заболевания</a:t>
          </a:r>
        </a:p>
      </dsp:txBody>
      <dsp:txXfrm>
        <a:off x="744" y="2177107"/>
        <a:ext cx="2902148" cy="1741289"/>
      </dsp:txXfrm>
    </dsp:sp>
    <dsp:sp modelId="{65CC03EE-367B-498C-8D7B-FC4C4443FD40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43 % - имеют нарушения, связанные с нервной системой</a:t>
          </a:r>
          <a:endParaRPr lang="ru-RU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F25D8-6400-405D-AA09-CDAC764BC1AA}">
      <dsp:nvSpPr>
        <dsp:cNvPr id="0" name=""/>
        <dsp:cNvSpPr/>
      </dsp:nvSpPr>
      <dsp:spPr>
        <a:xfrm>
          <a:off x="3269395" y="1210"/>
          <a:ext cx="4904093" cy="2421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не могут быстро остановиться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наталкиваются на предметы, плохо ориентируются в пространстве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плохо сохраняют определенное направление при ходьбе</a:t>
          </a:r>
          <a:endParaRPr lang="ru-RU" sz="2000" kern="1200" dirty="0"/>
        </a:p>
      </dsp:txBody>
      <dsp:txXfrm>
        <a:off x="3269395" y="303838"/>
        <a:ext cx="3996208" cy="1815771"/>
      </dsp:txXfrm>
    </dsp:sp>
    <dsp:sp modelId="{B7D3701C-EBEC-419B-B655-5EA62040CF33}">
      <dsp:nvSpPr>
        <dsp:cNvPr id="0" name=""/>
        <dsp:cNvSpPr/>
      </dsp:nvSpPr>
      <dsp:spPr>
        <a:xfrm>
          <a:off x="0" y="115987"/>
          <a:ext cx="3269395" cy="219147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Непропорциональность: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относительно короткие конечности, значительный вес головы и туловища. </a:t>
          </a:r>
        </a:p>
      </dsp:txBody>
      <dsp:txXfrm>
        <a:off x="106979" y="222966"/>
        <a:ext cx="3055437" cy="1977515"/>
      </dsp:txXfrm>
    </dsp:sp>
    <dsp:sp modelId="{2746AA9A-0AD3-4447-8437-D4024064CA7F}">
      <dsp:nvSpPr>
        <dsp:cNvPr id="0" name=""/>
        <dsp:cNvSpPr/>
      </dsp:nvSpPr>
      <dsp:spPr>
        <a:xfrm>
          <a:off x="3269395" y="2821043"/>
          <a:ext cx="4904093" cy="11394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ребенок часто перегревается и переохлаждается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9395" y="2963469"/>
        <a:ext cx="4476816" cy="854554"/>
      </dsp:txXfrm>
    </dsp:sp>
    <dsp:sp modelId="{ED6690F5-21A2-4C74-8977-F6FBDC658A1D}">
      <dsp:nvSpPr>
        <dsp:cNvPr id="0" name=""/>
        <dsp:cNvSpPr/>
      </dsp:nvSpPr>
      <dsp:spPr>
        <a:xfrm>
          <a:off x="0" y="2718703"/>
          <a:ext cx="3269395" cy="134408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Кожа и подкожно-жировой слой очень ранимы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13" y="2784316"/>
        <a:ext cx="3138169" cy="121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A3EC0-B5D9-4B4B-906D-9B6A7668E723}">
      <dsp:nvSpPr>
        <dsp:cNvPr id="0" name=""/>
        <dsp:cNvSpPr/>
      </dsp:nvSpPr>
      <dsp:spPr>
        <a:xfrm>
          <a:off x="3197155" y="1504"/>
          <a:ext cx="4795732" cy="19922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частое возникновение ОРЗ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если долго находится в непроветриваемом помещении, то становится вялым, раздражительным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7155" y="250533"/>
        <a:ext cx="4048646" cy="1494171"/>
      </dsp:txXfrm>
    </dsp:sp>
    <dsp:sp modelId="{FB383861-5631-4A1C-BED8-2017611008D5}">
      <dsp:nvSpPr>
        <dsp:cNvPr id="0" name=""/>
        <dsp:cNvSpPr/>
      </dsp:nvSpPr>
      <dsp:spPr>
        <a:xfrm>
          <a:off x="0" y="167418"/>
          <a:ext cx="3197155" cy="166106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Органы дыхательной системы развиты недостаточно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7" y="248505"/>
        <a:ext cx="3034981" cy="1498893"/>
      </dsp:txXfrm>
    </dsp:sp>
    <dsp:sp modelId="{F5AFCB78-32CF-4423-8005-985087A2C7AC}">
      <dsp:nvSpPr>
        <dsp:cNvPr id="0" name=""/>
        <dsp:cNvSpPr/>
      </dsp:nvSpPr>
      <dsp:spPr>
        <a:xfrm>
          <a:off x="3197155" y="2326758"/>
          <a:ext cx="4795732" cy="1303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легко поддается как благоприятным, так и неблагоприятным воздействиям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7155" y="2489678"/>
        <a:ext cx="4306974" cy="977517"/>
      </dsp:txXfrm>
    </dsp:sp>
    <dsp:sp modelId="{04BC9A9C-A759-41BE-AA8E-25BD680C7BB1}">
      <dsp:nvSpPr>
        <dsp:cNvPr id="0" name=""/>
        <dsp:cNvSpPr/>
      </dsp:nvSpPr>
      <dsp:spPr>
        <a:xfrm>
          <a:off x="0" y="2406388"/>
          <a:ext cx="3197155" cy="114409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Костная система ребенка богата хрящевой тканью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50" y="2462238"/>
        <a:ext cx="3085455" cy="1032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A67A8-7D15-45A6-817C-59778F3883EB}">
      <dsp:nvSpPr>
        <dsp:cNvPr id="0" name=""/>
        <dsp:cNvSpPr/>
      </dsp:nvSpPr>
      <dsp:spPr>
        <a:xfrm>
          <a:off x="3210133" y="2048"/>
          <a:ext cx="5392393" cy="27716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интенсивно продолжается с освоением ребенком ходьбы весь дошкольный период – важно подбирать правильную обувь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 укреплении свода стопы важнейшую роль играют физические упражнения.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0133" y="348502"/>
        <a:ext cx="4353030" cy="2078727"/>
      </dsp:txXfrm>
    </dsp:sp>
    <dsp:sp modelId="{5F38D9E2-7674-40E0-9D5C-48AAEEB330CD}">
      <dsp:nvSpPr>
        <dsp:cNvPr id="0" name=""/>
        <dsp:cNvSpPr/>
      </dsp:nvSpPr>
      <dsp:spPr>
        <a:xfrm>
          <a:off x="719" y="222402"/>
          <a:ext cx="3209414" cy="23309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свода стопы</a:t>
          </a:r>
        </a:p>
      </dsp:txBody>
      <dsp:txXfrm>
        <a:off x="114505" y="336188"/>
        <a:ext cx="2981842" cy="2103354"/>
      </dsp:txXfrm>
    </dsp:sp>
    <dsp:sp modelId="{0F1BEF85-1D4A-4807-9F03-C6D48D58DCE1}">
      <dsp:nvSpPr>
        <dsp:cNvPr id="0" name=""/>
        <dsp:cNvSpPr/>
      </dsp:nvSpPr>
      <dsp:spPr>
        <a:xfrm>
          <a:off x="3441298" y="3006776"/>
          <a:ext cx="5161948" cy="23309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мышцы-сгибатели развиты больше, чем разгибатели, поэтому часто движения и осанка ребенка бывают неправильными: сутулая спина, опущенная голова, сведенные плечи и т.д.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1298" y="3298142"/>
        <a:ext cx="4287851" cy="1748194"/>
      </dsp:txXfrm>
    </dsp:sp>
    <dsp:sp modelId="{51549CE3-93BB-4476-92B3-84AC5C7D5124}">
      <dsp:nvSpPr>
        <dsp:cNvPr id="0" name=""/>
        <dsp:cNvSpPr/>
      </dsp:nvSpPr>
      <dsp:spPr>
        <a:xfrm>
          <a:off x="35410" y="3008825"/>
          <a:ext cx="3441298" cy="23309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развитие мышечной системы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196" y="3122611"/>
        <a:ext cx="3213726" cy="2103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1AE5-1B48-482C-8E09-8088AA782015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25D7-D5F2-416D-BA8C-701D96C0E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1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25D7-D5F2-416D-BA8C-701D96C0E8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8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25D7-D5F2-416D-BA8C-701D96C0E8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9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25D7-D5F2-416D-BA8C-701D96C0E8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7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6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3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202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236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76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74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8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4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6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7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1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0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0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067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43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273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796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650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9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07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4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71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62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25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1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01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596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206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212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36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79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04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23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341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1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2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03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51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34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43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807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97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31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547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8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1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60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5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61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1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19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4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17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9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3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7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0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39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51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7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1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90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4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1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56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57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38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0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7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07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32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0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0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78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9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1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05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9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08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21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4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0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39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3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5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9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1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56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0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6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40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580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2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22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39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7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0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4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34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1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041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73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3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7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513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42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78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57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04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40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34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2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58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355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90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1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23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42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22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46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96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9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95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4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6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3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2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9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06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39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1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4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4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73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C27E8-6203-4D9C-A68F-80A4DA6C214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21.02.2023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A45774-6122-40B9-AEBD-CFD8F8F711C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5895" y="5301207"/>
            <a:ext cx="4118113" cy="132424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5046" y="729318"/>
            <a:ext cx="844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Колпинского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004" y="1772870"/>
            <a:ext cx="395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- практикум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719875"/>
            <a:ext cx="6311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важно знать о развитии движений у детей раннего возраста?»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://900igr.net/up/datas/254760/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900igr.net/up/datas/254760/0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etscad3.ucoz.ru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2434"/>
            <a:ext cx="2760384" cy="23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Индивидуальные особенности </a:t>
            </a:r>
            <a:r>
              <a:rPr lang="ru-RU" sz="32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двигательной активности детей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8676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средней двигательной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–отличаются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уравновешенным  поведением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хорошо регулируют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двигательную деятельность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практически не переутомляются.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повышенной двигательной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активностью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неуравновешены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склонны к выполнению действий, требующих точности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координации, быстро утомляются. Важно не пропустить момент и понять,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ребенок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еще не устал или уже не в состоянии остановиться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Малоактивные дети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склонные много бегать, куда-то залезать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предпочитают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тихие, спокойные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игры. Необходимо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малоподвижных детей медленнее формируются двигательные навыки,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в игре, в бытовой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2000" dirty="0"/>
          </a:p>
        </p:txBody>
      </p:sp>
      <p:pic>
        <p:nvPicPr>
          <p:cNvPr id="5126" name="Picture 6" descr="https://papik.pro/uploads/posts/2021-12/1639209550_6-papik-pro-p-klipart-rebenok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18" y="344761"/>
            <a:ext cx="2426782" cy="29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90296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461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4719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приучить малыша к активности, как сделать, чтобы он хотел </a:t>
            </a:r>
            <a:r>
              <a:rPr lang="ru-RU" sz="3200" b="1" dirty="0" smtClean="0">
                <a:solidFill>
                  <a:srgbClr val="0461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двигаться</a:t>
            </a:r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51079"/>
            <a:ext cx="8229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родителями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во время прогулки догнать вас или сами догоняйте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активизируют ребенка различные игрушки – каталки,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мячи.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мячом. Бросайте мяч, а ребенку предложите догонять его, потом пусть малыш сам бросает и догоняет мяч. </a:t>
            </a: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Постепенно усложняйте действия с мячом.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78838"/>
            <a:ext cx="6943600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Важен пример взрослого.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 отношение к двигательной деятельности обязательно пробудит к ней интерес ребенка.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3777644"/>
            <a:ext cx="2376265" cy="28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419872" y="1843844"/>
            <a:ext cx="5338936" cy="4511082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интеллектуальному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развитию;</a:t>
            </a:r>
          </a:p>
          <a:p>
            <a:pPr marL="0" lvl="0" indent="0">
              <a:buClr>
                <a:srgbClr val="0BD0D9"/>
              </a:buClr>
              <a:buNone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пособствует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улучшению межполушарных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взаимодействий,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профилактикой проблем с чтением и письмом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школе;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совершенствует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восприятие;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закладывает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ориентироваться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пространстве;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тактильная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чувствительность;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разгружает позвоночник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я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-1604" r="-1859" b="1604"/>
          <a:stretch/>
        </p:blipFill>
        <p:spPr bwMode="auto">
          <a:xfrm>
            <a:off x="179511" y="2924944"/>
            <a:ext cx="304772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движений. Ходьба.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971" y="1654893"/>
            <a:ext cx="796774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ходьбы в раннем возрасте: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ребенок ставит ноги слишком широко, ступни повернуты внутрь.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ногу не с пятки на носок, а опускает на всю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стопу;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неравномерный, короткий,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семенящий;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выдерживается направление движения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одновременно выполнить движения ногами и руками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User\Desktop\я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628915"/>
            <a:ext cx="3822123" cy="2040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движений. Бег.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бега в раннем возрасте</a:t>
            </a:r>
          </a:p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формируется у ребенка к концу второго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при беге начинает с двух лет. 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тсутствует фаза «полета»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5" name="Picture 5" descr="C:\Users\User\Desktop\я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63" y="1844824"/>
            <a:ext cx="28054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Бросание и катание.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6536" y="2178596"/>
            <a:ext cx="4038600" cy="31650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выдерживается направление броска;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олкание и бросок слабые;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ила броска не соизмеряется с расстоянием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esktop\я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20690"/>
          <a:stretch/>
        </p:blipFill>
        <p:spPr bwMode="auto">
          <a:xfrm>
            <a:off x="251520" y="2204864"/>
            <a:ext cx="367240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77909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современных дошкольников (4-6 лет)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1759646"/>
              </p:ext>
            </p:extLst>
          </p:nvPr>
        </p:nvGraphicFramePr>
        <p:xfrm>
          <a:off x="32352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ds48.centerstart.ru/sites/ds48.centerstart.ru/files/dir/news/%D0%B3%D0%B8%D0%BC%D0%BD%D0%B0%D1%81%D1%82%D0%B8%D0%BA%D0%B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230958" cy="17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08920"/>
            <a:ext cx="425462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02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прыжков в раннем возрасте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рыжками ребенок овладевает на 2-3 году жизни.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«Пружинка» - подготовительное упражнение для овладения прыжками.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82552" y="1628800"/>
            <a:ext cx="4978896" cy="1656184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гровая форма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и без предметов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митация движений животных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eduportal44.ru/Galich/ds11galich/PublishingImages/SitePages/%D0%97%D0%B4%D0%BE%D1%80%D0%BE%D0%B2%D1%8C%D0%B5%20%D0%B4%D0%B5%D1%82%D0%B5%D0%B9%20%D0%B8%20%D1%80%D0%BE%D0%B4%D0%B8%D1%82%D0%B5%D0%BB%D0%B5%D0%B9/hello_html_m54410c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40" y="3573016"/>
            <a:ext cx="5177608" cy="31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266104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основных видов движений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соблюдать правила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еакция на сигнал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ловкости, выдержки, смелости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8519"/>
            <a:ext cx="3826768" cy="3758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02885"/>
            <a:ext cx="4032448" cy="51845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 с детьми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108615"/>
            <a:ext cx="4060288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4618856" cy="3486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движения во вред!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712968" cy="3668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Висы на руках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это дает чрезмерную нагрузку на суставы и плечевой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пояс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разрешать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ребенку залезать выше того уровня, на котором можете его достать. А для ребенка раннего возраста рекомендуется наклонная лестница – стремянка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Спрыгивание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 рекомендуется совершать спрыгивание с высоты более 20 см. Приземление должно быть пружинящим на полусогнутые ноги и выполняться на мягкую основу и в спортивной обуви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BD0D9"/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 на корточках -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перерастяжение мышц голени</a:t>
            </a:r>
          </a:p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Кувырки через голову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правильная группировка может повредить шейный отдел позвоночника.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я8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5750"/>
          <a:stretch/>
        </p:blipFill>
        <p:spPr bwMode="auto">
          <a:xfrm>
            <a:off x="5976944" y="4721624"/>
            <a:ext cx="3021804" cy="213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157192"/>
            <a:ext cx="5482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Несоблюдение данных правил часто приводит 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перегрузке позвоночника и мощному сотрясению внутренних органов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Кинезиология. Зарядка для мозга.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889418"/>
            <a:ext cx="4038600" cy="396123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 — наука о развитии умственных способностей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 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происходит от греческих слов «кинезис» - движение, и «логос» - наука.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здоровьесберегающим технологиям </a:t>
            </a:r>
          </a:p>
          <a:p>
            <a:endParaRPr lang="ru-RU" dirty="0"/>
          </a:p>
        </p:txBody>
      </p:sp>
      <p:pic>
        <p:nvPicPr>
          <p:cNvPr id="5" name="Picture 2" descr="C:\Users\Настя\Desktop\фотки\к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916832"/>
            <a:ext cx="3962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9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36" y="1124744"/>
            <a:ext cx="8280920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Ладушки», «Идет коза рогатая»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 надо правой и левой рукой попеременно, а затем двумя руками одновременно.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Пальчик, зайчик, кулачок»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попеременно, сначала одной, затем другой ручкой с помощью взрослого показывает указательный пальчик, затем указательный и средний – заячьи ушки, затем сгибает пальчики в кулачок. Затем действия совершаются обеими ручками одновременно.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Ладушки-оладушки»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рука лежит ладонью вниз, а левая – ладонью вверх; одновременная смена позиции со словами: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играли в ладушки – жарили оладушки,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пожарим, повернем и опять играть начнем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«Цап</a:t>
            </a:r>
            <a:r>
              <a:rPr lang="ru-RU" sz="20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берет раскрытую ладошку ребенка и начинает водить по ней пальчиком, приговаривая: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горе стояли зайцы и кричали: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«Прячьте пальцы! Цап!»</a:t>
            </a: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кинезиологических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323528" y="4725144"/>
            <a:ext cx="7099096" cy="16561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понимание схемы собственного тела -  соответствует раннему возрасту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Раньше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всех ребенок выделяет верхнее направление. </a:t>
            </a:r>
            <a:endParaRPr lang="ru-RU" sz="2000" dirty="0" smtClean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Затем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противоположное ему – нижнее. </a:t>
            </a:r>
            <a:endParaRPr lang="ru-RU" sz="2000" dirty="0" smtClean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этого им осознаются направления «впереди» - «сзади</a:t>
            </a: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наконец, «справа» - «слева».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4440" y="446495"/>
            <a:ext cx="814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ориентировки в пространстве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15023"/>
            <a:ext cx="7963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Пространственные представления формируются в течение долгого времени, начиная с внутриутробного периода и вплоть до 7-8-летнего возраста.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17788"/>
            <a:ext cx="78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левшей и правшей существует некоторая разница в восприятии пространства.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Правши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легче усваивают направления: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вверх, сверху, справа.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ведущей левой рукой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преобладают противоположные позиции: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снизу, слева.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15200" cy="996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Удобно, но не всегда полезно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5184576" cy="404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спользование ходунков и раннее усаживание ребенка</a:t>
            </a:r>
          </a:p>
          <a:p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сокращается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ползунковый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страдает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нервная система, потому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малыш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не готов к прямохождению;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страдает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позвоночник, т.к. он недостаточно окреп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сохранения вертикального положения,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повышается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мышечный тонус.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074" name="Picture 2" descr="https://kirgizskaski.ru/wp-content/uploads/3/f/f/3ff814de53566f9198cfd2cc3c4d989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2897" r="18322"/>
          <a:stretch/>
        </p:blipFill>
        <p:spPr bwMode="auto">
          <a:xfrm>
            <a:off x="5724128" y="3789040"/>
            <a:ext cx="2088232" cy="2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etkisovet.ru/wp-content/uploads/2021/07/hodunki-dlya-detej-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6926" r="8401"/>
          <a:stretch/>
        </p:blipFill>
        <p:spPr bwMode="auto">
          <a:xfrm>
            <a:off x="6516216" y="1484784"/>
            <a:ext cx="2088232" cy="24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916832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же наши ручки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(ножки, ушки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Дотронься до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...» 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(носика, глазок, 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животика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«Это я»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глазки – вот и вот. Это ушки  – вот и вот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нос. Это рот. Там спинка, тут живот.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ручки –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хлоп, хлоп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ножки, топ, топ.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 устали, вытрем лоб.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«Комарики»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дарики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ай, да комарики.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Вились, кружились, на ..... носик садились.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(обхитрить: говорить на носик, а показывать на ушки)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игровые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упражнения, помогающие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телом: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764704"/>
            <a:ext cx="7632848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призвать уделять больше внимания развитию движений у ребенка.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двигательной сфере тянут за собой проблемы и в речевой и эмоциональной сферах.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годами они только усугубляются, и уже к 9 – 10 годам решать их становится очень сложно.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kartinkof.club/uploads/posts/2022-06/1655434839_28-kartinkof-club-p-rezhim-dnya-v-detskom-sadu-v-kartinkakh-dl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464496" cy="31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06084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делаете для развития движений у своих малышей и что из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своего опыта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можете посоветовать другим родителям? </a:t>
            </a:r>
            <a:endParaRPr lang="ru-RU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fontAlgn="base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Была ли полезна для вас встреча и чем?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Вопросы для родителей: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Picture 4" descr="https://basicgroup.ua/wp-content/uploads/2020/02/Microphone_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02148"/>
            <a:ext cx="1575099" cy="129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rused.ru/irk-mdou63/wp-content/uploads/sites/119/2020/06/zaryad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05" y="4005064"/>
            <a:ext cx="4028109" cy="22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64" y="1052736"/>
            <a:ext cx="3826768" cy="5063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 ли это важно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тоит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 специально организовывать двигательную деятельность ребенка?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достаточно просто предоставлять малышу возможность двигаться? </a:t>
            </a:r>
            <a:endParaRPr lang="ru-RU" sz="2000" dirty="0"/>
          </a:p>
        </p:txBody>
      </p:sp>
      <p:pic>
        <p:nvPicPr>
          <p:cNvPr id="4098" name="Picture 2" descr="https://detskie-stihi.ru/wp-content/uploads/2021/12/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4269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3529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– биологическая потребность ребенка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772816"/>
            <a:ext cx="5184576" cy="4822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обмена веществ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развития всех систем организма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выносливости, работоспособности</a:t>
            </a:r>
          </a:p>
          <a:p>
            <a:pPr marL="0" indent="0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жизненно необходимыми умениями и навыками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Получение положительных эмоций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общего жизненного тонуса малыша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Активизация познавательной деятельности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я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36912"/>
            <a:ext cx="324902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75" y="548680"/>
            <a:ext cx="7571184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особенности детей раннего возраста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9873079"/>
              </p:ext>
            </p:extLst>
          </p:nvPr>
        </p:nvGraphicFramePr>
        <p:xfrm>
          <a:off x="323528" y="1988840"/>
          <a:ext cx="81734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к4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1"/>
          <a:stretch/>
        </p:blipFill>
        <p:spPr bwMode="auto">
          <a:xfrm>
            <a:off x="7400631" y="3560568"/>
            <a:ext cx="1723887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55543970"/>
              </p:ext>
            </p:extLst>
          </p:nvPr>
        </p:nvGraphicFramePr>
        <p:xfrm>
          <a:off x="214958" y="2060848"/>
          <a:ext cx="7992888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User\Desktop\к4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4"/>
          <a:stretch/>
        </p:blipFill>
        <p:spPr bwMode="auto">
          <a:xfrm>
            <a:off x="7381906" y="3573016"/>
            <a:ext cx="1651879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63508" y="757057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Физические особенности детей раннего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5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4005064"/>
            <a:ext cx="7416824" cy="2315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23484296"/>
              </p:ext>
            </p:extLst>
          </p:nvPr>
        </p:nvGraphicFramePr>
        <p:xfrm>
          <a:off x="144085" y="1354186"/>
          <a:ext cx="8603247" cy="533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User\Desktop\к4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0"/>
          <a:stretch/>
        </p:blipFill>
        <p:spPr bwMode="auto">
          <a:xfrm>
            <a:off x="7419431" y="3772514"/>
            <a:ext cx="1689073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413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4617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Физические особенности детей раннего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я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26992"/>
            <a:ext cx="3707904" cy="242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Факторы, влияющие на двигательную активность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32856"/>
            <a:ext cx="777686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ребенка 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альчики в среднем двигаются больше, чем девочки. 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 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етом у детей потребность в движении больше, чем зимой.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суток 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наибольшая активность проявляется с 9 до 12 часов в первой половине дня и с 17 до 19 - во второй. 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жизни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095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1288</Words>
  <Application>Microsoft Office PowerPoint</Application>
  <PresentationFormat>Экран (4:3)</PresentationFormat>
  <Paragraphs>221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33</vt:i4>
      </vt:variant>
    </vt:vector>
  </HeadingPairs>
  <TitlesOfParts>
    <vt:vector size="52" baseType="lpstr">
      <vt:lpstr>Arial</vt:lpstr>
      <vt:lpstr>Calibri</vt:lpstr>
      <vt:lpstr>Constantia</vt:lpstr>
      <vt:lpstr>Symbol</vt:lpstr>
      <vt:lpstr>Times New Roman</vt:lpstr>
      <vt:lpstr>Wingdings 2</vt:lpstr>
      <vt:lpstr>Поток</vt:lpstr>
      <vt:lpstr>1_Поток</vt:lpstr>
      <vt:lpstr>2_Поток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   Инструктор по физической культуре Ф.И.О. </vt:lpstr>
      <vt:lpstr>Состояние здоровья современных дошкольников (4-6 лет)</vt:lpstr>
      <vt:lpstr>Удобно, но не всегда полезно</vt:lpstr>
      <vt:lpstr>Развитие движений</vt:lpstr>
      <vt:lpstr>Движение – биологическая потребность ребенка</vt:lpstr>
      <vt:lpstr>Физические особенности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  <vt:lpstr>Развитие основных движений.  Ползание.</vt:lpstr>
      <vt:lpstr>Презентация PowerPoint</vt:lpstr>
      <vt:lpstr>Развитие основных движений. Ходьба.</vt:lpstr>
      <vt:lpstr>Презентация PowerPoint</vt:lpstr>
      <vt:lpstr>Развитие основных движений. Бег.</vt:lpstr>
      <vt:lpstr>Презентация PowerPoint</vt:lpstr>
      <vt:lpstr>Развитие основных движений.  Бросание и катание.</vt:lpstr>
      <vt:lpstr>Презентация PowerPoint</vt:lpstr>
      <vt:lpstr>Развитие основных движений.  Прыжки.</vt:lpstr>
      <vt:lpstr>Презентация PowerPoint</vt:lpstr>
      <vt:lpstr>Общеразвивающие упражнения</vt:lpstr>
      <vt:lpstr>Презентация PowerPoint</vt:lpstr>
      <vt:lpstr>Подвижная игра</vt:lpstr>
      <vt:lpstr>Презентация PowerPoint</vt:lpstr>
      <vt:lpstr>Когда движения во вред!</vt:lpstr>
      <vt:lpstr>Кинезиология. Зарядка для мозга.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ДВИЖЕНИЙ  У ДЕТЕЙ РАННЕГО ВОЗРАСТА   Инструктор по физической культуре Семенова Ирина Юрьевна</dc:title>
  <dc:creator>Пользователь Windows</dc:creator>
  <cp:lastModifiedBy>Пользователь Windows</cp:lastModifiedBy>
  <cp:revision>123</cp:revision>
  <dcterms:created xsi:type="dcterms:W3CDTF">2021-02-04T10:41:23Z</dcterms:created>
  <dcterms:modified xsi:type="dcterms:W3CDTF">2023-02-21T19:26:26Z</dcterms:modified>
</cp:coreProperties>
</file>