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72" r:id="rId5"/>
    <p:sldId id="273" r:id="rId6"/>
    <p:sldId id="274" r:id="rId7"/>
    <p:sldId id="278" r:id="rId8"/>
    <p:sldId id="275" r:id="rId9"/>
    <p:sldId id="276" r:id="rId10"/>
    <p:sldId id="284" r:id="rId11"/>
    <p:sldId id="279" r:id="rId12"/>
    <p:sldId id="280" r:id="rId13"/>
    <p:sldId id="281" r:id="rId14"/>
    <p:sldId id="287" r:id="rId15"/>
    <p:sldId id="267" r:id="rId16"/>
    <p:sldId id="285" r:id="rId17"/>
    <p:sldId id="258" r:id="rId18"/>
    <p:sldId id="283" r:id="rId19"/>
    <p:sldId id="259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79" d="100"/>
          <a:sy n="79" d="100"/>
        </p:scale>
        <p:origin x="101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FCA57D-863E-47A7-A490-13EEE577B68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CECED5-2F5C-4678-BC58-D7B8F3462486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спокойствие и вера </a:t>
          </a:r>
        </a:p>
        <a:p>
          <a:pPr algn="l"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позитивные результаты </a:t>
          </a:r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позитивно влияет на адаптацию ребенка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A8848-6A79-4AE3-A50D-AB92CE44E001}" type="parTrans" cxnId="{E7BCD7FF-1CC3-4DC9-A110-74055411D498}">
      <dgm:prSet/>
      <dgm:spPr/>
      <dgm:t>
        <a:bodyPr/>
        <a:lstStyle/>
        <a:p>
          <a:endParaRPr lang="ru-RU"/>
        </a:p>
      </dgm:t>
    </dgm:pt>
    <dgm:pt modelId="{162E7BFF-7B6B-4727-BC54-DAF814DF5608}" type="sibTrans" cxnId="{E7BCD7FF-1CC3-4DC9-A110-74055411D498}">
      <dgm:prSet/>
      <dgm:spPr/>
      <dgm:t>
        <a:bodyPr/>
        <a:lstStyle/>
        <a:p>
          <a:endParaRPr lang="ru-RU"/>
        </a:p>
      </dgm:t>
    </dgm:pt>
    <dgm:pt modelId="{85D6ECE7-BF70-46F8-AAFF-5BF2F6DEE47E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небольшая тревога мобилизует действия родителей </a:t>
          </a:r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подготовки ребенка к адаптации</a:t>
          </a:r>
          <a:endParaRPr lang="ru-RU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44AE6-B2FD-450C-83FD-78CE1825EF5E}" type="parTrans" cxnId="{5F0EA46A-CE68-401E-B383-402731A22458}">
      <dgm:prSet/>
      <dgm:spPr/>
      <dgm:t>
        <a:bodyPr/>
        <a:lstStyle/>
        <a:p>
          <a:endParaRPr lang="ru-RU"/>
        </a:p>
      </dgm:t>
    </dgm:pt>
    <dgm:pt modelId="{787480BE-FF53-4C49-B87E-C6D4F4A7B1FF}" type="sibTrans" cxnId="{5F0EA46A-CE68-401E-B383-402731A22458}">
      <dgm:prSet/>
      <dgm:spPr/>
      <dgm:t>
        <a:bodyPr/>
        <a:lstStyle/>
        <a:p>
          <a:endParaRPr lang="ru-RU"/>
        </a:p>
      </dgm:t>
    </dgm:pt>
    <dgm:pt modelId="{14306858-108F-43BF-9A26-A9956D549599}">
      <dgm:prSet custT="1"/>
      <dgm:spPr>
        <a:solidFill>
          <a:schemeClr val="bg1">
            <a:lumMod val="65000"/>
            <a:alpha val="90000"/>
          </a:schemeClr>
        </a:solidFill>
        <a:ln>
          <a:solidFill>
            <a:schemeClr val="tx1">
              <a:lumMod val="95000"/>
              <a:lumOff val="5000"/>
              <a:alpha val="90000"/>
            </a:schemeClr>
          </a:solidFill>
        </a:ln>
      </dgm:spPr>
      <dgm:t>
        <a:bodyPr/>
        <a:lstStyle/>
        <a:p>
          <a:pPr algn="l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чрезмерная тревога родителя  </a:t>
          </a:r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захватывает его самого и передается ребенку и педагогам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(эмоциональное заражение)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1F1D25-65D5-443C-8D34-FF944F5D7220}" type="parTrans" cxnId="{3380AD9E-4FEB-4B86-BBC7-A715508C58E1}">
      <dgm:prSet/>
      <dgm:spPr/>
      <dgm:t>
        <a:bodyPr/>
        <a:lstStyle/>
        <a:p>
          <a:endParaRPr lang="ru-RU"/>
        </a:p>
      </dgm:t>
    </dgm:pt>
    <dgm:pt modelId="{883259EA-278C-438E-A6EA-E9DDFA8F0BE1}" type="sibTrans" cxnId="{3380AD9E-4FEB-4B86-BBC7-A715508C58E1}">
      <dgm:prSet/>
      <dgm:spPr/>
      <dgm:t>
        <a:bodyPr/>
        <a:lstStyle/>
        <a:p>
          <a:endParaRPr lang="ru-RU"/>
        </a:p>
      </dgm:t>
    </dgm:pt>
    <dgm:pt modelId="{B7DB8183-ADB1-48D2-BF17-F51356E393A9}" type="pres">
      <dgm:prSet presAssocID="{B8FCA57D-863E-47A7-A490-13EEE577B68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B663A-5491-45C7-B4FC-C873115A5B97}" type="pres">
      <dgm:prSet presAssocID="{B8FCA57D-863E-47A7-A490-13EEE577B68A}" presName="dummyMaxCanvas" presStyleCnt="0"/>
      <dgm:spPr/>
    </dgm:pt>
    <dgm:pt modelId="{0F437FFA-C72C-477D-9DDC-F4F3C42C19D7}" type="pres">
      <dgm:prSet presAssocID="{B8FCA57D-863E-47A7-A490-13EEE577B68A}" presName="parentComposite" presStyleCnt="0"/>
      <dgm:spPr/>
    </dgm:pt>
    <dgm:pt modelId="{032603D1-A802-41FC-B37A-0F41678130AB}" type="pres">
      <dgm:prSet presAssocID="{B8FCA57D-863E-47A7-A490-13EEE577B68A}" presName="parent1" presStyleLbl="alignAccFollowNode1" presStyleIdx="0" presStyleCnt="4" custScaleX="135532" custScaleY="156805" custLinFactX="75923" custLinFactY="100000" custLinFactNeighborX="100000" custLinFactNeighborY="15663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2185679E-F85B-4E33-A95F-2E84F2FBBECA}" type="pres">
      <dgm:prSet presAssocID="{B8FCA57D-863E-47A7-A490-13EEE577B68A}" presName="parent2" presStyleLbl="alignAccFollowNode1" presStyleIdx="1" presStyleCnt="4" custScaleX="148235" custScaleY="136266" custLinFactX="-51096" custLinFactY="100000" custLinFactNeighborX="-100000" custLinFactNeighborY="131363">
        <dgm:presLayoutVars>
          <dgm:chMax val="4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45F8447-CF3E-4DFD-B38D-6FFAD0A560B2}" type="pres">
      <dgm:prSet presAssocID="{B8FCA57D-863E-47A7-A490-13EEE577B68A}" presName="childrenComposite" presStyleCnt="0"/>
      <dgm:spPr/>
    </dgm:pt>
    <dgm:pt modelId="{CA782FBA-7015-4F4F-98FF-18E6CA359D95}" type="pres">
      <dgm:prSet presAssocID="{B8FCA57D-863E-47A7-A490-13EEE577B68A}" presName="dummyMaxCanvas_ChildArea" presStyleCnt="0"/>
      <dgm:spPr/>
    </dgm:pt>
    <dgm:pt modelId="{E946228D-7FC3-43F2-AFD8-4C7692F5BA20}" type="pres">
      <dgm:prSet presAssocID="{B8FCA57D-863E-47A7-A490-13EEE577B68A}" presName="fulcrum" presStyleLbl="alignAccFollowNode1" presStyleIdx="2" presStyleCnt="4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F54210A3-1664-42D4-A7E6-A5A215690E3D}" type="pres">
      <dgm:prSet presAssocID="{B8FCA57D-863E-47A7-A490-13EEE577B68A}" presName="balance_01" presStyleLbl="alignAccFollowNode1" presStyleIdx="3" presStyleCnt="4" custScaleX="166478" custScaleY="120057">
        <dgm:presLayoutVars>
          <dgm:bulletEnabled val="1"/>
        </dgm:presLayoutVars>
      </dgm:prSet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AFC6843F-6EC5-4A1E-A53D-6F504AC00ED7}" type="pres">
      <dgm:prSet presAssocID="{B8FCA57D-863E-47A7-A490-13EEE577B68A}" presName="right_01_1" presStyleLbl="node1" presStyleIdx="0" presStyleCnt="1" custAng="21360000" custScaleX="128507" custScaleY="58274" custLinFactX="-45170" custLinFactNeighborX="-100000" custLinFactNeighborY="-52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80AD9E-4FEB-4B86-BBC7-A715508C58E1}" srcId="{B8FCA57D-863E-47A7-A490-13EEE577B68A}" destId="{14306858-108F-43BF-9A26-A9956D549599}" srcOrd="0" destOrd="0" parTransId="{C71F1D25-65D5-443C-8D34-FF944F5D7220}" sibTransId="{883259EA-278C-438E-A6EA-E9DDFA8F0BE1}"/>
    <dgm:cxn modelId="{A77CE83E-6E3A-458C-8EF6-9C050E5D9501}" type="presOf" srcId="{B8FCA57D-863E-47A7-A490-13EEE577B68A}" destId="{B7DB8183-ADB1-48D2-BF17-F51356E393A9}" srcOrd="0" destOrd="0" presId="urn:microsoft.com/office/officeart/2005/8/layout/balance1"/>
    <dgm:cxn modelId="{A06554C2-FC1D-4B16-93E4-246902F42B15}" type="presOf" srcId="{85D6ECE7-BF70-46F8-AAFF-5BF2F6DEE47E}" destId="{2185679E-F85B-4E33-A95F-2E84F2FBBECA}" srcOrd="0" destOrd="0" presId="urn:microsoft.com/office/officeart/2005/8/layout/balance1"/>
    <dgm:cxn modelId="{E7BCD7FF-1CC3-4DC9-A110-74055411D498}" srcId="{85D6ECE7-BF70-46F8-AAFF-5BF2F6DEE47E}" destId="{28CECED5-2F5C-4678-BC58-D7B8F3462486}" srcOrd="0" destOrd="0" parTransId="{D47A8848-6A79-4AE3-A50D-AB92CE44E001}" sibTransId="{162E7BFF-7B6B-4727-BC54-DAF814DF5608}"/>
    <dgm:cxn modelId="{5F0EA46A-CE68-401E-B383-402731A22458}" srcId="{B8FCA57D-863E-47A7-A490-13EEE577B68A}" destId="{85D6ECE7-BF70-46F8-AAFF-5BF2F6DEE47E}" srcOrd="1" destOrd="0" parTransId="{9A544AE6-B2FD-450C-83FD-78CE1825EF5E}" sibTransId="{787480BE-FF53-4C49-B87E-C6D4F4A7B1FF}"/>
    <dgm:cxn modelId="{4E0A4A7A-EF36-452B-9F18-21096757D154}" type="presOf" srcId="{14306858-108F-43BF-9A26-A9956D549599}" destId="{032603D1-A802-41FC-B37A-0F41678130AB}" srcOrd="0" destOrd="0" presId="urn:microsoft.com/office/officeart/2005/8/layout/balance1"/>
    <dgm:cxn modelId="{37D0D1C0-88C2-4381-8E93-5880F6A136DB}" type="presOf" srcId="{28CECED5-2F5C-4678-BC58-D7B8F3462486}" destId="{AFC6843F-6EC5-4A1E-A53D-6F504AC00ED7}" srcOrd="0" destOrd="0" presId="urn:microsoft.com/office/officeart/2005/8/layout/balance1"/>
    <dgm:cxn modelId="{9620F30F-F7D6-4F32-9CEE-43E7E7A91C6F}" type="presParOf" srcId="{B7DB8183-ADB1-48D2-BF17-F51356E393A9}" destId="{2DBB663A-5491-45C7-B4FC-C873115A5B97}" srcOrd="0" destOrd="0" presId="urn:microsoft.com/office/officeart/2005/8/layout/balance1"/>
    <dgm:cxn modelId="{0207BE83-27FE-41E5-890A-81E2936289F6}" type="presParOf" srcId="{B7DB8183-ADB1-48D2-BF17-F51356E393A9}" destId="{0F437FFA-C72C-477D-9DDC-F4F3C42C19D7}" srcOrd="1" destOrd="0" presId="urn:microsoft.com/office/officeart/2005/8/layout/balance1"/>
    <dgm:cxn modelId="{69B4CB66-3951-4A94-88E0-091A346D4D7F}" type="presParOf" srcId="{0F437FFA-C72C-477D-9DDC-F4F3C42C19D7}" destId="{032603D1-A802-41FC-B37A-0F41678130AB}" srcOrd="0" destOrd="0" presId="urn:microsoft.com/office/officeart/2005/8/layout/balance1"/>
    <dgm:cxn modelId="{F2589F99-2B89-40A2-9A3A-E3C90D0D6EFE}" type="presParOf" srcId="{0F437FFA-C72C-477D-9DDC-F4F3C42C19D7}" destId="{2185679E-F85B-4E33-A95F-2E84F2FBBECA}" srcOrd="1" destOrd="0" presId="urn:microsoft.com/office/officeart/2005/8/layout/balance1"/>
    <dgm:cxn modelId="{F5F2CE71-AE4F-47ED-9805-9ED652EF7A45}" type="presParOf" srcId="{B7DB8183-ADB1-48D2-BF17-F51356E393A9}" destId="{845F8447-CF3E-4DFD-B38D-6FFAD0A560B2}" srcOrd="2" destOrd="0" presId="urn:microsoft.com/office/officeart/2005/8/layout/balance1"/>
    <dgm:cxn modelId="{98EB0F26-6830-40E0-AF2A-BE74142D4B32}" type="presParOf" srcId="{845F8447-CF3E-4DFD-B38D-6FFAD0A560B2}" destId="{CA782FBA-7015-4F4F-98FF-18E6CA359D95}" srcOrd="0" destOrd="0" presId="urn:microsoft.com/office/officeart/2005/8/layout/balance1"/>
    <dgm:cxn modelId="{8071A2D1-61C9-4FF1-8B3A-A8AA357DD88C}" type="presParOf" srcId="{845F8447-CF3E-4DFD-B38D-6FFAD0A560B2}" destId="{E946228D-7FC3-43F2-AFD8-4C7692F5BA20}" srcOrd="1" destOrd="0" presId="urn:microsoft.com/office/officeart/2005/8/layout/balance1"/>
    <dgm:cxn modelId="{54C4D785-9558-4471-B8CB-3AE19B91261C}" type="presParOf" srcId="{845F8447-CF3E-4DFD-B38D-6FFAD0A560B2}" destId="{F54210A3-1664-42D4-A7E6-A5A215690E3D}" srcOrd="2" destOrd="0" presId="urn:microsoft.com/office/officeart/2005/8/layout/balance1"/>
    <dgm:cxn modelId="{851705D3-7CC2-41B2-A674-F5F2100D912C}" type="presParOf" srcId="{845F8447-CF3E-4DFD-B38D-6FFAD0A560B2}" destId="{AFC6843F-6EC5-4A1E-A53D-6F504AC00ED7}" srcOrd="3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603D1-A802-41FC-B37A-0F41678130AB}">
      <dsp:nvSpPr>
        <dsp:cNvPr id="0" name=""/>
        <dsp:cNvSpPr/>
      </dsp:nvSpPr>
      <dsp:spPr>
        <a:xfrm>
          <a:off x="4073329" y="2388434"/>
          <a:ext cx="2403497" cy="1544860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tx1">
              <a:lumMod val="95000"/>
              <a:lumOff val="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чрезмерная тревога родителя  </a:t>
          </a: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захватывает его самого и передается ребенку и педагогам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(эмоциональное заражение)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8576" y="2433681"/>
        <a:ext cx="2313003" cy="1454366"/>
      </dsp:txXfrm>
    </dsp:sp>
    <dsp:sp modelId="{2185679E-F85B-4E33-A95F-2E84F2FBBECA}">
      <dsp:nvSpPr>
        <dsp:cNvPr id="0" name=""/>
        <dsp:cNvSpPr/>
      </dsp:nvSpPr>
      <dsp:spPr>
        <a:xfrm>
          <a:off x="722953" y="2240677"/>
          <a:ext cx="2628769" cy="1342507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небольшая тревога мобилизует действия родителей </a:t>
          </a: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подготовки ребенка к адаптации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8489" y="2306213"/>
        <a:ext cx="2497697" cy="1211435"/>
      </dsp:txXfrm>
    </dsp:sp>
    <dsp:sp modelId="{E946228D-7FC3-43F2-AFD8-4C7692F5BA20}">
      <dsp:nvSpPr>
        <dsp:cNvPr id="0" name=""/>
        <dsp:cNvSpPr/>
      </dsp:nvSpPr>
      <dsp:spPr>
        <a:xfrm>
          <a:off x="3122933" y="4327059"/>
          <a:ext cx="738908" cy="738908"/>
        </a:xfrm>
        <a:prstGeom prst="triangle">
          <a:avLst/>
        </a:prstGeom>
        <a:solidFill>
          <a:schemeClr val="accent2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210A3-1664-42D4-A7E6-A5A215690E3D}">
      <dsp:nvSpPr>
        <dsp:cNvPr id="0" name=""/>
        <dsp:cNvSpPr/>
      </dsp:nvSpPr>
      <dsp:spPr>
        <a:xfrm rot="240000">
          <a:off x="830241" y="3979329"/>
          <a:ext cx="5324292" cy="372310"/>
        </a:xfrm>
        <a:prstGeom prst="rect">
          <a:avLst/>
        </a:prstGeom>
        <a:solidFill>
          <a:schemeClr val="accent2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6843F-6EC5-4A1E-A53D-6F504AC00ED7}">
      <dsp:nvSpPr>
        <dsp:cNvPr id="0" name=""/>
        <dsp:cNvSpPr/>
      </dsp:nvSpPr>
      <dsp:spPr>
        <a:xfrm>
          <a:off x="792447" y="568900"/>
          <a:ext cx="2437547" cy="1441016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спокойствие и вера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позитивные результаты </a:t>
          </a: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позитивно влияет на адаптацию ребенка</a:t>
          </a: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2792" y="639245"/>
        <a:ext cx="2296857" cy="1300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EDAC-2BDA-46F0-9BE2-35B6E29E6739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A866B-E723-4F57-A47A-64A916815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2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Парасюк Екатерина Геннадьевна</a:t>
            </a:r>
          </a:p>
          <a:p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Ярощук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Сергеевна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A866B-E723-4F57-A47A-64A916815E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64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528D9-7719-4F86-9ACD-28F0B231902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64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528D9-7719-4F86-9ACD-28F0B231902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3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528D9-7719-4F86-9ACD-28F0B231902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56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A866B-E723-4F57-A47A-64A916815E2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912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A866B-E723-4F57-A47A-64A916815E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6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A866B-E723-4F57-A47A-64A916815E2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11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A866B-E723-4F57-A47A-64A916815E2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8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8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7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52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1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21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2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0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86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07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33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83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41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19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66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21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48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4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6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99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9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04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17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70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20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74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78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73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83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03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7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41672-DB24-4D90-A484-610487DA6CA8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E62CA-4F79-47C3-973B-1F062446B5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0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026C51-645B-4ED0-983A-6E7391F95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7684C5-CDED-47CD-98FD-B8447F41D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5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62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52060"/>
            <a:ext cx="7772400" cy="792088"/>
          </a:xfrm>
        </p:spPr>
        <p:txBody>
          <a:bodyPr/>
          <a:lstStyle/>
          <a:p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 55 </a:t>
            </a:r>
            <a:b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Санкт-Петербурга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7360" y="2204864"/>
            <a:ext cx="6400800" cy="1752600"/>
          </a:xfrm>
        </p:spPr>
        <p:txBody>
          <a:bodyPr>
            <a:normAutofit fontScale="85000" lnSpcReduction="10000"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«Эмоции родителей – важный фактор адаптации детей раннего возраста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ДОУ»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489648"/>
            <a:ext cx="2694666" cy="187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275856" y="5428513"/>
            <a:ext cx="54726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чебно-воспитательной работе</a:t>
            </a:r>
          </a:p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</a:t>
            </a:r>
          </a:p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 раннего возраста:</a:t>
            </a:r>
          </a:p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Ф.И.О., Ф.И.О.</a:t>
            </a:r>
          </a:p>
          <a:p>
            <a:pPr lvl="0"/>
            <a:r>
              <a:rPr lang="ru-RU" sz="1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Ф.И.О., Ф.И.О.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" y="-33882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08647"/>
            <a:ext cx="856895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В-третьих,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сейчас узнаете , что делают воспитатели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облегчить процесс адаптации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детей?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63620"/>
            <a:ext cx="7056784" cy="278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узнаем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особенности и предпочтения вашего ребенка, чтобы учитывать и «сохранять» их в период адаптации.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адаптации мы не отучаем ребенка от сосок и памперсов,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усаживаем насильно за стол, на горшок, предлагаем детям игры, которые нравятся, или в которые они играют дома. Для этого мы советуем вам приносить любимые игрушки детей или книжки из дома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85" y="2246449"/>
            <a:ext cx="1888260" cy="1313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685" y="4987775"/>
            <a:ext cx="1476164" cy="14565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397578"/>
            <a:ext cx="676875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беседе узнаем</a:t>
            </a: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что любит играть дома ваш ребенок? </a:t>
            </a: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у него вредные привычки: например, соска, памперс? </a:t>
            </a: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его характера и поведения? </a:t>
            </a: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  <a:tabLst>
                <a:tab pos="18034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предпочтения у ребенка к еде?</a:t>
            </a:r>
          </a:p>
        </p:txBody>
      </p:sp>
    </p:spTree>
    <p:extLst>
      <p:ext uri="{BB962C8B-B14F-4D97-AF65-F5344CB8AC3E}">
        <p14:creationId xmlns:p14="http://schemas.microsoft.com/office/powerpoint/2010/main" val="22820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5"/>
            <a:ext cx="9144793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8461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все для сохранения эмоционального комфорта малыша через: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1475" y="1916832"/>
            <a:ext cx="38862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елесный контакт (с теми, кто идет на контакт)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ласковую речь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к игрушкам и использование различных игровых приемов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720856"/>
            <a:ext cx="3501166" cy="2330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cdn1.imgbb.ru/community/133/1331881/201602/8bb86b9018ea79648261c5be3592b56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766184"/>
            <a:ext cx="3333750" cy="2314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5"/>
            <a:ext cx="9144793" cy="6864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3176" y="1435940"/>
            <a:ext cx="8047396" cy="3754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паузы – дети под музыку совершают какие-то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ритмические движения</a:t>
            </a:r>
          </a:p>
          <a:p>
            <a:pPr lvl="0"/>
            <a:endParaRPr lang="ru-RU" sz="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Дети играют в игрушки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 «секретом», шумящие, звенящие, световые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т.д.</a:t>
            </a:r>
          </a:p>
          <a:p>
            <a:pPr lvl="0"/>
            <a:endParaRPr lang="ru-RU" sz="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Дети играют 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водой, мыльными пузырями, кинетическим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песком</a:t>
            </a:r>
          </a:p>
          <a:p>
            <a:pPr lvl="0"/>
            <a:endParaRPr lang="ru-RU" sz="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Театрализованные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игры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 детьми – у воспитателя на руке игрушка би-ба-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или просто мягкая игрушка которая разговаривает с ребенком</a:t>
            </a:r>
          </a:p>
          <a:p>
            <a:pPr lvl="0"/>
            <a:endParaRPr lang="ru-RU" sz="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дидактической юбке привлекает внимание детей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элементам юбки (шнуровка, застежки, пуговицы и пр.)</a:t>
            </a:r>
          </a:p>
          <a:p>
            <a:pPr lvl="0"/>
            <a:endParaRPr lang="ru-RU" sz="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прочие игры, которые воспитатель использует в период </a:t>
            </a:r>
            <a:r>
              <a:rPr lang="ru-RU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детей.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101" y="324265"/>
            <a:ext cx="7607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(несколько слайдов, на которых дети вовлечены 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игровую деятельность, например:)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45" y="5085184"/>
            <a:ext cx="1914310" cy="1365622"/>
          </a:xfrm>
          <a:prstGeom prst="rect">
            <a:avLst/>
          </a:prstGeom>
        </p:spPr>
      </p:pic>
      <p:pic>
        <p:nvPicPr>
          <p:cNvPr id="15" name="Picture 6" descr="https://eurotoy.ru/upload/iblock/0b0/1609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49" y="4842566"/>
            <a:ext cx="1721768" cy="17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st3.depositphotos.com/3548813/19089/v/1600/depositphotos_190898386-stock-illustration-cartoon-children-play-with-soa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6"/>
          <a:stretch/>
        </p:blipFill>
        <p:spPr bwMode="auto">
          <a:xfrm>
            <a:off x="6358239" y="4818950"/>
            <a:ext cx="2484443" cy="17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" y="-594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980728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– четвертых,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расскажите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вы можете сделать сейчас, чтобы способствовать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успешной адаптации детей?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577" y="3284984"/>
            <a:ext cx="209720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5" y="-297"/>
            <a:ext cx="9150889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сделать родители?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сохранять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режим в выходные;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Приблизить домашнее меню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меню детского сада;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рассказывать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воспитателям о своем ребенке правду, что любит – не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любит,   что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умеет - не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умеет;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выполнять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свои обещания, данные ребенку;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отучать от вредных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привычек;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ругать, не стыдить, ни с кем не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сравнивать;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больше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гулять, и общаться с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ребенком;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показывать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ребенку, что вы его любите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ÐÐ°ÑÑÐ¸Ð½ÐºÐ¸ Ð¿Ð¾ Ð·Ð°Ð¿ÑÐ¾ÑÑ Ð¼Ð°Ð¼Ð° Ð²ÐµÐ´ÐµÑ Ð´Ð¾ÑÐºÐ¾Ð»ÑÐ½Ð¸ÐºÐ° Ð² Ð´ÐµÑÑÐºÐ¸Ð¹ ÑÐ°Ð´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3176"/>
            <a:ext cx="1161691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" y="15032"/>
            <a:ext cx="9156986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  <a:tabLst>
                <a:tab pos="180340" algn="l"/>
              </a:tabLs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 пятых,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 всегда можете поработать со своим эмоциональным состоянием, например, аутогенная тренировка или простые упражнения, например, дыхание, представление себя в приятном, спокойном месте, душ и т.п.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Или обратиться за помощью к педагогу-психологу</a:t>
            </a:r>
          </a:p>
          <a:p>
            <a:pPr indent="449580" algn="just">
              <a:spcAft>
                <a:spcPts val="0"/>
              </a:spcAft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детского сада. 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30" y="3861048"/>
            <a:ext cx="2466533" cy="217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860" y="4797688"/>
            <a:ext cx="2837055" cy="189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544" y="3861048"/>
            <a:ext cx="2597192" cy="196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3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9156986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748" y="370685"/>
            <a:ext cx="4104456" cy="56207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Итак</a:t>
            </a: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наши выводы: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─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Излишняя тревога не помогает, а мешает и разрушает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00" b="1" dirty="0"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─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и педагоги сделали и делают все, что обеспечивает успешную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адаптацию.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00" b="1" dirty="0"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─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Адаптация занимает, в большинстве случаев, непродолжительное время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ребенок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привыкнет и все становится хорошо.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Спокойный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 –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спокойный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 –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спокойный воспитатель  - лучшая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позиция</a:t>
            </a:r>
          </a:p>
          <a:p>
            <a:pPr algn="ctr">
              <a:buNone/>
            </a:pP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всех!</a:t>
            </a:r>
            <a:endParaRPr lang="ru-RU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ÐÐ°ÑÑÐ¸Ð½ÐºÐ¸ Ð¿Ð¾ Ð·Ð°Ð¿ÑÐ¾ÑÑ Ð¼Ð°Ð¼Ð° Ð²ÐµÐ´ÐµÑ Ð´Ð¾ÑÐºÐ¾Ð»ÑÐ½Ð¸ÐºÐ° Ð² Ð´ÐµÑÑÐºÐ¸Ð¹ ÑÐ°Ð´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1017675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86" y="-38452"/>
            <a:ext cx="9156986" cy="6864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4606561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Выскажите, пожалуйста,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свое мнение, свое отношение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 сегодняшней беседе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764704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451979"/>
            <a:ext cx="269466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gif-kartinki.ru/fony/fon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79143499"/>
              </p:ext>
            </p:extLst>
          </p:nvPr>
        </p:nvGraphicFramePr>
        <p:xfrm>
          <a:off x="827584" y="1172195"/>
          <a:ext cx="6984776" cy="49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https://www.syl.ru/misc/i/ai/374413/22777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57589"/>
            <a:ext cx="1536171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5736" y="735322"/>
            <a:ext cx="1390131" cy="107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91680" y="212390"/>
            <a:ext cx="600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состояние родителей – какое оно?</a:t>
            </a:r>
          </a:p>
        </p:txBody>
      </p:sp>
    </p:spTree>
    <p:extLst>
      <p:ext uri="{BB962C8B-B14F-4D97-AF65-F5344CB8AC3E}">
        <p14:creationId xmlns:p14="http://schemas.microsoft.com/office/powerpoint/2010/main" val="40995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5617"/>
            <a:ext cx="9144793" cy="6858000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5847682"/>
              </p:ext>
            </p:extLst>
          </p:nvPr>
        </p:nvGraphicFramePr>
        <p:xfrm>
          <a:off x="395536" y="1916832"/>
          <a:ext cx="8496945" cy="3182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val="2537872014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056134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374354031"/>
                    </a:ext>
                  </a:extLst>
                </a:gridCol>
              </a:tblGrid>
              <a:tr h="45625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960637"/>
                  </a:ext>
                </a:extLst>
              </a:tr>
              <a:tr h="272581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ухудшается эмоциональное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состояние ребенка;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плачет, капризничает;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отказываться от горшка,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еды;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появляется страх, негативные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 и действия к родителям;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даже заболеть;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ухудшается собственное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эмоциональное состояние;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становится раздражительным;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происходят ссоры в семье;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нарушается сон,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ухудшается физическое здоровье.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тревога и беспокойство;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раздражительность;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неуверенность в своих профессиональных действиях;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4079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51720" y="783377"/>
            <a:ext cx="5323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чрезмерной тревоги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5517232"/>
            <a:ext cx="1390136" cy="10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6171" y="260648"/>
            <a:ext cx="81724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37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могут сделать, 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оптимизировать свое эмоциональное состояние, </a:t>
            </a:r>
          </a:p>
          <a:p>
            <a:pPr marL="0" marR="0" lvl="0" indent="337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уменьшить свою тревогу?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ÐÐ°ÑÑÐ¸Ð½ÐºÐ¸ Ð¿Ð¾ Ð·Ð°Ð¿ÑÐ¾ÑÑ Ð¼Ð°Ð¼Ð° Ð²ÐµÐ´ÐµÑ Ð´Ð¾ÑÐºÐ¾Ð»ÑÐ½Ð¸ÐºÐ° Ð² Ð´ÐµÑÑÐºÐ¸Ð¹ ÑÐ°Ð´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04048"/>
            <a:ext cx="116169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87920" y="2164278"/>
            <a:ext cx="8568952" cy="3528392"/>
          </a:xfrm>
        </p:spPr>
        <p:txBody>
          <a:bodyPr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Вспомнить, что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даст детский сад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вашего ребенка и семьи?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Вспомнить, что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уже сделали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 поступления в ДОУ)  для успешной адаптации вашего ребенка?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что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воспитатели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адаптации для поддержания эмоционального благополучия малыша?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Обсудить, что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должны делать в период адаптации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ребенка в ДОУ для облегчения этого процесса?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 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конкретных приемах собственной эмоциональной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62"/>
            <a:ext cx="9144793" cy="6905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017" y="3552379"/>
            <a:ext cx="3535559" cy="220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74703" y="941104"/>
            <a:ext cx="805100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Во-первых -</a:t>
            </a:r>
            <a:r>
              <a:rPr lang="ru-RU" sz="28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</a:t>
            </a:r>
            <a:r>
              <a:rPr lang="ru-RU" sz="28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скажите, </a:t>
            </a:r>
            <a:r>
              <a:rPr lang="ru-RU" sz="28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позитивного, хорошего даст детский сад для </a:t>
            </a:r>
            <a:r>
              <a:rPr lang="ru-RU" sz="28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Вашего ребенка и семьи? </a:t>
            </a:r>
            <a:endParaRPr lang="ru-RU" sz="28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" y="0"/>
            <a:ext cx="914479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3943" y="1268760"/>
            <a:ext cx="813690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игра с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детьми; </a:t>
            </a:r>
          </a:p>
          <a:p>
            <a:pPr marL="214313" marR="0" lvl="0" indent="-214313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воспитание самостоятельности;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214313" marR="0" lvl="0" indent="-214313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всестороннее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ребенка под руководством профессионалов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214313" marR="0" lvl="0" indent="-214313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возможность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реализовать двигательную активность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14313" marR="0" lvl="0" indent="-214313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озможность выхода на работу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509120"/>
            <a:ext cx="3118445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1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" y="65985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7" y="764704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Во-вторых,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вспомните и скажите,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 уже сделали,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чтобы помочь легкой адаптации вашего ребенка в ДОУ?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омогли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ли вам наши памятки, расположенные на сайте детского сада, при подготовке ребенка к адаптации в детском саду?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03031"/>
            <a:ext cx="833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«Как подготовить ребенка раннего возраста к адаптации в ДОУ?»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363812"/>
            <a:ext cx="4062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   «Если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завтра в детский сад». 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5229200"/>
            <a:ext cx="205453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914479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3943" y="1268760"/>
            <a:ext cx="8136904" cy="49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298" y="5391542"/>
            <a:ext cx="2055414" cy="128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205452"/>
            <a:ext cx="804679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Постепенное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приведение в полное соответствие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привычного (существующий)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режима дня ребенка к режиму дня ДОУ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/>
            <a:endParaRPr lang="ru-RU" sz="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Приучение ребенка к самостоятельным занятиям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игрушками и предметами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/>
            <a:endParaRPr lang="ru-RU" sz="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Постепенное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приучение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ребенка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 временным расставаниям с матерью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взаимодействию с другими взрослыми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/>
            <a:endParaRPr lang="ru-RU" sz="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Возможность нахождения 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взаимодействия ребенка с другими детьми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/>
            <a:endParaRPr lang="ru-RU" sz="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Постепенное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ребенка с территорией детского сада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/>
            <a:endParaRPr lang="ru-RU" sz="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Позитивные разговоры с ребенком о ДОУ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о месте, в котором хорошо быть, интересно и весело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играть.</a:t>
            </a:r>
          </a:p>
          <a:p>
            <a:pPr lvl="0" algn="just"/>
            <a:endParaRPr lang="ru-RU" sz="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простейших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навыков самообслуживания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ребенка.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2671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«Как подготовить ребенка раннего возраста к адаптации в ДОУ?»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3943" y="1268760"/>
            <a:ext cx="8136904" cy="49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5445224"/>
            <a:ext cx="1912191" cy="119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97185" y="291362"/>
            <a:ext cx="3934219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«Если завтра в детский сад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844" y="1256006"/>
            <a:ext cx="82630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заранее сказать ребенку, что завтра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 на некоторое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время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пойдете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 детский сад,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чтобы там немного поиграть. И это должно быть короткое время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endParaRPr lang="ru-RU" sz="800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Ребенку всегда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надо сообщать после какого момента за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ним придет взрослый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выполнять своё обещание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endParaRPr lang="ru-RU" sz="800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Взять с собой любимую игрушку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 не затягивать процесс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расставания </a:t>
            </a:r>
          </a:p>
          <a:p>
            <a:pPr lvl="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детском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саду</a:t>
            </a:r>
          </a:p>
          <a:p>
            <a:pPr lvl="0" algn="just">
              <a:spcAft>
                <a:spcPts val="0"/>
              </a:spcAft>
            </a:pPr>
            <a:endParaRPr lang="ru-RU" sz="800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И, главное,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осознать и прочувствовать свое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собственное эмоциональное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состояние,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 как ребенок чувствует и заражается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эмоциональным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состоянием взрослого. Если тревогу чувствует мать, то ребенок наполняется страхом. Если мать демонстрирует спокойствие и хорошее настроение, то и ребенок спокоен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8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1046</Words>
  <Application>Microsoft Office PowerPoint</Application>
  <PresentationFormat>Экран (4:3)</PresentationFormat>
  <Paragraphs>148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Georgia</vt:lpstr>
      <vt:lpstr>Tahoma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Государственное бюджетное дошкольное образовательное учреждение детский сад № 55  Колпинского района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Делаем все для сохранения эмоционального комфорта малыша через:</vt:lpstr>
      <vt:lpstr>Презентация PowerPoint</vt:lpstr>
      <vt:lpstr>Презентация PowerPoint</vt:lpstr>
      <vt:lpstr>Что могут сделать родители?</vt:lpstr>
      <vt:lpstr>Презентация PowerPoint</vt:lpstr>
      <vt:lpstr> Итак, наши выводы: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67</cp:revision>
  <dcterms:created xsi:type="dcterms:W3CDTF">2020-09-15T13:24:40Z</dcterms:created>
  <dcterms:modified xsi:type="dcterms:W3CDTF">2023-02-27T12:54:19Z</dcterms:modified>
</cp:coreProperties>
</file>