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1" r:id="rId2"/>
    <p:sldMasterId id="2147483670" r:id="rId3"/>
  </p:sldMasterIdLst>
  <p:notesMasterIdLst>
    <p:notesMasterId r:id="rId22"/>
  </p:notesMasterIdLst>
  <p:handoutMasterIdLst>
    <p:handoutMasterId r:id="rId23"/>
  </p:handoutMasterIdLst>
  <p:sldIdLst>
    <p:sldId id="443" r:id="rId4"/>
    <p:sldId id="448" r:id="rId5"/>
    <p:sldId id="459" r:id="rId6"/>
    <p:sldId id="460" r:id="rId7"/>
    <p:sldId id="482" r:id="rId8"/>
    <p:sldId id="481" r:id="rId9"/>
    <p:sldId id="451" r:id="rId10"/>
    <p:sldId id="453" r:id="rId11"/>
    <p:sldId id="454" r:id="rId12"/>
    <p:sldId id="467" r:id="rId13"/>
    <p:sldId id="470" r:id="rId14"/>
    <p:sldId id="473" r:id="rId15"/>
    <p:sldId id="432" r:id="rId16"/>
    <p:sldId id="447" r:id="rId17"/>
    <p:sldId id="474" r:id="rId18"/>
    <p:sldId id="476" r:id="rId19"/>
    <p:sldId id="475" r:id="rId20"/>
    <p:sldId id="478" r:id="rId21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55" userDrawn="1">
          <p15:clr>
            <a:srgbClr val="A4A3A4"/>
          </p15:clr>
        </p15:guide>
        <p15:guide id="2" pos="3816">
          <p15:clr>
            <a:srgbClr val="A4A3A4"/>
          </p15:clr>
        </p15:guide>
        <p15:guide id="3" pos="309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00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122" autoAdjust="0"/>
    <p:restoredTop sz="99425" autoAdjust="0"/>
  </p:normalViewPr>
  <p:slideViewPr>
    <p:cSldViewPr snapToGrid="0">
      <p:cViewPr>
        <p:scale>
          <a:sx n="120" d="100"/>
          <a:sy n="120" d="100"/>
        </p:scale>
        <p:origin x="-1026" y="60"/>
      </p:cViewPr>
      <p:guideLst>
        <p:guide orient="horz" pos="2455"/>
        <p:guide pos="3816"/>
        <p:guide pos="30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3728263" cy="737282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171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2092-FA76-4232-B760-E2D70D4EA222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57AB7-4FB6-4329-8BE9-32233B1E6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9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2568742"/>
            <a:ext cx="9905999" cy="1720516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9906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662193" y="564047"/>
            <a:ext cx="5382015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898232"/>
            <a:ext cx="9906000" cy="1467852"/>
            <a:chOff x="4379494" y="697832"/>
            <a:chExt cx="2586787" cy="168442"/>
          </a:xfrm>
        </p:grpSpPr>
        <p:sp>
          <p:nvSpPr>
            <p:cNvPr id="4" name="Rectangle 3"/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175228" y="1063755"/>
            <a:ext cx="3555546" cy="77068"/>
            <a:chOff x="4379494" y="697832"/>
            <a:chExt cx="2586787" cy="168442"/>
          </a:xfrm>
        </p:grpSpPr>
        <p:sp>
          <p:nvSpPr>
            <p:cNvPr id="6" name="Rectangle 5"/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339510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339510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597854"/>
            <a:ext cx="9906000" cy="260147"/>
            <a:chOff x="4379494" y="697832"/>
            <a:chExt cx="2586787" cy="168442"/>
          </a:xfrm>
        </p:grpSpPr>
        <p:sp>
          <p:nvSpPr>
            <p:cNvPr id="6" name="Rectangle 5"/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/>
          <p:cNvSpPr/>
          <p:nvPr userDrawn="1"/>
        </p:nvSpPr>
        <p:spPr>
          <a:xfrm flipV="1">
            <a:off x="0" y="3726715"/>
            <a:ext cx="143172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2858807"/>
            <a:ext cx="9905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/>
          <p:cNvGrpSpPr/>
          <p:nvPr userDrawn="1"/>
        </p:nvGrpSpPr>
        <p:grpSpPr>
          <a:xfrm>
            <a:off x="612175" y="2639305"/>
            <a:ext cx="3462653" cy="3351921"/>
            <a:chOff x="2444748" y="555045"/>
            <a:chExt cx="7282048" cy="5727454"/>
          </a:xfrm>
        </p:grpSpPr>
        <p:sp>
          <p:nvSpPr>
            <p:cNvPr id="3" name="Freeform: Shape 2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56236" y="2858807"/>
            <a:ext cx="3174529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>
            <a:off x="237876" y="312821"/>
            <a:ext cx="6096751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28260"/>
            <a:ext cx="9906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5019351" y="980038"/>
            <a:ext cx="3979563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/>
          <p:cNvSpPr/>
          <p:nvPr userDrawn="1"/>
        </p:nvSpPr>
        <p:spPr>
          <a:xfrm rot="10800000">
            <a:off x="0" y="577086"/>
            <a:ext cx="8505530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17" name="Freeform: Shape 16"/>
          <p:cNvSpPr/>
          <p:nvPr userDrawn="1"/>
        </p:nvSpPr>
        <p:spPr>
          <a:xfrm>
            <a:off x="5524408" y="4451550"/>
            <a:ext cx="4381592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3" r:id="rId9"/>
    <p:sldLayoutId id="214748366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820486"/>
            <a:ext cx="980982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4988"/>
            <a:r>
              <a:rPr lang="ru-RU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Модернизация алгоритма получения</a:t>
            </a:r>
          </a:p>
          <a:p>
            <a:pPr marL="534988"/>
            <a:r>
              <a:rPr lang="ru-RU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бесплатной юридической помощи, обеспечение </a:t>
            </a:r>
            <a:r>
              <a:rPr lang="ru-RU" altLang="ko-KR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онлайн</a:t>
            </a:r>
            <a:r>
              <a:rPr lang="ru-RU" altLang="ko-KR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правосудия, приема граждан должностными лицами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57272"/>
            <a:ext cx="99058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865" dirty="0" smtClean="0">
                <a:solidFill>
                  <a:schemeClr val="bg1"/>
                </a:solidFill>
                <a:cs typeface="Arial" panose="020B0604020202020204" pitchFamily="34" charset="0"/>
              </a:rPr>
              <a:t>новый взгляд</a:t>
            </a:r>
            <a:endParaRPr lang="ko-KR" altLang="en-US" sz="186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8975" y="248170"/>
            <a:ext cx="4293614" cy="963051"/>
            <a:chOff x="1204833" y="3528695"/>
            <a:chExt cx="4701284" cy="1043305"/>
          </a:xfrm>
        </p:grpSpPr>
        <p:sp>
          <p:nvSpPr>
            <p:cNvPr id="7" name="TextBox 6"/>
            <p:cNvSpPr txBox="1"/>
            <p:nvPr/>
          </p:nvSpPr>
          <p:spPr>
            <a:xfrm>
              <a:off x="1417740" y="3548274"/>
              <a:ext cx="4114933" cy="56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769" b="1" dirty="0" smtClean="0">
                  <a:solidFill>
                    <a:srgbClr val="623B2A"/>
                  </a:solidFill>
                  <a:latin typeface="Circe Bold" panose="020B0602020203020203" pitchFamily="34" charset="-52"/>
                </a:rPr>
                <a:t>ТОЧКА ДОСТУПА</a:t>
              </a:r>
              <a:endParaRPr lang="ru-RU" sz="2769" b="1" dirty="0">
                <a:solidFill>
                  <a:srgbClr val="6F2D0D"/>
                </a:solidFill>
                <a:latin typeface="Circe Bold" panose="020B0602020203020203" pitchFamily="34" charset="-52"/>
              </a:endParaRPr>
            </a:p>
          </p:txBody>
        </p:sp>
        <p:pic>
          <p:nvPicPr>
            <p:cNvPr id="8" name="Picture 2" descr="https://xn----8sbhhxkndeik.xn--p1ai/wp-content/uploads/2020/08/d79c8acc-85ce-453c-b7e1-0121f74450f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3836" y="3528695"/>
              <a:ext cx="1112281" cy="10433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04833" y="4086225"/>
              <a:ext cx="3686255" cy="37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62" dirty="0">
                  <a:solidFill>
                    <a:srgbClr val="623B2A"/>
                  </a:solidFill>
                  <a:latin typeface="Circe" panose="020B0502020203020203" pitchFamily="34" charset="-52"/>
                </a:rPr>
                <a:t>ПРОЕКТ ГУБЕРНАТОРА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543422" y="4090508"/>
              <a:ext cx="3250414" cy="7994"/>
            </a:xfrm>
            <a:prstGeom prst="line">
              <a:avLst/>
            </a:prstGeom>
            <a:ln w="38100">
              <a:solidFill>
                <a:srgbClr val="623B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pPr lvl="0"/>
            <a:r>
              <a:rPr lang="ru-RU" altLang="ko-KR" sz="2800" dirty="0">
                <a:solidFill>
                  <a:srgbClr val="2CB8AE">
                    <a:lumMod val="50000"/>
                  </a:srgbClr>
                </a:solidFill>
              </a:rPr>
              <a:t>Организация дней БЮП в 2023 </a:t>
            </a:r>
            <a:r>
              <a:rPr lang="ru-RU" altLang="ko-KR" sz="2800" dirty="0" smtClean="0">
                <a:solidFill>
                  <a:srgbClr val="2CB8AE">
                    <a:lumMod val="50000"/>
                  </a:srgbClr>
                </a:solidFill>
              </a:rPr>
              <a:t>году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891" y="1243688"/>
            <a:ext cx="240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>
                <a:solidFill>
                  <a:schemeClr val="accent5">
                    <a:lumMod val="50000"/>
                  </a:schemeClr>
                </a:solidFill>
              </a:rPr>
              <a:t>31 марта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53" y="1284510"/>
            <a:ext cx="4605251" cy="3599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4" y="1730851"/>
            <a:ext cx="3636927" cy="2960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72" y="3649429"/>
            <a:ext cx="3782729" cy="2968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32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pPr lvl="0"/>
            <a:r>
              <a:rPr lang="ru-RU" altLang="ko-KR" sz="2800" dirty="0">
                <a:solidFill>
                  <a:srgbClr val="2CB8AE">
                    <a:lumMod val="50000"/>
                  </a:srgbClr>
                </a:solidFill>
              </a:rPr>
              <a:t>Организация дней БЮП в 2023 </a:t>
            </a:r>
            <a:r>
              <a:rPr lang="ru-RU" altLang="ko-KR" sz="2800" dirty="0" smtClean="0">
                <a:solidFill>
                  <a:srgbClr val="2CB8AE">
                    <a:lumMod val="50000"/>
                  </a:srgbClr>
                </a:solidFill>
              </a:rPr>
              <a:t>году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891" y="1243688"/>
            <a:ext cx="240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>
                <a:solidFill>
                  <a:schemeClr val="accent5">
                    <a:lumMod val="50000"/>
                  </a:schemeClr>
                </a:solidFill>
              </a:rPr>
              <a:t>18 августа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8" y="4149511"/>
            <a:ext cx="4535978" cy="2551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8" y="1243689"/>
            <a:ext cx="4535978" cy="2551488"/>
          </a:xfrm>
          <a:prstGeom prst="rect">
            <a:avLst/>
          </a:prstGeom>
        </p:spPr>
      </p:pic>
      <p:pic>
        <p:nvPicPr>
          <p:cNvPr id="13" name="Рисунок 12" descr="IMG_20230818_150723.jpg"/>
          <p:cNvPicPr>
            <a:picLocks noChangeAspect="1"/>
          </p:cNvPicPr>
          <p:nvPr/>
        </p:nvPicPr>
        <p:blipFill>
          <a:blip r:embed="rId4" cstate="print"/>
          <a:srcRect l="11804" r="11804"/>
          <a:stretch>
            <a:fillRect/>
          </a:stretch>
        </p:blipFill>
        <p:spPr>
          <a:xfrm>
            <a:off x="434687" y="2250892"/>
            <a:ext cx="4818778" cy="3551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3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ko-KR" sz="2800" dirty="0">
                <a:solidFill>
                  <a:schemeClr val="accent3">
                    <a:lumMod val="50000"/>
                  </a:schemeClr>
                </a:solidFill>
              </a:rPr>
              <a:t>Организация онлайн-заседаний </a:t>
            </a:r>
            <a:endParaRPr lang="ru-RU" altLang="ko-K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ko-KR" sz="2800" dirty="0" smtClean="0">
                <a:solidFill>
                  <a:schemeClr val="accent3">
                    <a:lumMod val="50000"/>
                  </a:schemeClr>
                </a:solidFill>
              </a:rPr>
              <a:t>Вологодского </a:t>
            </a:r>
            <a:r>
              <a:rPr lang="ru-RU" altLang="ko-KR" sz="2800" dirty="0">
                <a:solidFill>
                  <a:schemeClr val="accent3">
                    <a:lumMod val="50000"/>
                  </a:schemeClr>
                </a:solidFill>
              </a:rPr>
              <a:t>областного суда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직사각형 16"/>
          <p:cNvSpPr/>
          <p:nvPr/>
        </p:nvSpPr>
        <p:spPr>
          <a:xfrm>
            <a:off x="0" y="1214507"/>
            <a:ext cx="2380891" cy="683071"/>
          </a:xfrm>
          <a:prstGeom prst="rect">
            <a:avLst/>
          </a:prstGeom>
          <a:noFill/>
        </p:spPr>
        <p:txBody>
          <a:bodyPr lIns="182880" anchor="ctr"/>
          <a:lstStyle/>
          <a:p>
            <a:r>
              <a:rPr lang="ru-RU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altLang="ko-KR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ko-KR" dirty="0" smtClean="0">
                <a:solidFill>
                  <a:schemeClr val="accent3">
                    <a:lumMod val="50000"/>
                  </a:schemeClr>
                </a:solidFill>
              </a:rPr>
              <a:t>заседаний через точки доступа</a:t>
            </a:r>
          </a:p>
        </p:txBody>
      </p:sp>
      <p:pic>
        <p:nvPicPr>
          <p:cNvPr id="5" name="Picture 3" descr="C:\Users\GolubevaOV\Downloads\Сокол МФЦ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41" y="2467156"/>
            <a:ext cx="3247986" cy="4266852"/>
          </a:xfrm>
          <a:prstGeom prst="rect">
            <a:avLst/>
          </a:prstGeom>
          <a:noFill/>
        </p:spPr>
      </p:pic>
      <p:pic>
        <p:nvPicPr>
          <p:cNvPr id="6" name="Picture 2" descr="C:\Users\GolubevaOV\Downloads\-5244786832791685333_121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32" y="3221158"/>
            <a:ext cx="6245066" cy="35128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4067" r="24109"/>
          <a:stretch>
            <a:fillRect/>
          </a:stretch>
        </p:blipFill>
        <p:spPr bwMode="auto">
          <a:xfrm>
            <a:off x="2507480" y="1257069"/>
            <a:ext cx="3822921" cy="271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20558" y="1605190"/>
            <a:ext cx="291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accent3">
                    <a:lumMod val="50000"/>
                  </a:schemeClr>
                </a:solidFill>
              </a:rPr>
              <a:t>Организация точки доступа </a:t>
            </a:r>
            <a:r>
              <a:rPr lang="ru-RU" altLang="ko-KR" sz="16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МФЦ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Сокольского МО</a:t>
            </a:r>
          </a:p>
        </p:txBody>
      </p:sp>
    </p:spTree>
    <p:extLst>
      <p:ext uri="{BB962C8B-B14F-4D97-AF65-F5344CB8AC3E}">
        <p14:creationId xmlns="" xmlns:p14="http://schemas.microsoft.com/office/powerpoint/2010/main" val="19514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262868" y="339510"/>
            <a:ext cx="9403223" cy="583769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Точки доступа на 2 этапе реализации проекта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36000" y="2898819"/>
            <a:ext cx="4607718" cy="1071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МФЦ с целью получения БЮП посредством Портала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8826" y="1516821"/>
            <a:ext cx="4629150" cy="90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Единый портал государственных и муниципальных услуг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34778" y="4377986"/>
            <a:ext cx="4643470" cy="13927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Участники системы БЮП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(органы государственной власти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и адвокаты) </a:t>
            </a:r>
          </a:p>
        </p:txBody>
      </p:sp>
      <p:sp>
        <p:nvSpPr>
          <p:cNvPr id="15364" name="AutoShape 4" descr="https://static10.tgstat.ru/channels/_0/99/998ed613f663fda49635848476e2be63.jpg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6" name="AutoShape 6" descr="https://static10.tgstat.ru/channels/_0/99/998ed613f663fda49635848476e2be63.jpg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8" name="AutoShape 8" descr="https://static10.tgstat.ru/channels/_0/99/998ed613f663fda49635848476e2be63.jpg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70" name="Picture 10" descr="https://cultruza.ru/templates/images/bottom/icon_gosusku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951" y="1492201"/>
            <a:ext cx="1016171" cy="1086329"/>
          </a:xfrm>
          <a:prstGeom prst="rect">
            <a:avLst/>
          </a:prstGeom>
          <a:noFill/>
        </p:spPr>
      </p:pic>
      <p:pic>
        <p:nvPicPr>
          <p:cNvPr id="20" name="Picture 8" descr="https://upload.wikimedia.org/wikipedia/commons/thumb/c/cd/Maki1-town-hall-15.svg/240px-Maki1-town-hall-15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193" y="4655803"/>
            <a:ext cx="1043672" cy="1034548"/>
          </a:xfrm>
          <a:prstGeom prst="rect">
            <a:avLst/>
          </a:prstGeom>
          <a:noFill/>
        </p:spPr>
      </p:pic>
      <p:pic>
        <p:nvPicPr>
          <p:cNvPr id="22" name="Picture 2" descr="https://xn----8sbhhxkndeik.xn--p1ai/wp-content/uploads/2020/08/d79c8acc-85ce-453c-b7e1-0121f74450f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039" y="2882210"/>
            <a:ext cx="1314066" cy="1215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234719" y="207629"/>
            <a:ext cx="9403223" cy="72424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Результат реализации проекта «Точка доступа»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34226" y="2834645"/>
            <a:ext cx="6914373" cy="3804267"/>
            <a:chOff x="934226" y="1284200"/>
            <a:chExt cx="6914373" cy="380426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93999" y="2025650"/>
              <a:ext cx="5046134" cy="8931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cs typeface="Times New Roman" pitchFamily="18" charset="0"/>
                </a:rPr>
                <a:t>Высокий уровень доступности БЮП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cs typeface="Times New Roman" pitchFamily="18" charset="0"/>
                </a:rPr>
                <a:t>(</a:t>
              </a:r>
              <a:r>
                <a:rPr lang="ru-RU" altLang="ko-KR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120 центров приема обращений </a:t>
              </a:r>
              <a:br>
                <a:rPr lang="ru-RU" altLang="ko-KR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ru-RU" altLang="ko-KR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и онлайн консультирование)</a:t>
              </a:r>
              <a:endParaRPr lang="ru-RU" sz="1600" b="1" dirty="0" smtClean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783457" y="1284200"/>
              <a:ext cx="5056677" cy="6292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cs typeface="Times New Roman" pitchFamily="18" charset="0"/>
                </a:rPr>
                <a:t>Возможность оперативного получения БЮП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777806" y="4346576"/>
              <a:ext cx="5045394" cy="57255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cs typeface="Times New Roman" pitchFamily="18" charset="0"/>
                </a:rPr>
                <a:t>Возможность получения помощи через МФЦ и в онлайн режиме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00692" y="3058584"/>
              <a:ext cx="5047907" cy="4296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cs typeface="Times New Roman" pitchFamily="18" charset="0"/>
                </a:rPr>
                <a:t>Широкий выбор специалистов</a:t>
              </a:r>
            </a:p>
          </p:txBody>
        </p:sp>
        <p:pic>
          <p:nvPicPr>
            <p:cNvPr id="17410" name="Picture 2" descr="https://cdn-icons-png.flaticon.com/512/49/4911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3323" y="1388533"/>
              <a:ext cx="529837" cy="568850"/>
            </a:xfrm>
            <a:prstGeom prst="rect">
              <a:avLst/>
            </a:prstGeom>
            <a:noFill/>
          </p:spPr>
        </p:pic>
        <p:pic>
          <p:nvPicPr>
            <p:cNvPr id="17412" name="Picture 4" descr="http://www.clipartbest.com/cliparts/eiM/y6R/eiMy6Rgn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9768" y="2099733"/>
              <a:ext cx="538744" cy="539428"/>
            </a:xfrm>
            <a:prstGeom prst="rect">
              <a:avLst/>
            </a:prstGeom>
            <a:noFill/>
          </p:spPr>
        </p:pic>
        <p:pic>
          <p:nvPicPr>
            <p:cNvPr id="13" name="Picture 2" descr="https://xn----8sbhhxkndeik.xn--p1ai/wp-content/uploads/2020/08/d79c8acc-85ce-453c-b7e1-0121f74450f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1010" y="4326467"/>
              <a:ext cx="729263" cy="762000"/>
            </a:xfrm>
            <a:prstGeom prst="rect">
              <a:avLst/>
            </a:prstGeom>
            <a:noFill/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2777807" y="3601201"/>
              <a:ext cx="5053859" cy="59222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cs typeface="Times New Roman" pitchFamily="18" charset="0"/>
                </a:rPr>
                <a:t>Возможность отслеживания статуса обращения</a:t>
              </a:r>
            </a:p>
          </p:txBody>
        </p:sp>
        <p:pic>
          <p:nvPicPr>
            <p:cNvPr id="30726" name="Picture 6" descr="http://cdn.onlinewebfonts.com/svg/img_54287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7006" y="3073400"/>
              <a:ext cx="679326" cy="432328"/>
            </a:xfrm>
            <a:prstGeom prst="rect">
              <a:avLst/>
            </a:prstGeom>
            <a:noFill/>
          </p:spPr>
        </p:pic>
        <p:pic>
          <p:nvPicPr>
            <p:cNvPr id="30728" name="Picture 8" descr="https://oterma-consult.ru/wp-content/uploads/2020/07/proces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4226" y="3699933"/>
              <a:ext cx="544891" cy="522842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926552" y="1288143"/>
            <a:ext cx="6922049" cy="1414195"/>
            <a:chOff x="926552" y="5056917"/>
            <a:chExt cx="6922049" cy="14141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95469" y="5056917"/>
              <a:ext cx="5053132" cy="64115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cs typeface="Times New Roman" pitchFamily="18" charset="0"/>
                </a:rPr>
                <a:t>Проведение судебных заседаний </a:t>
              </a:r>
              <a:br>
                <a:rPr lang="ru-RU" sz="1600" b="1" dirty="0" smtClean="0">
                  <a:cs typeface="Times New Roman" pitchFamily="18" charset="0"/>
                </a:rPr>
              </a:br>
              <a:r>
                <a:rPr lang="ru-RU" sz="1600" b="1" dirty="0" smtClean="0">
                  <a:cs typeface="Times New Roman" pitchFamily="18" charset="0"/>
                </a:rPr>
                <a:t>в онлайн режиме</a:t>
              </a:r>
            </a:p>
          </p:txBody>
        </p:sp>
        <p:pic>
          <p:nvPicPr>
            <p:cNvPr id="30730" name="Picture 10" descr="https://www.gevgelija.gov.mk/images/2022/02/08/67e34e7fc8917c96504764ad35af93ac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36856" y="5170215"/>
              <a:ext cx="512482" cy="476563"/>
            </a:xfrm>
            <a:prstGeom prst="rect">
              <a:avLst/>
            </a:prstGeom>
            <a:noFill/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2787002" y="5829962"/>
              <a:ext cx="5053132" cy="64115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Прием граждан должностными лицами органов области</a:t>
              </a:r>
              <a:endParaRPr lang="ru-RU" sz="1600" b="1" dirty="0" smtClean="0">
                <a:cs typeface="Times New Roman" pitchFamily="18" charset="0"/>
              </a:endParaRPr>
            </a:p>
          </p:txBody>
        </p:sp>
        <p:pic>
          <p:nvPicPr>
            <p:cNvPr id="16" name="Picture 8" descr="https://upload.wikimedia.org/wikipedia/commons/thumb/c/cd/Maki1-town-hall-15.svg/240px-Maki1-town-hall-15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6552" y="5734629"/>
              <a:ext cx="562551" cy="7227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r>
              <a:rPr lang="ru-RU" altLang="ko-KR" sz="2800" dirty="0">
                <a:solidFill>
                  <a:schemeClr val="accent3">
                    <a:lumMod val="50000"/>
                  </a:schemeClr>
                </a:solidFill>
              </a:rPr>
              <a:t>Организация точки доступа в МФЦ 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4" y="1371375"/>
            <a:ext cx="3385358" cy="4513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11" y="1987296"/>
            <a:ext cx="3989311" cy="3897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05" y="3096965"/>
            <a:ext cx="3367966" cy="34802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7899" y="1371375"/>
            <a:ext cx="3513909" cy="37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МФЦ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Великоустюгского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МО</a:t>
            </a:r>
          </a:p>
        </p:txBody>
      </p:sp>
    </p:spTree>
    <p:extLst>
      <p:ext uri="{BB962C8B-B14F-4D97-AF65-F5344CB8AC3E}">
        <p14:creationId xmlns="" xmlns:p14="http://schemas.microsoft.com/office/powerpoint/2010/main" val="6061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r>
              <a:rPr lang="ru-RU" altLang="ko-KR" sz="2800" dirty="0">
                <a:solidFill>
                  <a:schemeClr val="accent3">
                    <a:lumMod val="50000"/>
                  </a:schemeClr>
                </a:solidFill>
              </a:rPr>
              <a:t>Организация точки доступа в МФЦ 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7899" y="1371375"/>
            <a:ext cx="3513909" cy="37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МФЦ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Вожегодского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2" y="1371375"/>
            <a:ext cx="3315248" cy="4420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" y="3257931"/>
            <a:ext cx="4450080" cy="3337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08" y="1966341"/>
            <a:ext cx="4158560" cy="3118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16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6" y="1841973"/>
            <a:ext cx="3560534" cy="475913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r>
              <a:rPr lang="ru-RU" altLang="ko-KR" sz="2800" dirty="0">
                <a:solidFill>
                  <a:schemeClr val="accent3">
                    <a:lumMod val="50000"/>
                  </a:schemeClr>
                </a:solidFill>
              </a:rPr>
              <a:t>Организация точки доступа в МФЦ 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16" y="1258215"/>
            <a:ext cx="3981134" cy="5321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03" y="1337015"/>
            <a:ext cx="3513909" cy="37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МФЦ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Вологодского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15" y="3973211"/>
            <a:ext cx="3503856" cy="2627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0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r>
              <a:rPr lang="ru-RU" altLang="ko-KR" sz="2800" dirty="0">
                <a:solidFill>
                  <a:schemeClr val="accent3">
                    <a:lumMod val="50000"/>
                  </a:schemeClr>
                </a:solidFill>
              </a:rPr>
              <a:t>Организация точки доступа в МФЦ 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2195" y="1337015"/>
            <a:ext cx="2979696" cy="37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МФЦ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Тотемского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95" y="2040974"/>
            <a:ext cx="2979696" cy="3972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204" y="1337015"/>
            <a:ext cx="2977404" cy="37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МФЦ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Грязовецкого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" y="2040974"/>
            <a:ext cx="2977404" cy="3969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8478" y="1337014"/>
            <a:ext cx="2986799" cy="37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МФЦ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Шекснинского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0679" y="2538774"/>
            <a:ext cx="3982398" cy="2986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99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262868" y="339510"/>
            <a:ext cx="9403223" cy="583769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Бесплатная юридическая помощь в настоящее время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2594" y="2954422"/>
            <a:ext cx="4607718" cy="10689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Получение БЮП в органах исполнительной власти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36056" y="1516820"/>
            <a:ext cx="4629150" cy="120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Консультирование у адвокатов, входящих в государственную систему оказания БЮП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97250" y="4333722"/>
            <a:ext cx="4643470" cy="20569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Получение БЮП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 муниципальных районах/округах 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 рамках выездных приемов, организованных департаментом по обеспечению деятельности мировых судей области</a:t>
            </a:r>
          </a:p>
        </p:txBody>
      </p:sp>
      <p:sp>
        <p:nvSpPr>
          <p:cNvPr id="15364" name="AutoShape 4" descr="https://static10.tgstat.ru/channels/_0/99/998ed613f663fda49635848476e2be63.jpg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6" name="AutoShape 6" descr="https://static10.tgstat.ru/channels/_0/99/998ed613f663fda49635848476e2be63.jpg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8" name="AutoShape 8" descr="https://static10.tgstat.ru/channels/_0/99/998ed613f663fda49635848476e2be63.jpg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" name="Picture 8" descr="https://upload.wikimedia.org/wikipedia/commons/thumb/c/cd/Maki1-town-hall-15.svg/240px-Maki1-town-hall-15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790" y="3068319"/>
            <a:ext cx="832739" cy="872555"/>
          </a:xfrm>
          <a:prstGeom prst="rect">
            <a:avLst/>
          </a:prstGeom>
          <a:noFill/>
        </p:spPr>
      </p:pic>
      <p:pic>
        <p:nvPicPr>
          <p:cNvPr id="13" name="Picture 10" descr="https://static.tildacdn.com/tild3534-6135-4031-b364-653265636266/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953" y="1666240"/>
            <a:ext cx="725692" cy="811110"/>
          </a:xfrm>
          <a:prstGeom prst="rect">
            <a:avLst/>
          </a:prstGeom>
          <a:noFill/>
        </p:spPr>
      </p:pic>
      <p:pic>
        <p:nvPicPr>
          <p:cNvPr id="1026" name="Picture 2" descr="https://lakewood.clearpointstrategy.com/wp-content/uploads/2018/06/noun_766562_cc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4998719"/>
            <a:ext cx="855345" cy="887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Бесплатная юридическая помощь в настоящее время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0" y="1694956"/>
            <a:ext cx="7794382" cy="1898592"/>
            <a:chOff x="-671924" y="2660033"/>
            <a:chExt cx="9165478" cy="1797062"/>
          </a:xfrm>
        </p:grpSpPr>
        <p:pic>
          <p:nvPicPr>
            <p:cNvPr id="5" name="Picture 2" descr="https://png-library.net/new_gallery/308-3085844_man-silhouette-comments-pregnant-woman-icon-png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77752" y="2891597"/>
              <a:ext cx="667246" cy="768785"/>
            </a:xfrm>
            <a:prstGeom prst="rect">
              <a:avLst/>
            </a:prstGeom>
            <a:noFill/>
          </p:spPr>
        </p:pic>
        <p:pic>
          <p:nvPicPr>
            <p:cNvPr id="6" name="Picture 4" descr="https://www.pngitem.com/pimgs/m/347-3473561_government-icon-clipart-png-download-building-with-flag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3741" y="2896632"/>
              <a:ext cx="951115" cy="738772"/>
            </a:xfrm>
            <a:prstGeom prst="rect">
              <a:avLst/>
            </a:prstGeom>
            <a:noFill/>
          </p:spPr>
        </p:pic>
        <p:pic>
          <p:nvPicPr>
            <p:cNvPr id="7" name="Picture 6" descr="http://cdn.onlinewebfonts.com/svg/img_45002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1089" y="2660033"/>
              <a:ext cx="708486" cy="689690"/>
            </a:xfrm>
            <a:prstGeom prst="rect">
              <a:avLst/>
            </a:prstGeom>
            <a:noFill/>
          </p:spPr>
        </p:pic>
        <p:pic>
          <p:nvPicPr>
            <p:cNvPr id="8" name="Picture 8" descr="https://upload.wikimedia.org/wikipedia/commons/thumb/c/cd/Maki1-town-hall-15.svg/240px-Maki1-town-hall-15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2829" y="3348560"/>
              <a:ext cx="791839" cy="791839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-671924" y="3850545"/>
              <a:ext cx="1212495" cy="29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заявитель</a:t>
              </a:r>
              <a:endParaRPr lang="ru-RU" sz="1400" dirty="0"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886" y="3850710"/>
              <a:ext cx="1928826" cy="495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администрация МО</a:t>
              </a:r>
              <a:endParaRPr lang="ru-RU" sz="1400" dirty="0"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5443" y="3353426"/>
              <a:ext cx="2184101" cy="786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cs typeface="Times New Roman" pitchFamily="18" charset="0"/>
                </a:rPr>
                <a:t>департамент по обеспечению деятельности мировых судей</a:t>
              </a:r>
              <a:endParaRPr lang="ru-RU" sz="1200" dirty="0"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7563" y="4165777"/>
              <a:ext cx="1467410" cy="29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ОИГВ/ОМС</a:t>
              </a:r>
              <a:endParaRPr lang="ru-RU" sz="1400" dirty="0">
                <a:cs typeface="Times New Roman" pitchFamily="18" charset="0"/>
              </a:endParaRPr>
            </a:p>
          </p:txBody>
        </p:sp>
        <p:pic>
          <p:nvPicPr>
            <p:cNvPr id="13" name="Picture 10" descr="https://static.tildacdn.com/tild3534-6135-4031-b364-653265636266/_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63989" y="3438273"/>
              <a:ext cx="686379" cy="68637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564726" y="4124720"/>
              <a:ext cx="1928828" cy="320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cs typeface="Times New Roman" pitchFamily="18" charset="0"/>
                </a:rPr>
                <a:t>адвокаты</a:t>
              </a:r>
              <a:endParaRPr lang="ru-RU" sz="1600" dirty="0">
                <a:cs typeface="Times New Roman" pitchFamily="18" charset="0"/>
              </a:endParaRPr>
            </a:p>
          </p:txBody>
        </p:sp>
      </p:grpSp>
      <p:sp>
        <p:nvSpPr>
          <p:cNvPr id="48" name="사각형: 둥근 위쪽 모서리 8"/>
          <p:cNvSpPr/>
          <p:nvPr/>
        </p:nvSpPr>
        <p:spPr>
          <a:xfrm rot="5400000">
            <a:off x="543352" y="3987852"/>
            <a:ext cx="2919046" cy="2007394"/>
          </a:xfrm>
          <a:prstGeom prst="round2SameRect">
            <a:avLst>
              <a:gd name="adj1" fmla="val 9509"/>
              <a:gd name="adj2" fmla="val 0"/>
            </a:avLst>
          </a:pr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информирование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прием заявок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формирование и направление списка в ДМС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направление заявок в ОИГВ в соответствии с компетенцией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обеспечение  работоспособности ССТУ в день БЮП</a:t>
            </a:r>
          </a:p>
          <a:p>
            <a:pPr algn="ctr">
              <a:spcAft>
                <a:spcPts val="300"/>
              </a:spcAft>
            </a:pPr>
            <a:endParaRPr lang="ko-KR" altLang="en-US" sz="1400" dirty="0"/>
          </a:p>
        </p:txBody>
      </p:sp>
      <p:sp>
        <p:nvSpPr>
          <p:cNvPr id="49" name="사각형: 둥근 위쪽 모서리 8"/>
          <p:cNvSpPr/>
          <p:nvPr/>
        </p:nvSpPr>
        <p:spPr>
          <a:xfrm rot="5400000">
            <a:off x="3029191" y="4424031"/>
            <a:ext cx="1861610" cy="2192053"/>
          </a:xfrm>
          <a:prstGeom prst="round2SameRect">
            <a:avLst>
              <a:gd name="adj1" fmla="val 9509"/>
              <a:gd name="adj2" fmla="val 0"/>
            </a:avLst>
          </a:pr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обобщение списков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консультирование по вопросам компетенции ОИГВ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обеспечение участия адвокатуры </a:t>
            </a:r>
            <a:endParaRPr lang="ko-KR" altLang="en-US" sz="1400" dirty="0"/>
          </a:p>
        </p:txBody>
      </p:sp>
      <p:sp>
        <p:nvSpPr>
          <p:cNvPr id="50" name="사각형: 둥근 위쪽 모서리 8"/>
          <p:cNvSpPr/>
          <p:nvPr/>
        </p:nvSpPr>
        <p:spPr>
          <a:xfrm rot="5400000">
            <a:off x="5709096" y="4711429"/>
            <a:ext cx="957877" cy="2530395"/>
          </a:xfrm>
          <a:prstGeom prst="round2SameRect">
            <a:avLst>
              <a:gd name="adj1" fmla="val 9509"/>
              <a:gd name="adj2" fmla="val 0"/>
            </a:avLst>
          </a:pr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80975"/>
            <a:r>
              <a:rPr lang="ru-RU" dirty="0" smtClean="0">
                <a:cs typeface="Times New Roman" pitchFamily="18" charset="0"/>
              </a:rPr>
              <a:t>Консультирование граждан</a:t>
            </a:r>
            <a:endParaRPr lang="ru-RU" dirty="0">
              <a:cs typeface="Times New Roman" pitchFamily="18" charset="0"/>
            </a:endParaRPr>
          </a:p>
        </p:txBody>
      </p:sp>
      <p:grpSp>
        <p:nvGrpSpPr>
          <p:cNvPr id="3" name="Группа 52"/>
          <p:cNvGrpSpPr/>
          <p:nvPr/>
        </p:nvGrpSpPr>
        <p:grpSpPr>
          <a:xfrm>
            <a:off x="821083" y="2250665"/>
            <a:ext cx="514754" cy="259872"/>
            <a:chOff x="1927949" y="2444262"/>
            <a:chExt cx="633543" cy="259872"/>
          </a:xfrm>
        </p:grpSpPr>
        <p:sp>
          <p:nvSpPr>
            <p:cNvPr id="51" name="Right Arrow 8"/>
            <p:cNvSpPr/>
            <p:nvPr/>
          </p:nvSpPr>
          <p:spPr>
            <a:xfrm>
              <a:off x="1927949" y="2444262"/>
              <a:ext cx="569066" cy="107472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2" name="Right Arrow 8"/>
            <p:cNvSpPr/>
            <p:nvPr/>
          </p:nvSpPr>
          <p:spPr>
            <a:xfrm rot="10800000">
              <a:off x="1992426" y="2596662"/>
              <a:ext cx="569066" cy="107472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7" name="Группа 53"/>
          <p:cNvGrpSpPr/>
          <p:nvPr/>
        </p:nvGrpSpPr>
        <p:grpSpPr>
          <a:xfrm>
            <a:off x="2566540" y="2287771"/>
            <a:ext cx="514754" cy="259872"/>
            <a:chOff x="1927949" y="2444262"/>
            <a:chExt cx="633543" cy="259872"/>
          </a:xfrm>
        </p:grpSpPr>
        <p:sp>
          <p:nvSpPr>
            <p:cNvPr id="55" name="Right Arrow 8"/>
            <p:cNvSpPr/>
            <p:nvPr/>
          </p:nvSpPr>
          <p:spPr>
            <a:xfrm>
              <a:off x="1927949" y="2444262"/>
              <a:ext cx="569066" cy="107472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6" name="Right Arrow 8"/>
            <p:cNvSpPr/>
            <p:nvPr/>
          </p:nvSpPr>
          <p:spPr>
            <a:xfrm rot="10800000">
              <a:off x="1992426" y="2596662"/>
              <a:ext cx="569066" cy="107472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8" name="Группа 56"/>
          <p:cNvGrpSpPr/>
          <p:nvPr/>
        </p:nvGrpSpPr>
        <p:grpSpPr>
          <a:xfrm>
            <a:off x="2478882" y="3238501"/>
            <a:ext cx="2728913" cy="259872"/>
            <a:chOff x="1927949" y="2444262"/>
            <a:chExt cx="633543" cy="259872"/>
          </a:xfrm>
        </p:grpSpPr>
        <p:sp>
          <p:nvSpPr>
            <p:cNvPr id="58" name="Right Arrow 8"/>
            <p:cNvSpPr/>
            <p:nvPr/>
          </p:nvSpPr>
          <p:spPr>
            <a:xfrm>
              <a:off x="1927949" y="2444262"/>
              <a:ext cx="569066" cy="107472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9" name="Right Arrow 8"/>
            <p:cNvSpPr/>
            <p:nvPr/>
          </p:nvSpPr>
          <p:spPr>
            <a:xfrm rot="10800000">
              <a:off x="1992426" y="2596662"/>
              <a:ext cx="569066" cy="107472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61" name="Rectangle 4"/>
          <p:cNvSpPr/>
          <p:nvPr/>
        </p:nvSpPr>
        <p:spPr>
          <a:xfrm>
            <a:off x="7763774" y="1570007"/>
            <a:ext cx="2142227" cy="4856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Прямоугольник 59"/>
          <p:cNvSpPr/>
          <p:nvPr/>
        </p:nvSpPr>
        <p:spPr>
          <a:xfrm>
            <a:off x="7962181" y="1708030"/>
            <a:ext cx="1837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оказание БЮП каждый последний четверг месяца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прием заявок осуществляет администрация муниципального района/округа (26) 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прием заявок заканчивается за 5 рабочих дней до даты оказания БЮП</a:t>
            </a:r>
          </a:p>
        </p:txBody>
      </p:sp>
      <p:sp>
        <p:nvSpPr>
          <p:cNvPr id="33" name="Right Arrow 8"/>
          <p:cNvSpPr/>
          <p:nvPr/>
        </p:nvSpPr>
        <p:spPr>
          <a:xfrm>
            <a:off x="4741684" y="3759568"/>
            <a:ext cx="1707356" cy="137745"/>
          </a:xfrm>
          <a:prstGeom prst="rightArrow">
            <a:avLst>
              <a:gd name="adj1" fmla="val 68188"/>
              <a:gd name="adj2" fmla="val 50000"/>
            </a:avLst>
          </a:prstGeom>
          <a:gradFill flip="none" rotWithShape="1">
            <a:gsLst>
              <a:gs pos="46000">
                <a:schemeClr val="accent4"/>
              </a:gs>
              <a:gs pos="94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="" xmlns:p14="http://schemas.microsoft.com/office/powerpoint/2010/main" val="3036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262868" y="339510"/>
            <a:ext cx="9403223" cy="583769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Недостатки системы оказания бесплатной юридической помощи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32334" y="2658469"/>
            <a:ext cx="5190217" cy="7919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Недостаточная доступность БЮП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(особенно в сельских поселениях)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4597" y="1457865"/>
            <a:ext cx="5196848" cy="941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Длительность оказания БЮП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(особенно в случае обращения менее чем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за 5 рабочих дней до дня оказания БЮП)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09114" y="4563487"/>
            <a:ext cx="5224708" cy="8619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Система ССТУ функционирует с техническими неполадками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4597" y="3687177"/>
            <a:ext cx="5216114" cy="6519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Сложный механизм получения БЮП</a:t>
            </a:r>
          </a:p>
        </p:txBody>
      </p:sp>
      <p:pic>
        <p:nvPicPr>
          <p:cNvPr id="16386" name="Picture 2" descr="https://cdn.pixabay.com/photo/2013/07/12/17/21/clock-152067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306" y="1646186"/>
            <a:ext cx="584108" cy="691575"/>
          </a:xfrm>
          <a:prstGeom prst="rect">
            <a:avLst/>
          </a:prstGeom>
          <a:noFill/>
        </p:spPr>
      </p:pic>
      <p:pic>
        <p:nvPicPr>
          <p:cNvPr id="16390" name="Picture 6" descr="https://static.tildacdn.com/tild3435-6231-4237-b064-316436653964/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084" y="2719173"/>
            <a:ext cx="468105" cy="646094"/>
          </a:xfrm>
          <a:prstGeom prst="rect">
            <a:avLst/>
          </a:prstGeom>
          <a:noFill/>
        </p:spPr>
      </p:pic>
      <p:pic>
        <p:nvPicPr>
          <p:cNvPr id="16396" name="Picture 12" descr="https://asf-trade.ru/shop/irkutsk/wp-content/uploads/sites/3/2021/09/co-00024784_preview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6263" y="4589253"/>
            <a:ext cx="785183" cy="81375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441534" y="5673134"/>
            <a:ext cx="5193508" cy="6327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К системе оказания БЮП не подключены ФОГВ</a:t>
            </a:r>
          </a:p>
        </p:txBody>
      </p:sp>
      <p:pic>
        <p:nvPicPr>
          <p:cNvPr id="1028" name="Picture 4" descr="https://cdn.onlinewebfonts.com/svg/download_4889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818" y="3681663"/>
            <a:ext cx="597806" cy="752658"/>
          </a:xfrm>
          <a:prstGeom prst="rect">
            <a:avLst/>
          </a:prstGeom>
          <a:noFill/>
        </p:spPr>
      </p:pic>
      <p:pic>
        <p:nvPicPr>
          <p:cNvPr id="1030" name="Picture 6" descr="https://cdn1.flamp.ru/47b79e989f72cd2f606a92aaa8db6fd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9976" y="5692305"/>
            <a:ext cx="529103" cy="651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Проект «Точка доступа»</a:t>
            </a:r>
          </a:p>
          <a:p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1 схема. Участие в судебном заседании</a:t>
            </a:r>
            <a:endParaRPr lang="ru-RU" sz="2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008" y="1629121"/>
            <a:ext cx="256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 этап. Оповещение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20751" y="1629121"/>
            <a:ext cx="414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 этап. Судебное заседание</a:t>
            </a:r>
          </a:p>
        </p:txBody>
      </p:sp>
      <p:sp>
        <p:nvSpPr>
          <p:cNvPr id="63" name="Rectangle 14"/>
          <p:cNvSpPr/>
          <p:nvPr/>
        </p:nvSpPr>
        <p:spPr>
          <a:xfrm>
            <a:off x="4922525" y="1112802"/>
            <a:ext cx="45719" cy="5993277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>
                  <a:alpha val="40000"/>
                </a:schemeClr>
              </a:gs>
              <a:gs pos="0">
                <a:schemeClr val="accent1">
                  <a:alpha val="20000"/>
                </a:schemeClr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416257" y="2371695"/>
            <a:ext cx="4146548" cy="3409839"/>
            <a:chOff x="416257" y="1913614"/>
            <a:chExt cx="4146548" cy="3409839"/>
          </a:xfrm>
        </p:grpSpPr>
        <p:sp>
          <p:nvSpPr>
            <p:cNvPr id="64" name="Oval 13"/>
            <p:cNvSpPr/>
            <p:nvPr/>
          </p:nvSpPr>
          <p:spPr>
            <a:xfrm>
              <a:off x="3619965" y="3667676"/>
              <a:ext cx="868603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5" name="Picture 2" descr="https://png-library.net/new_gallery/308-3085844_man-silhouette-comments-pregnant-woman-icon-png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9938" y="3755394"/>
              <a:ext cx="634297" cy="706144"/>
            </a:xfrm>
            <a:prstGeom prst="rect">
              <a:avLst/>
            </a:prstGeom>
            <a:noFill/>
          </p:spPr>
        </p:pic>
        <p:grpSp>
          <p:nvGrpSpPr>
            <p:cNvPr id="71" name="Группа 70"/>
            <p:cNvGrpSpPr/>
            <p:nvPr/>
          </p:nvGrpSpPr>
          <p:grpSpPr>
            <a:xfrm>
              <a:off x="3584810" y="1913614"/>
              <a:ext cx="977995" cy="972535"/>
              <a:chOff x="1928539" y="1948120"/>
              <a:chExt cx="977995" cy="972535"/>
            </a:xfrm>
          </p:grpSpPr>
          <p:sp>
            <p:nvSpPr>
              <p:cNvPr id="68" name="Oval 13"/>
              <p:cNvSpPr/>
              <p:nvPr/>
            </p:nvSpPr>
            <p:spPr>
              <a:xfrm>
                <a:off x="1978071" y="1948120"/>
                <a:ext cx="868603" cy="88158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67" name="Picture 2" descr="https://xn----8sbhhxkndeik.xn--p1ai/wp-content/uploads/2020/08/d79c8acc-85ce-453c-b7e1-0121f74450f6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8539" y="2003308"/>
                <a:ext cx="977995" cy="917347"/>
              </a:xfrm>
              <a:prstGeom prst="rect">
                <a:avLst/>
              </a:prstGeom>
              <a:noFill/>
            </p:spPr>
          </p:pic>
        </p:grpSp>
        <p:sp>
          <p:nvSpPr>
            <p:cNvPr id="69" name="Oval 13"/>
            <p:cNvSpPr/>
            <p:nvPr/>
          </p:nvSpPr>
          <p:spPr>
            <a:xfrm>
              <a:off x="451195" y="3276587"/>
              <a:ext cx="868603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3" name="Picture 6" descr="https://repnikoff.ru/netcat_files/55/275/57623a42d5f16e183bf6557edf1d2d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04" y="3343940"/>
              <a:ext cx="664401" cy="664401"/>
            </a:xfrm>
            <a:prstGeom prst="rect">
              <a:avLst/>
            </a:prstGeom>
            <a:noFill/>
          </p:spPr>
        </p:pic>
        <p:sp>
          <p:nvSpPr>
            <p:cNvPr id="81" name="Выгнутая вниз стрелка 80"/>
            <p:cNvSpPr/>
            <p:nvPr/>
          </p:nvSpPr>
          <p:spPr>
            <a:xfrm rot="388392">
              <a:off x="897145" y="4520240"/>
              <a:ext cx="3096883" cy="526213"/>
            </a:xfrm>
            <a:prstGeom prst="curved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2" name="Выгнутая вверх стрелка 81"/>
            <p:cNvSpPr/>
            <p:nvPr/>
          </p:nvSpPr>
          <p:spPr>
            <a:xfrm rot="20466430">
              <a:off x="832811" y="2167501"/>
              <a:ext cx="2810848" cy="560717"/>
            </a:xfrm>
            <a:prstGeom prst="curved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4" name="Выгнутая вверх стрелка 83"/>
            <p:cNvSpPr/>
            <p:nvPr/>
          </p:nvSpPr>
          <p:spPr>
            <a:xfrm rot="9673820">
              <a:off x="1304328" y="3329012"/>
              <a:ext cx="2810848" cy="560717"/>
            </a:xfrm>
            <a:prstGeom prst="curved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6257" y="2063387"/>
              <a:ext cx="143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accent4">
                      <a:lumMod val="50000"/>
                    </a:schemeClr>
                  </a:solidFill>
                </a:rPr>
                <a:t>время, данные</a:t>
              </a:r>
            </a:p>
            <a:p>
              <a:r>
                <a:rPr lang="ru-RU" sz="1200" dirty="0" smtClean="0">
                  <a:solidFill>
                    <a:schemeClr val="accent4">
                      <a:lumMod val="50000"/>
                    </a:schemeClr>
                  </a:solidFill>
                </a:rPr>
                <a:t>об участнике</a:t>
              </a:r>
              <a:endParaRPr lang="ru-RU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45281" y="3493699"/>
              <a:ext cx="1414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accent4">
                      <a:lumMod val="50000"/>
                    </a:schemeClr>
                  </a:solidFill>
                </a:rPr>
                <a:t>подтверждение</a:t>
              </a:r>
              <a:endParaRPr lang="ru-RU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52422" y="5046454"/>
              <a:ext cx="2907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accent4">
                      <a:lumMod val="50000"/>
                    </a:schemeClr>
                  </a:solidFill>
                </a:rPr>
                <a:t>повестка (время, способ участия)</a:t>
              </a:r>
              <a:endParaRPr lang="ru-RU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5189297" y="3083126"/>
            <a:ext cx="4406167" cy="2565532"/>
            <a:chOff x="5189297" y="2788939"/>
            <a:chExt cx="4406167" cy="2565532"/>
          </a:xfrm>
        </p:grpSpPr>
        <p:sp>
          <p:nvSpPr>
            <p:cNvPr id="92" name="Oval 13"/>
            <p:cNvSpPr/>
            <p:nvPr/>
          </p:nvSpPr>
          <p:spPr>
            <a:xfrm>
              <a:off x="5189297" y="3015733"/>
              <a:ext cx="868603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3" name="Picture 2" descr="https://png-library.net/new_gallery/308-3085844_man-silhouette-comments-pregnant-woman-icon-png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9270" y="3103451"/>
              <a:ext cx="634297" cy="706144"/>
            </a:xfrm>
            <a:prstGeom prst="rect">
              <a:avLst/>
            </a:prstGeom>
            <a:noFill/>
          </p:spPr>
        </p:pic>
        <p:grpSp>
          <p:nvGrpSpPr>
            <p:cNvPr id="94" name="Группа 93"/>
            <p:cNvGrpSpPr/>
            <p:nvPr/>
          </p:nvGrpSpPr>
          <p:grpSpPr>
            <a:xfrm>
              <a:off x="6920043" y="3023147"/>
              <a:ext cx="977995" cy="972535"/>
              <a:chOff x="1928539" y="1948120"/>
              <a:chExt cx="977995" cy="972535"/>
            </a:xfrm>
          </p:grpSpPr>
          <p:sp>
            <p:nvSpPr>
              <p:cNvPr id="95" name="Oval 13"/>
              <p:cNvSpPr/>
              <p:nvPr/>
            </p:nvSpPr>
            <p:spPr>
              <a:xfrm>
                <a:off x="1978071" y="1948120"/>
                <a:ext cx="868603" cy="88158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96" name="Picture 2" descr="https://xn----8sbhhxkndeik.xn--p1ai/wp-content/uploads/2020/08/d79c8acc-85ce-453c-b7e1-0121f74450f6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8539" y="2003308"/>
                <a:ext cx="977995" cy="917347"/>
              </a:xfrm>
              <a:prstGeom prst="rect">
                <a:avLst/>
              </a:prstGeom>
              <a:noFill/>
            </p:spPr>
          </p:pic>
        </p:grpSp>
        <p:sp>
          <p:nvSpPr>
            <p:cNvPr id="97" name="Oval 13"/>
            <p:cNvSpPr/>
            <p:nvPr/>
          </p:nvSpPr>
          <p:spPr>
            <a:xfrm>
              <a:off x="8726861" y="3005923"/>
              <a:ext cx="868603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8" name="Picture 6" descr="https://repnikoff.ru/netcat_files/55/275/57623a42d5f16e183bf6557edf1d2d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35870" y="3073276"/>
              <a:ext cx="664401" cy="664401"/>
            </a:xfrm>
            <a:prstGeom prst="rect">
              <a:avLst/>
            </a:prstGeom>
            <a:noFill/>
          </p:spPr>
        </p:pic>
        <p:cxnSp>
          <p:nvCxnSpPr>
            <p:cNvPr id="100" name="Straight Arrow Connector 2"/>
            <p:cNvCxnSpPr/>
            <p:nvPr/>
          </p:nvCxnSpPr>
          <p:spPr>
            <a:xfrm>
              <a:off x="7431482" y="3897313"/>
              <a:ext cx="0" cy="928393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6576515" y="4892806"/>
              <a:ext cx="1796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4">
                      <a:lumMod val="50000"/>
                    </a:schemeClr>
                  </a:solidFill>
                </a:rPr>
                <a:t>проверка </a:t>
              </a:r>
            </a:p>
            <a:p>
              <a:pPr algn="ctr"/>
              <a:r>
                <a:rPr lang="ru-RU" sz="1200" dirty="0" smtClean="0">
                  <a:solidFill>
                    <a:schemeClr val="accent4">
                      <a:lumMod val="50000"/>
                    </a:schemeClr>
                  </a:solidFill>
                </a:rPr>
                <a:t>данных гражданина</a:t>
              </a:r>
              <a:endParaRPr lang="ru-RU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431774" y="2788939"/>
              <a:ext cx="1796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4">
                      <a:lumMod val="50000"/>
                    </a:schemeClr>
                  </a:solidFill>
                </a:rPr>
                <a:t>заседание</a:t>
              </a:r>
              <a:endParaRPr lang="ru-RU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66630" y="2791215"/>
              <a:ext cx="1796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4">
                      <a:lumMod val="50000"/>
                    </a:schemeClr>
                  </a:solidFill>
                </a:rPr>
                <a:t>в назначенное время</a:t>
              </a:r>
              <a:endParaRPr lang="ru-RU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1" name="Стрелка вверх 110"/>
            <p:cNvSpPr/>
            <p:nvPr/>
          </p:nvSpPr>
          <p:spPr>
            <a:xfrm rot="5400000">
              <a:off x="6456878" y="3107573"/>
              <a:ext cx="170176" cy="651769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трелка вверх 111"/>
            <p:cNvSpPr/>
            <p:nvPr/>
          </p:nvSpPr>
          <p:spPr>
            <a:xfrm rot="5400000">
              <a:off x="8206066" y="3103024"/>
              <a:ext cx="170176" cy="651769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Проект «Точка доступа»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2 схема. Личный прием граждан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Стрелка вправо 96"/>
          <p:cNvSpPr/>
          <p:nvPr/>
        </p:nvSpPr>
        <p:spPr>
          <a:xfrm>
            <a:off x="4278702" y="6072995"/>
            <a:ext cx="750498" cy="41406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566214" y="2098225"/>
            <a:ext cx="4531994" cy="4097388"/>
            <a:chOff x="497206" y="2515284"/>
            <a:chExt cx="4531994" cy="4097388"/>
          </a:xfrm>
        </p:grpSpPr>
        <p:sp>
          <p:nvSpPr>
            <p:cNvPr id="63" name="Rectangle 41"/>
            <p:cNvSpPr/>
            <p:nvPr/>
          </p:nvSpPr>
          <p:spPr>
            <a:xfrm>
              <a:off x="3036111" y="4574494"/>
              <a:ext cx="1323238" cy="775381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4" name="Rectangle 41"/>
            <p:cNvSpPr/>
            <p:nvPr/>
          </p:nvSpPr>
          <p:spPr>
            <a:xfrm>
              <a:off x="2578911" y="2888569"/>
              <a:ext cx="495648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5" name="Rectangle 41"/>
            <p:cNvSpPr/>
            <p:nvPr/>
          </p:nvSpPr>
          <p:spPr>
            <a:xfrm>
              <a:off x="2611816" y="4051953"/>
              <a:ext cx="495648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7" name="Rectangle 41"/>
            <p:cNvSpPr/>
            <p:nvPr/>
          </p:nvSpPr>
          <p:spPr>
            <a:xfrm>
              <a:off x="1563671" y="4057576"/>
              <a:ext cx="495648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grpSp>
          <p:nvGrpSpPr>
            <p:cNvPr id="68" name="Группа 81"/>
            <p:cNvGrpSpPr/>
            <p:nvPr/>
          </p:nvGrpSpPr>
          <p:grpSpPr>
            <a:xfrm>
              <a:off x="497206" y="2515284"/>
              <a:ext cx="2329425" cy="2074918"/>
              <a:chOff x="675314" y="2382711"/>
              <a:chExt cx="2589345" cy="2177372"/>
            </a:xfrm>
          </p:grpSpPr>
          <p:grpSp>
            <p:nvGrpSpPr>
              <p:cNvPr id="84" name="Группа 60"/>
              <p:cNvGrpSpPr/>
              <p:nvPr/>
            </p:nvGrpSpPr>
            <p:grpSpPr>
              <a:xfrm>
                <a:off x="675314" y="2382711"/>
                <a:ext cx="2589345" cy="1791979"/>
                <a:chOff x="374972" y="2911228"/>
                <a:chExt cx="2806893" cy="1601530"/>
              </a:xfrm>
            </p:grpSpPr>
            <p:sp>
              <p:nvSpPr>
                <p:cNvPr id="87" name="Rectangle 41"/>
                <p:cNvSpPr/>
                <p:nvPr/>
              </p:nvSpPr>
              <p:spPr>
                <a:xfrm>
                  <a:off x="920166" y="3797362"/>
                  <a:ext cx="754183" cy="199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304" h="182327">
                      <a:moveTo>
                        <a:pt x="0" y="0"/>
                      </a:moveTo>
                      <a:lnTo>
                        <a:pt x="2736304" y="0"/>
                      </a:lnTo>
                      <a:lnTo>
                        <a:pt x="2736304" y="182327"/>
                      </a:lnTo>
                      <a:lnTo>
                        <a:pt x="0" y="182327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88" name="Oval 13"/>
                <p:cNvSpPr/>
                <p:nvPr/>
              </p:nvSpPr>
              <p:spPr>
                <a:xfrm>
                  <a:off x="374972" y="3489873"/>
                  <a:ext cx="1046643" cy="82679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pic>
              <p:nvPicPr>
                <p:cNvPr id="92" name="Picture 2" descr="https://png-library.net/new_gallery/308-3085844_man-silhouette-comments-pregnant-woman-icon-png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07487" y="3572139"/>
                  <a:ext cx="764311" cy="662258"/>
                </a:xfrm>
                <a:prstGeom prst="rect">
                  <a:avLst/>
                </a:prstGeom>
                <a:noFill/>
              </p:spPr>
            </p:pic>
            <p:sp>
              <p:nvSpPr>
                <p:cNvPr id="93" name="Rectangle 41"/>
                <p:cNvSpPr/>
                <p:nvPr/>
              </p:nvSpPr>
              <p:spPr>
                <a:xfrm rot="5400000">
                  <a:off x="1124520" y="3785277"/>
                  <a:ext cx="1261326" cy="193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304" h="182327">
                      <a:moveTo>
                        <a:pt x="0" y="0"/>
                      </a:moveTo>
                      <a:lnTo>
                        <a:pt x="2736304" y="0"/>
                      </a:lnTo>
                      <a:lnTo>
                        <a:pt x="2736304" y="182327"/>
                      </a:lnTo>
                      <a:lnTo>
                        <a:pt x="0" y="182327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98" name="Rectangle 41"/>
                <p:cNvSpPr/>
                <p:nvPr/>
              </p:nvSpPr>
              <p:spPr>
                <a:xfrm>
                  <a:off x="1660862" y="3241485"/>
                  <a:ext cx="597243" cy="17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304" h="182327">
                      <a:moveTo>
                        <a:pt x="0" y="0"/>
                      </a:moveTo>
                      <a:lnTo>
                        <a:pt x="2736304" y="0"/>
                      </a:lnTo>
                      <a:lnTo>
                        <a:pt x="2736304" y="182327"/>
                      </a:lnTo>
                      <a:lnTo>
                        <a:pt x="0" y="182327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99" name="Oval 34"/>
                <p:cNvSpPr/>
                <p:nvPr/>
              </p:nvSpPr>
              <p:spPr>
                <a:xfrm>
                  <a:off x="2097510" y="2911228"/>
                  <a:ext cx="1030045" cy="82679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pic>
              <p:nvPicPr>
                <p:cNvPr id="100" name="Picture 2" descr="https://xn----8sbhhxkndeik.xn--p1ai/wp-content/uploads/2020/08/d79c8acc-85ce-453c-b7e1-0121f74450f6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03408" y="2948336"/>
                  <a:ext cx="1178457" cy="8603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85" name="Oval 34"/>
              <p:cNvSpPr/>
              <p:nvPr/>
            </p:nvSpPr>
            <p:spPr>
              <a:xfrm>
                <a:off x="2328719" y="3634973"/>
                <a:ext cx="922362" cy="92511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6" name="Picture 2" descr="https://static.mk.ru/upload/entities/2022/04/10/14/articles/facebookPicture/67/94/01/e8/6534a7ec81093d77b8abdebcd8dd538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4502" y="3903689"/>
                <a:ext cx="619538" cy="413025"/>
              </a:xfrm>
              <a:prstGeom prst="rect">
                <a:avLst/>
              </a:prstGeom>
              <a:noFill/>
            </p:spPr>
          </p:pic>
        </p:grpSp>
        <p:sp>
          <p:nvSpPr>
            <p:cNvPr id="69" name="Стрелка вправо 68"/>
            <p:cNvSpPr/>
            <p:nvPr/>
          </p:nvSpPr>
          <p:spPr>
            <a:xfrm>
              <a:off x="4278702" y="6072995"/>
              <a:ext cx="750498" cy="41406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Rectangle 41"/>
            <p:cNvSpPr/>
            <p:nvPr/>
          </p:nvSpPr>
          <p:spPr>
            <a:xfrm>
              <a:off x="3045637" y="2886075"/>
              <a:ext cx="1316814" cy="1352550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15340" y="3295650"/>
              <a:ext cx="1212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cap="all" dirty="0" smtClean="0">
                  <a:solidFill>
                    <a:schemeClr val="accent4">
                      <a:lumMod val="50000"/>
                    </a:schemeClr>
                  </a:solidFill>
                </a:rPr>
                <a:t>запись</a:t>
              </a:r>
              <a:endParaRPr lang="ru-RU" b="1" cap="all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8000" y="4638675"/>
              <a:ext cx="1321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accent4">
                      <a:lumMod val="50000"/>
                    </a:schemeClr>
                  </a:solidFill>
                </a:rPr>
                <a:t>облачное хранилище</a:t>
              </a:r>
              <a:endParaRPr lang="ru-RU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" name="Стрелка вниз 80"/>
            <p:cNvSpPr/>
            <p:nvPr/>
          </p:nvSpPr>
          <p:spPr>
            <a:xfrm>
              <a:off x="3600449" y="4232276"/>
              <a:ext cx="200025" cy="342900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трелка вверх 81"/>
            <p:cNvSpPr/>
            <p:nvPr/>
          </p:nvSpPr>
          <p:spPr>
            <a:xfrm>
              <a:off x="3600450" y="5337175"/>
              <a:ext cx="200025" cy="485775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913063" y="5781675"/>
              <a:ext cx="1646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доступ участников проекта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351000" y="1464191"/>
            <a:ext cx="4434227" cy="4969159"/>
            <a:chOff x="5351000" y="605115"/>
            <a:chExt cx="4434227" cy="4969159"/>
          </a:xfrm>
        </p:grpSpPr>
        <p:sp>
          <p:nvSpPr>
            <p:cNvPr id="106" name="Rectangle 41"/>
            <p:cNvSpPr/>
            <p:nvPr/>
          </p:nvSpPr>
          <p:spPr>
            <a:xfrm>
              <a:off x="5829316" y="2917215"/>
              <a:ext cx="625892" cy="21314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7" name="Oval 13"/>
            <p:cNvSpPr/>
            <p:nvPr/>
          </p:nvSpPr>
          <p:spPr>
            <a:xfrm>
              <a:off x="5351000" y="2577848"/>
              <a:ext cx="868603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Oval 34"/>
            <p:cNvSpPr/>
            <p:nvPr/>
          </p:nvSpPr>
          <p:spPr>
            <a:xfrm>
              <a:off x="8588374" y="605115"/>
              <a:ext cx="1091299" cy="11594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3" name="Oval 34"/>
            <p:cNvSpPr/>
            <p:nvPr/>
          </p:nvSpPr>
          <p:spPr>
            <a:xfrm>
              <a:off x="8608969" y="1547909"/>
              <a:ext cx="1072738" cy="11594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Rectangle 41"/>
            <p:cNvSpPr/>
            <p:nvPr/>
          </p:nvSpPr>
          <p:spPr>
            <a:xfrm>
              <a:off x="6443328" y="3514651"/>
              <a:ext cx="495648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pic>
          <p:nvPicPr>
            <p:cNvPr id="107" name="Picture 2" descr="https://png-library.net/new_gallery/308-3085844_man-silhouette-comments-pregnant-woman-icon-png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61436" y="2670717"/>
              <a:ext cx="634297" cy="706144"/>
            </a:xfrm>
            <a:prstGeom prst="rect">
              <a:avLst/>
            </a:prstGeom>
            <a:noFill/>
          </p:spPr>
        </p:pic>
        <p:sp>
          <p:nvSpPr>
            <p:cNvPr id="108" name="Rectangle 41"/>
            <p:cNvSpPr/>
            <p:nvPr/>
          </p:nvSpPr>
          <p:spPr>
            <a:xfrm rot="5400000">
              <a:off x="5849837" y="2927214"/>
              <a:ext cx="1344911" cy="160697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9" name="Rectangle 41"/>
            <p:cNvSpPr/>
            <p:nvPr/>
          </p:nvSpPr>
          <p:spPr>
            <a:xfrm>
              <a:off x="6444015" y="2324501"/>
              <a:ext cx="495649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pic>
          <p:nvPicPr>
            <p:cNvPr id="110" name="Picture 2" descr="https://xn----8sbhhxkndeik.xn--p1ai/wp-content/uploads/2020/08/d79c8acc-85ce-453c-b7e1-0121f74450f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42856" y="2003300"/>
              <a:ext cx="977996" cy="917347"/>
            </a:xfrm>
            <a:prstGeom prst="rect">
              <a:avLst/>
            </a:prstGeom>
            <a:noFill/>
          </p:spPr>
        </p:pic>
        <p:sp>
          <p:nvSpPr>
            <p:cNvPr id="111" name="Oval 34"/>
            <p:cNvSpPr/>
            <p:nvPr/>
          </p:nvSpPr>
          <p:spPr>
            <a:xfrm>
              <a:off x="6864298" y="3165697"/>
              <a:ext cx="829775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12" name="Picture 2" descr="https://static.mk.ru/upload/entities/2022/04/10/14/articles/facebookPicture/67/94/01/e8/6534a7ec81093d77b8abdebcd8dd538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3439" y="3421769"/>
              <a:ext cx="557348" cy="393591"/>
            </a:xfrm>
            <a:prstGeom prst="rect">
              <a:avLst/>
            </a:prstGeom>
            <a:noFill/>
          </p:spPr>
        </p:pic>
        <p:sp>
          <p:nvSpPr>
            <p:cNvPr id="115" name="Стрелка вверх 114"/>
            <p:cNvSpPr/>
            <p:nvPr/>
          </p:nvSpPr>
          <p:spPr>
            <a:xfrm rot="5400000">
              <a:off x="8048822" y="3293705"/>
              <a:ext cx="170176" cy="651769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трелка вверх 115"/>
            <p:cNvSpPr/>
            <p:nvPr/>
          </p:nvSpPr>
          <p:spPr>
            <a:xfrm rot="5400000">
              <a:off x="8046843" y="2098188"/>
              <a:ext cx="170176" cy="651769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873344" y="2101936"/>
              <a:ext cx="593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ВКС</a:t>
              </a:r>
              <a:endParaRPr lang="ru-RU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9" name="Oval 34"/>
            <p:cNvSpPr/>
            <p:nvPr/>
          </p:nvSpPr>
          <p:spPr>
            <a:xfrm>
              <a:off x="8594131" y="2491446"/>
              <a:ext cx="1091299" cy="11594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0" name="Oval 34"/>
            <p:cNvSpPr/>
            <p:nvPr/>
          </p:nvSpPr>
          <p:spPr>
            <a:xfrm>
              <a:off x="8606100" y="3425671"/>
              <a:ext cx="1072738" cy="11594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566028" y="888554"/>
              <a:ext cx="1147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" dirty="0" smtClean="0">
                  <a:solidFill>
                    <a:schemeClr val="accent4">
                      <a:lumMod val="50000"/>
                    </a:schemeClr>
                  </a:solidFill>
                </a:rPr>
                <a:t>Губернатор области</a:t>
              </a:r>
              <a:endParaRPr lang="ru-RU" sz="115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602293" y="2638945"/>
              <a:ext cx="11473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" dirty="0" smtClean="0">
                  <a:solidFill>
                    <a:schemeClr val="accent4">
                      <a:lumMod val="50000"/>
                    </a:schemeClr>
                  </a:solidFill>
                </a:rPr>
                <a:t>первый заместитель Губернатора области</a:t>
              </a:r>
              <a:endParaRPr lang="ru-RU" sz="115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550922" y="1817521"/>
              <a:ext cx="1219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" dirty="0" smtClean="0">
                  <a:solidFill>
                    <a:schemeClr val="accent4">
                      <a:lumMod val="50000"/>
                    </a:schemeClr>
                  </a:solidFill>
                </a:rPr>
                <a:t>председатель Правительства области</a:t>
              </a:r>
              <a:endParaRPr lang="ru-RU" sz="115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597658" y="3662353"/>
              <a:ext cx="1147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" dirty="0" smtClean="0">
                  <a:solidFill>
                    <a:schemeClr val="accent4">
                      <a:lumMod val="50000"/>
                    </a:schemeClr>
                  </a:solidFill>
                </a:rPr>
                <a:t>заместители Губернатора области</a:t>
              </a:r>
              <a:endParaRPr lang="ru-RU" sz="115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5" name="Oval 34"/>
            <p:cNvSpPr/>
            <p:nvPr/>
          </p:nvSpPr>
          <p:spPr>
            <a:xfrm>
              <a:off x="8620477" y="4414844"/>
              <a:ext cx="1072738" cy="11594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540151" y="4764701"/>
              <a:ext cx="1245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" dirty="0" smtClean="0">
                  <a:solidFill>
                    <a:schemeClr val="accent4">
                      <a:lumMod val="50000"/>
                    </a:schemeClr>
                  </a:solidFill>
                </a:rPr>
                <a:t>руководители ОИГВО</a:t>
              </a:r>
              <a:endParaRPr lang="ru-RU" sz="115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571008" y="1478052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 этап. Запись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20751" y="1509856"/>
            <a:ext cx="260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 этап. День личного приема</a:t>
            </a:r>
          </a:p>
        </p:txBody>
      </p:sp>
      <p:sp>
        <p:nvSpPr>
          <p:cNvPr id="131" name="Rectangle 14"/>
          <p:cNvSpPr/>
          <p:nvPr/>
        </p:nvSpPr>
        <p:spPr>
          <a:xfrm>
            <a:off x="4916489" y="1138688"/>
            <a:ext cx="51756" cy="5829375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>
                  <a:alpha val="40000"/>
                </a:schemeClr>
              </a:gs>
              <a:gs pos="0">
                <a:schemeClr val="accent1">
                  <a:alpha val="20000"/>
                </a:schemeClr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Проект «Точка доступа»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3 схема. Оказание БЮП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0626" y="1471977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 этап. Запись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20751" y="1471977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 этап. День БЮП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566214" y="2169784"/>
            <a:ext cx="4062094" cy="4097388"/>
            <a:chOff x="497206" y="2515284"/>
            <a:chExt cx="4062094" cy="4097388"/>
          </a:xfrm>
        </p:grpSpPr>
        <p:sp>
          <p:nvSpPr>
            <p:cNvPr id="84" name="Rectangle 41"/>
            <p:cNvSpPr/>
            <p:nvPr/>
          </p:nvSpPr>
          <p:spPr>
            <a:xfrm>
              <a:off x="3036111" y="4574494"/>
              <a:ext cx="1323238" cy="775381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4" name="Rectangle 41"/>
            <p:cNvSpPr/>
            <p:nvPr/>
          </p:nvSpPr>
          <p:spPr>
            <a:xfrm>
              <a:off x="2578911" y="2888569"/>
              <a:ext cx="495648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5" name="Rectangle 41"/>
            <p:cNvSpPr/>
            <p:nvPr/>
          </p:nvSpPr>
          <p:spPr>
            <a:xfrm>
              <a:off x="2611816" y="4051953"/>
              <a:ext cx="495648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2" name="Rectangle 41"/>
            <p:cNvSpPr/>
            <p:nvPr/>
          </p:nvSpPr>
          <p:spPr>
            <a:xfrm>
              <a:off x="1563671" y="4057576"/>
              <a:ext cx="495648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grpSp>
          <p:nvGrpSpPr>
            <p:cNvPr id="9" name="Группа 81"/>
            <p:cNvGrpSpPr/>
            <p:nvPr/>
          </p:nvGrpSpPr>
          <p:grpSpPr>
            <a:xfrm>
              <a:off x="497206" y="2515284"/>
              <a:ext cx="2329426" cy="2074918"/>
              <a:chOff x="675314" y="2382711"/>
              <a:chExt cx="2589348" cy="2177372"/>
            </a:xfrm>
          </p:grpSpPr>
          <p:grpSp>
            <p:nvGrpSpPr>
              <p:cNvPr id="12" name="Группа 60"/>
              <p:cNvGrpSpPr/>
              <p:nvPr/>
            </p:nvGrpSpPr>
            <p:grpSpPr>
              <a:xfrm>
                <a:off x="675314" y="2382711"/>
                <a:ext cx="2589348" cy="1791979"/>
                <a:chOff x="374972" y="2911228"/>
                <a:chExt cx="2806895" cy="1601530"/>
              </a:xfrm>
            </p:grpSpPr>
            <p:sp>
              <p:nvSpPr>
                <p:cNvPr id="14" name="Rectangle 41"/>
                <p:cNvSpPr/>
                <p:nvPr/>
              </p:nvSpPr>
              <p:spPr>
                <a:xfrm>
                  <a:off x="920166" y="3797362"/>
                  <a:ext cx="754183" cy="199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304" h="182327">
                      <a:moveTo>
                        <a:pt x="0" y="0"/>
                      </a:moveTo>
                      <a:lnTo>
                        <a:pt x="2736304" y="0"/>
                      </a:lnTo>
                      <a:lnTo>
                        <a:pt x="2736304" y="182327"/>
                      </a:lnTo>
                      <a:lnTo>
                        <a:pt x="0" y="182327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13" name="Oval 13"/>
                <p:cNvSpPr/>
                <p:nvPr/>
              </p:nvSpPr>
              <p:spPr>
                <a:xfrm>
                  <a:off x="374972" y="3489873"/>
                  <a:ext cx="1046643" cy="82679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pic>
              <p:nvPicPr>
                <p:cNvPr id="4" name="Picture 2" descr="https://png-library.net/new_gallery/308-3085844_man-silhouette-comments-pregnant-woman-icon-png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07487" y="3572139"/>
                  <a:ext cx="764311" cy="66225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4" name="Rectangle 41"/>
                <p:cNvSpPr/>
                <p:nvPr/>
              </p:nvSpPr>
              <p:spPr>
                <a:xfrm rot="5400000">
                  <a:off x="1124520" y="3785277"/>
                  <a:ext cx="1261326" cy="193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304" h="182327">
                      <a:moveTo>
                        <a:pt x="0" y="0"/>
                      </a:moveTo>
                      <a:lnTo>
                        <a:pt x="2736304" y="0"/>
                      </a:lnTo>
                      <a:lnTo>
                        <a:pt x="2736304" y="182327"/>
                      </a:lnTo>
                      <a:lnTo>
                        <a:pt x="0" y="182327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7" name="Rectangle 41"/>
                <p:cNvSpPr/>
                <p:nvPr/>
              </p:nvSpPr>
              <p:spPr>
                <a:xfrm>
                  <a:off x="1660862" y="3241485"/>
                  <a:ext cx="597243" cy="17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304" h="182327">
                      <a:moveTo>
                        <a:pt x="0" y="0"/>
                      </a:moveTo>
                      <a:lnTo>
                        <a:pt x="2736304" y="0"/>
                      </a:lnTo>
                      <a:lnTo>
                        <a:pt x="2736304" y="182327"/>
                      </a:lnTo>
                      <a:lnTo>
                        <a:pt x="0" y="182327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0" name="Oval 34"/>
                <p:cNvSpPr/>
                <p:nvPr/>
              </p:nvSpPr>
              <p:spPr>
                <a:xfrm>
                  <a:off x="2097510" y="2911228"/>
                  <a:ext cx="1030045" cy="82679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pic>
              <p:nvPicPr>
                <p:cNvPr id="10" name="Picture 2" descr="https://xn----8sbhhxkndeik.xn--p1ai/wp-content/uploads/2020/08/d79c8acc-85ce-453c-b7e1-0121f74450f6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03410" y="2940246"/>
                  <a:ext cx="1178457" cy="8603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0" name="Oval 34"/>
              <p:cNvSpPr/>
              <p:nvPr/>
            </p:nvSpPr>
            <p:spPr>
              <a:xfrm>
                <a:off x="2328719" y="3634973"/>
                <a:ext cx="922362" cy="92511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7650" name="Picture 2" descr="https://static.mk.ru/upload/entities/2022/04/10/14/articles/facebookPicture/67/94/01/e8/6534a7ec81093d77b8abdebcd8dd538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4502" y="3903689"/>
                <a:ext cx="619538" cy="4130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sp>
          <p:nvSpPr>
            <p:cNvPr id="81" name="Rectangle 41"/>
            <p:cNvSpPr/>
            <p:nvPr/>
          </p:nvSpPr>
          <p:spPr>
            <a:xfrm>
              <a:off x="3045637" y="2886075"/>
              <a:ext cx="1316814" cy="1352550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115340" y="3295650"/>
              <a:ext cx="1212111" cy="369332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cap="all" dirty="0" smtClean="0">
                  <a:solidFill>
                    <a:schemeClr val="accent4">
                      <a:lumMod val="50000"/>
                    </a:schemeClr>
                  </a:solidFill>
                </a:rPr>
                <a:t>запись</a:t>
              </a:r>
              <a:endParaRPr lang="ru-RU" b="1" cap="all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048000" y="4638675"/>
              <a:ext cx="132198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accent4">
                      <a:lumMod val="50000"/>
                    </a:schemeClr>
                  </a:solidFill>
                </a:rPr>
                <a:t>облачное хранилище</a:t>
              </a:r>
              <a:endParaRPr lang="ru-RU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8" name="Стрелка вниз 87"/>
            <p:cNvSpPr/>
            <p:nvPr/>
          </p:nvSpPr>
          <p:spPr>
            <a:xfrm>
              <a:off x="3600449" y="4232276"/>
              <a:ext cx="200025" cy="342900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трелка вверх 92"/>
            <p:cNvSpPr/>
            <p:nvPr/>
          </p:nvSpPr>
          <p:spPr>
            <a:xfrm>
              <a:off x="3600450" y="5337175"/>
              <a:ext cx="200025" cy="485775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913063" y="5781675"/>
              <a:ext cx="16462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доступ участников проекта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419546" y="5716087"/>
            <a:ext cx="3485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* - с 1 января 2024 года – Государственное юридическое бюро</a:t>
            </a:r>
            <a:endParaRPr lang="ru-RU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7" name="Rectangle 14"/>
          <p:cNvSpPr/>
          <p:nvPr/>
        </p:nvSpPr>
        <p:spPr>
          <a:xfrm>
            <a:off x="4922525" y="1104176"/>
            <a:ext cx="45719" cy="5993277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>
                  <a:alpha val="40000"/>
                </a:schemeClr>
              </a:gs>
              <a:gs pos="0">
                <a:schemeClr val="accent1">
                  <a:alpha val="20000"/>
                </a:schemeClr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9197439" y="1888177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5340680" y="2191326"/>
            <a:ext cx="4079620" cy="2074585"/>
            <a:chOff x="5340680" y="1976649"/>
            <a:chExt cx="4079620" cy="2074585"/>
          </a:xfrm>
        </p:grpSpPr>
        <p:sp>
          <p:nvSpPr>
            <p:cNvPr id="102" name="Rectangle 41"/>
            <p:cNvSpPr/>
            <p:nvPr/>
          </p:nvSpPr>
          <p:spPr>
            <a:xfrm>
              <a:off x="6176513" y="2917215"/>
              <a:ext cx="278695" cy="21314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3" name="Oval 13"/>
            <p:cNvSpPr/>
            <p:nvPr/>
          </p:nvSpPr>
          <p:spPr>
            <a:xfrm>
              <a:off x="5340680" y="2612118"/>
              <a:ext cx="868603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Oval 34"/>
            <p:cNvSpPr/>
            <p:nvPr/>
          </p:nvSpPr>
          <p:spPr>
            <a:xfrm>
              <a:off x="8545245" y="1976649"/>
              <a:ext cx="829776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solidFill>
                    <a:schemeClr val="accent4">
                      <a:lumMod val="50000"/>
                    </a:schemeClr>
                  </a:solidFill>
                </a:rPr>
                <a:t>ГПД</a:t>
              </a:r>
              <a:endParaRPr lang="ko-KR" altLang="en-US" sz="15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0" name="Oval 34"/>
            <p:cNvSpPr/>
            <p:nvPr/>
          </p:nvSpPr>
          <p:spPr>
            <a:xfrm>
              <a:off x="8557213" y="3169654"/>
              <a:ext cx="815663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1" name="Picture 12" descr="https://pbs.twimg.com/media/CB_D2B0UoAEd0zb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2285" y="3266575"/>
              <a:ext cx="898015" cy="630738"/>
            </a:xfrm>
            <a:prstGeom prst="rect">
              <a:avLst/>
            </a:prstGeom>
            <a:noFill/>
          </p:spPr>
        </p:pic>
        <p:sp>
          <p:nvSpPr>
            <p:cNvPr id="101" name="Rectangle 41"/>
            <p:cNvSpPr/>
            <p:nvPr/>
          </p:nvSpPr>
          <p:spPr>
            <a:xfrm>
              <a:off x="6443328" y="3514651"/>
              <a:ext cx="495648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5" name="Rectangle 41"/>
            <p:cNvSpPr/>
            <p:nvPr/>
          </p:nvSpPr>
          <p:spPr>
            <a:xfrm rot="5400000">
              <a:off x="5849837" y="2927214"/>
              <a:ext cx="1344911" cy="160697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6" name="Rectangle 41"/>
            <p:cNvSpPr/>
            <p:nvPr/>
          </p:nvSpPr>
          <p:spPr>
            <a:xfrm>
              <a:off x="6444015" y="2324501"/>
              <a:ext cx="495649" cy="184539"/>
            </a:xfrm>
            <a:custGeom>
              <a:avLst/>
              <a:gdLst/>
              <a:ahLst/>
              <a:cxnLst/>
              <a:rect l="l" t="t" r="r" b="b"/>
              <a:pathLst>
                <a:path w="2736304" h="182327">
                  <a:moveTo>
                    <a:pt x="0" y="0"/>
                  </a:moveTo>
                  <a:lnTo>
                    <a:pt x="2736304" y="0"/>
                  </a:lnTo>
                  <a:lnTo>
                    <a:pt x="2736304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34"/>
            <p:cNvSpPr/>
            <p:nvPr/>
          </p:nvSpPr>
          <p:spPr>
            <a:xfrm>
              <a:off x="6864298" y="3165697"/>
              <a:ext cx="829775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09" name="Picture 2" descr="https://static.mk.ru/upload/entities/2022/04/10/14/articles/facebookPicture/67/94/01/e8/6534a7ec81093d77b8abdebcd8dd538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3439" y="3421769"/>
              <a:ext cx="557348" cy="393591"/>
            </a:xfrm>
            <a:prstGeom prst="rect">
              <a:avLst/>
            </a:prstGeom>
            <a:noFill/>
          </p:spPr>
        </p:pic>
        <p:sp>
          <p:nvSpPr>
            <p:cNvPr id="110" name="Стрелка вверх 109"/>
            <p:cNvSpPr/>
            <p:nvPr/>
          </p:nvSpPr>
          <p:spPr>
            <a:xfrm rot="3035017">
              <a:off x="8039108" y="2437195"/>
              <a:ext cx="170176" cy="1108809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трелка вверх 110"/>
            <p:cNvSpPr/>
            <p:nvPr/>
          </p:nvSpPr>
          <p:spPr>
            <a:xfrm rot="7735434">
              <a:off x="8012606" y="2491364"/>
              <a:ext cx="186569" cy="1150180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трелка вверх 111"/>
            <p:cNvSpPr/>
            <p:nvPr/>
          </p:nvSpPr>
          <p:spPr>
            <a:xfrm rot="5400000">
              <a:off x="8048822" y="3293705"/>
              <a:ext cx="170176" cy="651769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трелка вверх 112"/>
            <p:cNvSpPr/>
            <p:nvPr/>
          </p:nvSpPr>
          <p:spPr>
            <a:xfrm rot="5400000">
              <a:off x="8046843" y="2098188"/>
              <a:ext cx="170176" cy="651769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873344" y="2101936"/>
              <a:ext cx="593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ВКС</a:t>
              </a:r>
              <a:endParaRPr lang="ru-RU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04" name="Picture 2" descr="https://png-library.net/new_gallery/308-3085844_man-silhouette-comments-pregnant-woman-icon-png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75359" y="2708091"/>
              <a:ext cx="634297" cy="706144"/>
            </a:xfrm>
            <a:prstGeom prst="rect">
              <a:avLst/>
            </a:prstGeom>
            <a:noFill/>
          </p:spPr>
        </p:pic>
        <p:sp>
          <p:nvSpPr>
            <p:cNvPr id="121" name="Oval 34"/>
            <p:cNvSpPr/>
            <p:nvPr/>
          </p:nvSpPr>
          <p:spPr>
            <a:xfrm>
              <a:off x="6864313" y="1982829"/>
              <a:ext cx="829775" cy="881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07" name="Picture 2" descr="https://xn----8sbhhxkndeik.xn--p1ai/wp-content/uploads/2020/08/d79c8acc-85ce-453c-b7e1-0121f74450f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1867" y="2020553"/>
              <a:ext cx="977996" cy="9173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МФЦ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Стрелка вправо 96"/>
          <p:cNvSpPr/>
          <p:nvPr/>
        </p:nvSpPr>
        <p:spPr>
          <a:xfrm>
            <a:off x="4278702" y="6072995"/>
            <a:ext cx="750498" cy="41406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1" name="Группа 58"/>
          <p:cNvGrpSpPr/>
          <p:nvPr/>
        </p:nvGrpSpPr>
        <p:grpSpPr>
          <a:xfrm>
            <a:off x="854677" y="1980853"/>
            <a:ext cx="2210256" cy="3037478"/>
            <a:chOff x="375050" y="2055968"/>
            <a:chExt cx="1850390" cy="2542926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556521" y="3482644"/>
              <a:ext cx="1038921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Группа 45"/>
            <p:cNvGrpSpPr/>
            <p:nvPr/>
          </p:nvGrpSpPr>
          <p:grpSpPr>
            <a:xfrm>
              <a:off x="519905" y="2055968"/>
              <a:ext cx="1056654" cy="1055282"/>
              <a:chOff x="6330018" y="1126736"/>
              <a:chExt cx="1056654" cy="1055282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6330018" y="1126736"/>
                <a:ext cx="1056654" cy="1055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noFill/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6399830" y="1193231"/>
                <a:ext cx="918262" cy="92020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000" b="1" dirty="0" smtClean="0">
                    <a:solidFill>
                      <a:schemeClr val="bg1"/>
                    </a:solidFill>
                  </a:rPr>
                  <a:t>31</a:t>
                </a:r>
                <a:endParaRPr lang="ru-RU" sz="3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375050" y="3165038"/>
              <a:ext cx="1447799" cy="2834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офис МФЦ</a:t>
              </a:r>
              <a:endParaRPr lang="ru-RU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1371" y="3703506"/>
              <a:ext cx="1694069" cy="895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ru-RU" sz="14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28 основных </a:t>
              </a:r>
            </a:p>
            <a:p>
              <a:pPr>
                <a:spcAft>
                  <a:spcPts val="300"/>
                </a:spcAft>
              </a:pPr>
              <a:r>
                <a:rPr lang="ru-RU" sz="14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3 дополнительных:</a:t>
              </a:r>
            </a:p>
            <a:p>
              <a:pPr marL="541338">
                <a:spcAft>
                  <a:spcPts val="300"/>
                </a:spcAft>
              </a:pP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1- </a:t>
              </a: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</a:rPr>
                <a:t>Вологда</a:t>
              </a:r>
            </a:p>
            <a:p>
              <a:pPr marL="541338">
                <a:spcAft>
                  <a:spcPts val="300"/>
                </a:spcAft>
              </a:pP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</a:rPr>
                <a:t>2 - Череповец</a:t>
              </a:r>
              <a:endParaRPr lang="ru-RU" sz="14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9" name="Группа 91"/>
          <p:cNvGrpSpPr/>
          <p:nvPr/>
        </p:nvGrpSpPr>
        <p:grpSpPr>
          <a:xfrm>
            <a:off x="2954858" y="1974141"/>
            <a:ext cx="2065867" cy="2204397"/>
            <a:chOff x="224729" y="2055968"/>
            <a:chExt cx="1727200" cy="1843020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556521" y="3482644"/>
              <a:ext cx="103892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Группа 45"/>
            <p:cNvGrpSpPr/>
            <p:nvPr/>
          </p:nvGrpSpPr>
          <p:grpSpPr>
            <a:xfrm>
              <a:off x="519905" y="2055968"/>
              <a:ext cx="1056654" cy="1055282"/>
              <a:chOff x="6330018" y="1126736"/>
              <a:chExt cx="1056654" cy="1055282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6330018" y="1126736"/>
                <a:ext cx="1056654" cy="1055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noFill/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6399830" y="1193231"/>
                <a:ext cx="918262" cy="92020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000" b="1" dirty="0" smtClean="0">
                    <a:solidFill>
                      <a:schemeClr val="bg1"/>
                    </a:solidFill>
                  </a:rPr>
                  <a:t>89</a:t>
                </a:r>
                <a:endParaRPr lang="ru-RU" sz="3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267061" y="3185410"/>
              <a:ext cx="1608667" cy="4889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ТОСП МФЦ</a:t>
              </a:r>
            </a:p>
            <a:p>
              <a:pPr algn="ctr"/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24729" y="3641666"/>
              <a:ext cx="1727200" cy="257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3" name="Группа 99"/>
          <p:cNvGrpSpPr/>
          <p:nvPr/>
        </p:nvGrpSpPr>
        <p:grpSpPr>
          <a:xfrm>
            <a:off x="5452534" y="1972200"/>
            <a:ext cx="1591734" cy="2667274"/>
            <a:chOff x="423035" y="2055968"/>
            <a:chExt cx="1322117" cy="2215475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556521" y="3482644"/>
              <a:ext cx="1038921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Группа 45"/>
            <p:cNvGrpSpPr/>
            <p:nvPr/>
          </p:nvGrpSpPr>
          <p:grpSpPr>
            <a:xfrm>
              <a:off x="519905" y="2055968"/>
              <a:ext cx="1056654" cy="1055282"/>
              <a:chOff x="6330018" y="1126736"/>
              <a:chExt cx="1056654" cy="1055282"/>
            </a:xfrm>
          </p:grpSpPr>
          <p:sp>
            <p:nvSpPr>
              <p:cNvPr id="88" name="Овал 87"/>
              <p:cNvSpPr/>
              <p:nvPr/>
            </p:nvSpPr>
            <p:spPr>
              <a:xfrm>
                <a:off x="6330018" y="1126736"/>
                <a:ext cx="1056654" cy="1055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noFill/>
                </a:endParaRPr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6399830" y="1200264"/>
                <a:ext cx="918262" cy="92020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500" b="1" dirty="0" smtClean="0">
                    <a:solidFill>
                      <a:schemeClr val="bg1"/>
                    </a:solidFill>
                  </a:rPr>
                  <a:t>370</a:t>
                </a:r>
                <a:endParaRPr lang="ru-RU" sz="2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86327" y="3166150"/>
              <a:ext cx="1125206" cy="2812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окон МФЦ</a:t>
              </a:r>
              <a:endParaRPr lang="ru-RU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23035" y="3657898"/>
              <a:ext cx="1322117" cy="613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274 в МФЦ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96 в ТОСП</a:t>
              </a:r>
            </a:p>
            <a:p>
              <a:pPr algn="ctr"/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0" name="Группа 123"/>
          <p:cNvGrpSpPr/>
          <p:nvPr/>
        </p:nvGrpSpPr>
        <p:grpSpPr>
          <a:xfrm>
            <a:off x="7687733" y="1961330"/>
            <a:ext cx="1964267" cy="2674646"/>
            <a:chOff x="248427" y="2055968"/>
            <a:chExt cx="1663125" cy="2191174"/>
          </a:xfrm>
        </p:grpSpPr>
        <p:cxnSp>
          <p:nvCxnSpPr>
            <p:cNvPr id="101" name="Прямая соединительная линия 100"/>
            <p:cNvCxnSpPr/>
            <p:nvPr/>
          </p:nvCxnSpPr>
          <p:spPr>
            <a:xfrm>
              <a:off x="556521" y="3482644"/>
              <a:ext cx="1038921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Группа 45"/>
            <p:cNvGrpSpPr/>
            <p:nvPr/>
          </p:nvGrpSpPr>
          <p:grpSpPr>
            <a:xfrm>
              <a:off x="519905" y="2055968"/>
              <a:ext cx="1056654" cy="1055282"/>
              <a:chOff x="6330018" y="1126736"/>
              <a:chExt cx="1056654" cy="1055282"/>
            </a:xfrm>
          </p:grpSpPr>
          <p:sp>
            <p:nvSpPr>
              <p:cNvPr id="105" name="Овал 104"/>
              <p:cNvSpPr/>
              <p:nvPr/>
            </p:nvSpPr>
            <p:spPr>
              <a:xfrm>
                <a:off x="6330018" y="1126736"/>
                <a:ext cx="1056654" cy="1055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noFill/>
                </a:endParaRPr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6399830" y="1193231"/>
                <a:ext cx="918262" cy="92020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500" b="1" dirty="0" smtClean="0">
                    <a:solidFill>
                      <a:schemeClr val="bg1"/>
                    </a:solidFill>
                  </a:rPr>
                  <a:t>97</a:t>
                </a:r>
                <a:endParaRPr lang="ru-RU" sz="2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248427" y="3168077"/>
              <a:ext cx="1663125" cy="2773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рабочих мест*</a:t>
              </a:r>
              <a:endParaRPr lang="ru-RU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21617" y="3642000"/>
              <a:ext cx="1518250" cy="6051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* в секторе электронных услуг</a:t>
              </a:r>
              <a:endParaRPr lang="ru-RU" sz="1400" b="1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5365635" y="4470327"/>
            <a:ext cx="18805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норматив: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 окно на 5 000 человек</a:t>
            </a:r>
          </a:p>
          <a:p>
            <a:pPr algn="ctr"/>
            <a:endParaRPr lang="ru-RU" sz="1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0" y="5695950"/>
            <a:ext cx="9906000" cy="11620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TextBox 113"/>
          <p:cNvSpPr txBox="1"/>
          <p:nvPr/>
        </p:nvSpPr>
        <p:spPr>
          <a:xfrm>
            <a:off x="2234241" y="5960853"/>
            <a:ext cx="734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доля граждан, имеющих доступ к получению </a:t>
            </a:r>
            <a:r>
              <a:rPr lang="ru-RU" sz="1600" dirty="0" err="1" smtClean="0">
                <a:solidFill>
                  <a:schemeClr val="bg1"/>
                </a:solidFill>
              </a:rPr>
              <a:t>гос.и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мун.услуг</a:t>
            </a:r>
            <a:r>
              <a:rPr lang="ru-RU" sz="1600" dirty="0" smtClean="0">
                <a:solidFill>
                  <a:schemeClr val="bg1"/>
                </a:solidFill>
              </a:rPr>
              <a:t> по принципу «одного окна» по месту пребывания, в т.ч. в МФЦ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9781" y="5909094"/>
            <a:ext cx="208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98,41 %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432" y="225210"/>
            <a:ext cx="9403223" cy="724247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Дни БЮП в 2023 году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Стрелка вправо 96"/>
          <p:cNvSpPr/>
          <p:nvPr/>
        </p:nvSpPr>
        <p:spPr>
          <a:xfrm>
            <a:off x="4278702" y="5805589"/>
            <a:ext cx="750498" cy="41406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Straight Connector 3"/>
          <p:cNvCxnSpPr/>
          <p:nvPr/>
        </p:nvCxnSpPr>
        <p:spPr>
          <a:xfrm flipV="1">
            <a:off x="288261" y="3897313"/>
            <a:ext cx="9209422" cy="1292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"/>
          <p:cNvGrpSpPr/>
          <p:nvPr/>
        </p:nvGrpSpPr>
        <p:grpSpPr>
          <a:xfrm>
            <a:off x="900425" y="3476072"/>
            <a:ext cx="337351" cy="337351"/>
            <a:chOff x="4319972" y="3176972"/>
            <a:chExt cx="504056" cy="504056"/>
          </a:xfrm>
        </p:grpSpPr>
        <p:sp>
          <p:nvSpPr>
            <p:cNvPr id="34" name="Oval 5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5" name="Oval 6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36" name="Group 7"/>
          <p:cNvGrpSpPr/>
          <p:nvPr/>
        </p:nvGrpSpPr>
        <p:grpSpPr>
          <a:xfrm>
            <a:off x="2164726" y="3476072"/>
            <a:ext cx="337351" cy="337351"/>
            <a:chOff x="4319972" y="3176972"/>
            <a:chExt cx="504056" cy="504056"/>
          </a:xfrm>
        </p:grpSpPr>
        <p:sp>
          <p:nvSpPr>
            <p:cNvPr id="37" name="Oval 8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8" name="Oval 9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39" name="Group 10"/>
          <p:cNvGrpSpPr/>
          <p:nvPr/>
        </p:nvGrpSpPr>
        <p:grpSpPr>
          <a:xfrm>
            <a:off x="3429027" y="3476072"/>
            <a:ext cx="337351" cy="337351"/>
            <a:chOff x="4319972" y="3176972"/>
            <a:chExt cx="504056" cy="504056"/>
          </a:xfrm>
        </p:grpSpPr>
        <p:sp>
          <p:nvSpPr>
            <p:cNvPr id="40" name="Oval 11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1" name="Oval 12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2" name="Group 13"/>
          <p:cNvGrpSpPr/>
          <p:nvPr/>
        </p:nvGrpSpPr>
        <p:grpSpPr>
          <a:xfrm>
            <a:off x="4693328" y="3476072"/>
            <a:ext cx="337351" cy="337351"/>
            <a:chOff x="4319972" y="3176972"/>
            <a:chExt cx="504056" cy="504056"/>
          </a:xfrm>
        </p:grpSpPr>
        <p:sp>
          <p:nvSpPr>
            <p:cNvPr id="43" name="Oval 1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4" name="Oval 15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5" name="Group 16"/>
          <p:cNvGrpSpPr/>
          <p:nvPr/>
        </p:nvGrpSpPr>
        <p:grpSpPr>
          <a:xfrm>
            <a:off x="5957629" y="3476072"/>
            <a:ext cx="337351" cy="337351"/>
            <a:chOff x="4319972" y="3176972"/>
            <a:chExt cx="504056" cy="504056"/>
          </a:xfrm>
        </p:grpSpPr>
        <p:sp>
          <p:nvSpPr>
            <p:cNvPr id="46" name="Oval 17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7" name="Oval 18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8" name="Group 19"/>
          <p:cNvGrpSpPr/>
          <p:nvPr/>
        </p:nvGrpSpPr>
        <p:grpSpPr>
          <a:xfrm>
            <a:off x="7221930" y="3476072"/>
            <a:ext cx="337351" cy="337351"/>
            <a:chOff x="4319972" y="3176972"/>
            <a:chExt cx="504056" cy="504056"/>
          </a:xfrm>
        </p:grpSpPr>
        <p:sp>
          <p:nvSpPr>
            <p:cNvPr id="49" name="Oval 20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0" name="Oval 21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51" name="Group 22"/>
          <p:cNvGrpSpPr/>
          <p:nvPr/>
        </p:nvGrpSpPr>
        <p:grpSpPr>
          <a:xfrm>
            <a:off x="8486231" y="3476072"/>
            <a:ext cx="337351" cy="337351"/>
            <a:chOff x="4319972" y="3176972"/>
            <a:chExt cx="504056" cy="504056"/>
          </a:xfrm>
        </p:grpSpPr>
        <p:sp>
          <p:nvSpPr>
            <p:cNvPr id="53" name="Oval 23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4" name="Oval 2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08960" y="3136712"/>
            <a:ext cx="11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17 февраля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71" name="Group 37"/>
          <p:cNvGrpSpPr/>
          <p:nvPr/>
        </p:nvGrpSpPr>
        <p:grpSpPr>
          <a:xfrm>
            <a:off x="2560509" y="1703048"/>
            <a:ext cx="2055601" cy="936696"/>
            <a:chOff x="1943219" y="2014192"/>
            <a:chExt cx="1744469" cy="936696"/>
          </a:xfrm>
        </p:grpSpPr>
        <p:sp>
          <p:nvSpPr>
            <p:cNvPr id="72" name="TextBox 71"/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Вожегодского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Бабаевского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Сокольского МО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43219" y="201419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 человек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5" name="Group 40"/>
          <p:cNvGrpSpPr/>
          <p:nvPr/>
        </p:nvGrpSpPr>
        <p:grpSpPr>
          <a:xfrm>
            <a:off x="4983220" y="1720300"/>
            <a:ext cx="2350418" cy="1104109"/>
            <a:chOff x="3705086" y="2025826"/>
            <a:chExt cx="1994663" cy="1104109"/>
          </a:xfrm>
        </p:grpSpPr>
        <p:sp>
          <p:nvSpPr>
            <p:cNvPr id="77" name="TextBox 76"/>
            <p:cNvSpPr txBox="1"/>
            <p:nvPr/>
          </p:nvSpPr>
          <p:spPr>
            <a:xfrm>
              <a:off x="3705086" y="2298938"/>
              <a:ext cx="19946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Бабаевского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Вологодского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Сокольского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Фонд «Защитники Отечества»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705086" y="202582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 человек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9" name="Group 43"/>
          <p:cNvGrpSpPr/>
          <p:nvPr/>
        </p:nvGrpSpPr>
        <p:grpSpPr>
          <a:xfrm>
            <a:off x="7621108" y="1703057"/>
            <a:ext cx="2065157" cy="936697"/>
            <a:chOff x="5337209" y="2014191"/>
            <a:chExt cx="1752579" cy="936697"/>
          </a:xfrm>
        </p:grpSpPr>
        <p:sp>
          <p:nvSpPr>
            <p:cNvPr id="80" name="TextBox 79"/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МФЦ </a:t>
              </a:r>
              <a:r>
                <a:rPr lang="ru-RU" sz="1200" dirty="0" err="1" smtClean="0"/>
                <a:t>Вашкинского</a:t>
              </a:r>
              <a:r>
                <a:rPr lang="ru-RU" sz="1200" dirty="0" smtClean="0"/>
                <a:t> МО МФЦ Сокольского МО</a:t>
              </a:r>
            </a:p>
            <a:p>
              <a:r>
                <a:rPr lang="ru-RU" sz="1200" dirty="0" smtClean="0"/>
                <a:t>МФЦ </a:t>
              </a:r>
              <a:r>
                <a:rPr lang="ru-RU" sz="1200" dirty="0" err="1" smtClean="0"/>
                <a:t>Тотемского</a:t>
              </a:r>
              <a:r>
                <a:rPr lang="ru-RU" sz="1200" dirty="0" smtClean="0"/>
                <a:t> МО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37209" y="2014191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 человек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Group 46"/>
          <p:cNvGrpSpPr/>
          <p:nvPr/>
        </p:nvGrpSpPr>
        <p:grpSpPr>
          <a:xfrm>
            <a:off x="1349040" y="4540067"/>
            <a:ext cx="2035641" cy="794263"/>
            <a:chOff x="1102637" y="5132809"/>
            <a:chExt cx="1727529" cy="794263"/>
          </a:xfrm>
        </p:grpSpPr>
        <p:sp>
          <p:nvSpPr>
            <p:cNvPr id="89" name="TextBox 88"/>
            <p:cNvSpPr txBox="1"/>
            <p:nvPr/>
          </p:nvSpPr>
          <p:spPr>
            <a:xfrm>
              <a:off x="1102637" y="5465407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Вожегодского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Сокольского МО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 человек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5" name="Group 52"/>
          <p:cNvGrpSpPr/>
          <p:nvPr/>
        </p:nvGrpSpPr>
        <p:grpSpPr>
          <a:xfrm>
            <a:off x="6411113" y="4617701"/>
            <a:ext cx="2448211" cy="733878"/>
            <a:chOff x="4589156" y="5124587"/>
            <a:chExt cx="2077654" cy="733878"/>
          </a:xfrm>
        </p:grpSpPr>
        <p:sp>
          <p:nvSpPr>
            <p:cNvPr id="96" name="TextBox 95"/>
            <p:cNvSpPr txBox="1"/>
            <p:nvPr/>
          </p:nvSpPr>
          <p:spPr>
            <a:xfrm>
              <a:off x="4589156" y="5396800"/>
              <a:ext cx="2077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Вожегодского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Фонд «Защитники Отечества»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 человека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912189" y="3914565"/>
            <a:ext cx="897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31 марта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036499" y="3159716"/>
            <a:ext cx="111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28 апреля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30763" y="3897313"/>
            <a:ext cx="897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30 июня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492151" y="3142465"/>
            <a:ext cx="1038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18 августа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814868" y="3897313"/>
            <a:ext cx="1190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29 сентября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088702" y="3125210"/>
            <a:ext cx="1046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24 ноября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115" name="Group 37"/>
          <p:cNvGrpSpPr/>
          <p:nvPr/>
        </p:nvGrpSpPr>
        <p:grpSpPr>
          <a:xfrm>
            <a:off x="160478" y="1703061"/>
            <a:ext cx="2022231" cy="760656"/>
            <a:chOff x="1978221" y="2005566"/>
            <a:chExt cx="1716150" cy="760656"/>
          </a:xfrm>
        </p:grpSpPr>
        <p:sp>
          <p:nvSpPr>
            <p:cNvPr id="116" name="TextBox 115"/>
            <p:cNvSpPr txBox="1"/>
            <p:nvPr/>
          </p:nvSpPr>
          <p:spPr>
            <a:xfrm>
              <a:off x="1978221" y="2304557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Сокольского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г.Уфа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79822" y="2005566"/>
              <a:ext cx="17145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 человек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9" name="Group 40"/>
          <p:cNvGrpSpPr/>
          <p:nvPr/>
        </p:nvGrpSpPr>
        <p:grpSpPr>
          <a:xfrm>
            <a:off x="3954663" y="4590007"/>
            <a:ext cx="2350418" cy="902191"/>
            <a:chOff x="3705086" y="2094837"/>
            <a:chExt cx="1994663" cy="902191"/>
          </a:xfrm>
        </p:grpSpPr>
        <p:sp>
          <p:nvSpPr>
            <p:cNvPr id="120" name="TextBox 119"/>
            <p:cNvSpPr txBox="1"/>
            <p:nvPr/>
          </p:nvSpPr>
          <p:spPr>
            <a:xfrm>
              <a:off x="3705086" y="2350697"/>
              <a:ext cx="1994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Бабаевского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МФЦ Сокольского МО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Фонд «Защитники Отечества»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 человек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29" name="Прямая со стрелкой 128"/>
          <p:cNvCxnSpPr/>
          <p:nvPr/>
        </p:nvCxnSpPr>
        <p:spPr>
          <a:xfrm flipH="1" flipV="1">
            <a:off x="1086928" y="2725952"/>
            <a:ext cx="1" cy="31587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H="1" flipV="1">
            <a:off x="3568460" y="2740331"/>
            <a:ext cx="1" cy="315874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109" idx="2"/>
          </p:cNvCxnSpPr>
          <p:nvPr/>
        </p:nvCxnSpPr>
        <p:spPr>
          <a:xfrm flipH="1">
            <a:off x="2360763" y="4191564"/>
            <a:ext cx="366" cy="31717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H="1">
            <a:off x="4922472" y="4231820"/>
            <a:ext cx="366" cy="31717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flipH="1">
            <a:off x="7438846" y="4223194"/>
            <a:ext cx="366" cy="31717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H="1" flipV="1">
            <a:off x="6015487" y="2815094"/>
            <a:ext cx="1" cy="315874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H="1" flipV="1">
            <a:off x="8629290" y="2832346"/>
            <a:ext cx="1" cy="315874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608</Words>
  <Application>Microsoft Office PowerPoint</Application>
  <PresentationFormat>Лист A4 (210x297 мм)</PresentationFormat>
  <Paragraphs>160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ShemyakinaAN</cp:lastModifiedBy>
  <cp:revision>404</cp:revision>
  <dcterms:created xsi:type="dcterms:W3CDTF">2018-04-24T17:14:00Z</dcterms:created>
  <dcterms:modified xsi:type="dcterms:W3CDTF">2023-12-11T09:23:58Z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