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3" r:id="rId2"/>
    <p:sldId id="27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" y="-10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7827F-3FD8-4C67-800A-2401CC0EDBFC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9EB70-5B39-4AC1-B47B-4E5228B455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причины, взяты согласно следующему</a:t>
            </a:r>
            <a:r>
              <a:rPr lang="ru-RU" baseline="0" dirty="0" smtClean="0"/>
              <a:t> </a:t>
            </a:r>
            <a:r>
              <a:rPr lang="ru-RU" dirty="0" smtClean="0"/>
              <a:t>источнику: «Всемирный доклад о старении и здоровье»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11849-70C0-4099-B909-7A8D130D683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причины, взяты согласно следующему</a:t>
            </a:r>
            <a:r>
              <a:rPr lang="ru-RU" baseline="0" dirty="0" smtClean="0"/>
              <a:t> </a:t>
            </a:r>
            <a:r>
              <a:rPr lang="ru-RU" dirty="0" smtClean="0"/>
              <a:t>источнику: «Всемирный доклад о старении и здоровье»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11849-70C0-4099-B909-7A8D130D683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причины, взяты согласно следующему</a:t>
            </a:r>
            <a:r>
              <a:rPr lang="ru-RU" baseline="0" dirty="0" smtClean="0"/>
              <a:t> </a:t>
            </a:r>
            <a:r>
              <a:rPr lang="ru-RU" dirty="0" smtClean="0"/>
              <a:t>источнику: «Всемирный доклад о старении и здоровье»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11849-70C0-4099-B909-7A8D130D683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причины, взяты согласно следующему</a:t>
            </a:r>
            <a:r>
              <a:rPr lang="ru-RU" baseline="0" dirty="0" smtClean="0"/>
              <a:t> </a:t>
            </a:r>
            <a:r>
              <a:rPr lang="ru-RU" dirty="0" smtClean="0"/>
              <a:t>источнику: «Всемирный доклад о старении и здоровье»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11849-70C0-4099-B909-7A8D130D683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причины, взяты согласно следующему</a:t>
            </a:r>
            <a:r>
              <a:rPr lang="ru-RU" baseline="0" dirty="0" smtClean="0"/>
              <a:t> </a:t>
            </a:r>
            <a:r>
              <a:rPr lang="ru-RU" dirty="0" smtClean="0"/>
              <a:t>источнику: «Всемирный доклад о старении и здоровье»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11849-70C0-4099-B909-7A8D130D683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причины, взяты согласно следующему</a:t>
            </a:r>
            <a:r>
              <a:rPr lang="ru-RU" baseline="0" dirty="0" smtClean="0"/>
              <a:t> </a:t>
            </a:r>
            <a:r>
              <a:rPr lang="ru-RU" dirty="0" smtClean="0"/>
              <a:t>источнику: «Всемирный доклад о старении и здоровье»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11849-70C0-4099-B909-7A8D130D683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причины, взяты согласно следующему</a:t>
            </a:r>
            <a:r>
              <a:rPr lang="ru-RU" baseline="0" dirty="0" smtClean="0"/>
              <a:t> </a:t>
            </a:r>
            <a:r>
              <a:rPr lang="ru-RU" dirty="0" smtClean="0"/>
              <a:t>источнику: «Всемирный доклад о старении и здоровье»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11849-70C0-4099-B909-7A8D130D683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причины, взяты согласно следующему</a:t>
            </a:r>
            <a:r>
              <a:rPr lang="ru-RU" baseline="0" dirty="0" smtClean="0"/>
              <a:t> </a:t>
            </a:r>
            <a:r>
              <a:rPr lang="ru-RU" dirty="0" smtClean="0"/>
              <a:t>источнику: «Всемирный доклад о старении и здоровье»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11849-70C0-4099-B909-7A8D130D683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причины, взяты согласно следующему</a:t>
            </a:r>
            <a:r>
              <a:rPr lang="ru-RU" baseline="0" dirty="0" smtClean="0"/>
              <a:t> </a:t>
            </a:r>
            <a:r>
              <a:rPr lang="ru-RU" dirty="0" smtClean="0"/>
              <a:t>источнику: «Всемирный доклад о старении и здоровье»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11849-70C0-4099-B909-7A8D130D683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B67CE23-0092-4FBE-9E65-2D5B29DD51F2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75B9427-FDBE-4928-BE6F-2506960A7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7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Пользователь\Desktop\П-П\nlrzN2nMnX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0" y="0"/>
            <a:ext cx="913726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995686"/>
            <a:ext cx="7164288" cy="2232248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Гончарная студия «Ремесло для души»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116632"/>
            <a:ext cx="6912768" cy="864096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Омской области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«Комплексный центр социального обслуживания населения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Омского района»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2"/>
          <p:cNvSpPr/>
          <p:nvPr/>
        </p:nvSpPr>
        <p:spPr>
          <a:xfrm>
            <a:off x="827640" y="-95400"/>
            <a:ext cx="57747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59920" rIns="0" bIns="0" anchor="t">
            <a:noAutofit/>
          </a:bodyPr>
          <a:lstStyle/>
          <a:p>
            <a:pPr>
              <a:lnSpc>
                <a:spcPct val="100000"/>
              </a:lnSpc>
              <a:spcAft>
                <a:spcPts val="11"/>
              </a:spcAft>
              <a:buNone/>
            </a:pPr>
            <a:endParaRPr lang="ru-RU" sz="2000" b="0" strike="noStrike" spc="-1" dirty="0">
              <a:latin typeface="Arial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/>
        </p:blipFill>
        <p:spPr>
          <a:xfrm>
            <a:off x="323528" y="555526"/>
            <a:ext cx="3167280" cy="1781280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tretch/>
        </p:blipFill>
        <p:spPr>
          <a:xfrm>
            <a:off x="395536" y="2787774"/>
            <a:ext cx="3148200" cy="2129760"/>
          </a:xfrm>
          <a:prstGeom prst="rect">
            <a:avLst/>
          </a:prstGeom>
          <a:ln w="0"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779912" y="11315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pc="-1" dirty="0">
                <a:solidFill>
                  <a:srgbClr val="000000"/>
                </a:solidFill>
              </a:rPr>
              <a:t>Лепка из целого куска глины плоских изделий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CustomShape 3"/>
          <p:cNvSpPr/>
          <p:nvPr/>
        </p:nvSpPr>
        <p:spPr>
          <a:xfrm>
            <a:off x="4572000" y="3435846"/>
            <a:ext cx="3141720" cy="23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Лепка из целого куска глины объёмных изделий</a:t>
            </a:r>
            <a:endParaRPr lang="ru-RU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2"/>
          <p:cNvSpPr/>
          <p:nvPr/>
        </p:nvSpPr>
        <p:spPr>
          <a:xfrm>
            <a:off x="827640" y="-95400"/>
            <a:ext cx="57747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59920" rIns="0" bIns="0" anchor="t">
            <a:noAutofit/>
          </a:bodyPr>
          <a:lstStyle/>
          <a:p>
            <a:pPr>
              <a:lnSpc>
                <a:spcPct val="100000"/>
              </a:lnSpc>
              <a:spcAft>
                <a:spcPts val="11"/>
              </a:spcAft>
              <a:buNone/>
            </a:pPr>
            <a:r>
              <a:rPr lang="ru-RU" sz="2000" b="1" strike="noStrike" spc="-1" dirty="0">
                <a:solidFill>
                  <a:srgbClr val="11151A"/>
                </a:solidFill>
                <a:latin typeface="Arial"/>
                <a:ea typeface="Arial"/>
              </a:rPr>
              <a:t>Цель проекта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277920" y="680400"/>
            <a:ext cx="7666920" cy="94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Создание дополнительных возможностей и условий для реабилитации и развития познавательных процессов и творческих способностей детей с ограниченными возможностями здоровья, детей инвалидов, детей из семей находящихся в трудной жизненной ситуации и социально опасном положении, по средствам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глинотерапии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как в ручной лепке, так и на гончарном круге.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99592" y="1635646"/>
            <a:ext cx="6480720" cy="683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601"/>
              </a:lnSpc>
              <a:spcAft>
                <a:spcPts val="11"/>
              </a:spcAft>
              <a:buNone/>
            </a:pPr>
            <a:r>
              <a:rPr lang="ru-RU" b="1" spc="-1" dirty="0">
                <a:solidFill>
                  <a:srgbClr val="11151A"/>
                </a:solidFill>
              </a:rPr>
              <a:t>Актуальность и социальная значимость проекта:</a:t>
            </a:r>
            <a:endParaRPr lang="ru-RU" spc="-1" dirty="0"/>
          </a:p>
        </p:txBody>
      </p:sp>
      <p:sp>
        <p:nvSpPr>
          <p:cNvPr id="44" name="CustomShape 5"/>
          <p:cNvSpPr/>
          <p:nvPr/>
        </p:nvSpPr>
        <p:spPr>
          <a:xfrm>
            <a:off x="277920" y="2283840"/>
            <a:ext cx="7854840" cy="173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Под 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влиянием ценностных ориентацией общества и государства, а также в связи с переходом системы специального образования на качественно новый этап развития, возникла необходимость </a:t>
            </a:r>
            <a:r>
              <a:rPr lang="ru-RU" sz="1200" b="0" u="sng" strike="noStrike" spc="-1" dirty="0">
                <a:solidFill>
                  <a:srgbClr val="A30236"/>
                </a:solidFill>
                <a:uFillTx/>
                <a:latin typeface="Arial"/>
                <a:ea typeface="DejaVu Sans"/>
              </a:rPr>
              <a:t>переосмысления роли и места личностного, социального развития ребенка с ограниченными возможностями здоровья, 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детей инвалидов, детей из семей находящихся в трудной жизненной ситуации и социально опасном положении.</a:t>
            </a:r>
            <a:endParaRPr lang="ru-RU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Если мы говорим о таких детях, то зачастую появляется ряд проблем: малая познавательная активность, отсутствие самоконтроля, самостоятельности, неадекватная самооценка, практическое отсутствие долговременной памяти, избирательность памяти, отсутствие логического и абстрактного мышления, неразвитая речь, чаще с дефектами, неумение управлять эмоционально-волевыми реакциями. </a:t>
            </a:r>
            <a:endParaRPr lang="ru-RU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Данная проблема всестороннего художественного и эстетического развития детей </a:t>
            </a:r>
            <a:r>
              <a:rPr lang="ru-RU" sz="1200" b="0" u="sng" strike="noStrike" spc="-1" dirty="0">
                <a:solidFill>
                  <a:srgbClr val="A30236"/>
                </a:solidFill>
                <a:uFillTx/>
                <a:latin typeface="Arial"/>
                <a:ea typeface="DejaVu Sans"/>
              </a:rPr>
              <a:t>актуальна, современна и достаточно сложна.</a:t>
            </a: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0"/>
            <a:ext cx="5904656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601"/>
              </a:lnSpc>
              <a:spcAft>
                <a:spcPts val="11"/>
              </a:spcAft>
              <a:buNone/>
            </a:pPr>
            <a:r>
              <a:rPr lang="ru-RU" b="1" spc="-1" dirty="0">
                <a:solidFill>
                  <a:srgbClr val="11151A"/>
                </a:solidFill>
              </a:rPr>
              <a:t>Актуальность и социальная значимость проекта:</a:t>
            </a:r>
            <a:endParaRPr lang="ru-RU" spc="-1" dirty="0"/>
          </a:p>
        </p:txBody>
      </p:sp>
      <p:sp>
        <p:nvSpPr>
          <p:cNvPr id="7" name="CustomShape 1"/>
          <p:cNvSpPr/>
          <p:nvPr/>
        </p:nvSpPr>
        <p:spPr>
          <a:xfrm>
            <a:off x="179640" y="771550"/>
            <a:ext cx="8496816" cy="41546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100" b="1" strike="noStrike" spc="-1" dirty="0">
                <a:solidFill>
                  <a:srgbClr val="A30236"/>
                </a:solidFill>
                <a:latin typeface="Arial"/>
                <a:ea typeface="DejaVu Sans"/>
              </a:rPr>
              <a:t>Помочь в решении проблемы могут занятия с живым материалом – глиной, которые:</a:t>
            </a:r>
            <a:endParaRPr lang="ru-RU" sz="1100" b="0" strike="noStrike" spc="-1" dirty="0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развивают мелкую моторику рук, координацию движений, глазомер; </a:t>
            </a:r>
            <a:endParaRPr lang="ru-RU" sz="1100" b="0" strike="noStrike" spc="-1" dirty="0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совершенствуют личностные качества – абстрактное мышление, художественный вкус, расширяют и углубляют кругозор; </a:t>
            </a:r>
            <a:endParaRPr lang="ru-RU" sz="1100" b="0" strike="noStrike" spc="-1" dirty="0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развивают творческие способности – пробуждает инициативу и самостоятельность принимаемых решений, привычку к свободному самовыражению, уверенность в себе. </a:t>
            </a:r>
            <a:endParaRPr lang="ru-RU" sz="11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1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100" b="1" strike="noStrike" spc="-1" dirty="0">
                <a:solidFill>
                  <a:srgbClr val="A30236"/>
                </a:solidFill>
                <a:latin typeface="Arial"/>
                <a:ea typeface="DejaVu Sans"/>
              </a:rPr>
              <a:t>Развитие практических навыков и умений работы с глиной актуальны и востребованы в современном обществе, имеют практическое применение в быту.</a:t>
            </a:r>
            <a:endParaRPr lang="ru-RU" sz="11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1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В Ключевском сельском поселении Омского района проживает 452 инвалида. </a:t>
            </a:r>
            <a:endParaRPr lang="ru-RU" sz="11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Из них детей 26 человек; детей из семей находящихся в трудной жизненной ситуации и социально опасном положении 25 человек. </a:t>
            </a:r>
            <a:r>
              <a:rPr lang="ru-RU" sz="1100" b="0" u="sng" strike="noStrike" spc="-1" dirty="0">
                <a:solidFill>
                  <a:srgbClr val="A30236"/>
                </a:solidFill>
                <a:uFillTx/>
                <a:latin typeface="Arial"/>
                <a:ea typeface="DejaVu Sans"/>
              </a:rPr>
              <a:t>У детей имеются психологические проблемы связанные не только с ограниченными особенностями развития, но и, с нарушением социальной адаптации в обществе, которые они не могут решить самостоятельно.</a:t>
            </a:r>
            <a:endParaRPr lang="ru-RU" sz="11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sz="1100" dirty="0"/>
              <a:t/>
            </a:r>
            <a:br>
              <a:rPr sz="1100" dirty="0"/>
            </a:br>
            <a:r>
              <a:rPr lang="ru-RU" sz="1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Между тем, существует </a:t>
            </a:r>
            <a:r>
              <a:rPr lang="ru-RU" sz="1100" b="0" u="sng" strike="noStrike" spc="-1" dirty="0">
                <a:solidFill>
                  <a:srgbClr val="A30236"/>
                </a:solidFill>
                <a:uFillTx/>
                <a:latin typeface="Arial"/>
                <a:ea typeface="DejaVu Sans"/>
              </a:rPr>
              <a:t>нехватка инструментов адаптации</a:t>
            </a:r>
            <a:r>
              <a:rPr lang="ru-RU" sz="1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инклюзивные площадки, доступная среда недостаточно развита, чтобы покрыть потребности проживающих там детей. В Омском районе гончарных студий, ориентированных на детей имеющих определенные проблемы, </a:t>
            </a:r>
            <a:r>
              <a:rPr lang="ru-RU" sz="1100" b="0" strike="noStrike" spc="-1" dirty="0">
                <a:solidFill>
                  <a:srgbClr val="A30236"/>
                </a:solidFill>
                <a:latin typeface="Arial"/>
                <a:ea typeface="DejaVu Sans"/>
              </a:rPr>
              <a:t>не существует</a:t>
            </a:r>
            <a:r>
              <a:rPr lang="ru-RU" sz="1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При словах «гончарная или керамическая студия» чаще всего возникает мысль о трудотерапии, или развивающем творческом занятии для детей. </a:t>
            </a:r>
            <a:endParaRPr lang="ru-RU" sz="11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1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100" b="1" u="sng" strike="noStrike" spc="-1" dirty="0">
                <a:solidFill>
                  <a:srgbClr val="A30236"/>
                </a:solidFill>
                <a:uFillTx/>
                <a:latin typeface="Arial"/>
                <a:ea typeface="DejaVu Sans"/>
              </a:rPr>
              <a:t>Актуальность и </a:t>
            </a:r>
            <a:r>
              <a:rPr lang="ru-RU" sz="1100" b="1" u="sng" strike="noStrike" spc="-1" dirty="0" err="1">
                <a:solidFill>
                  <a:srgbClr val="A30236"/>
                </a:solidFill>
                <a:uFillTx/>
                <a:latin typeface="Arial"/>
                <a:ea typeface="DejaVu Sans"/>
              </a:rPr>
              <a:t>инновационность</a:t>
            </a:r>
            <a:r>
              <a:rPr lang="ru-RU" sz="1100" b="1" u="sng" strike="noStrike" spc="-1" dirty="0">
                <a:solidFill>
                  <a:srgbClr val="A30236"/>
                </a:solidFill>
                <a:uFillTx/>
                <a:latin typeface="Arial"/>
                <a:ea typeface="DejaVu Sans"/>
              </a:rPr>
              <a:t> проекта для нашего района по психологической </a:t>
            </a:r>
            <a:r>
              <a:rPr lang="ru-RU" sz="1100" b="1" u="sng" strike="noStrike" spc="-1" dirty="0" err="1">
                <a:solidFill>
                  <a:srgbClr val="A30236"/>
                </a:solidFill>
                <a:uFillTx/>
                <a:latin typeface="Arial"/>
                <a:ea typeface="DejaVu Sans"/>
              </a:rPr>
              <a:t>глинотерапии</a:t>
            </a:r>
            <a:r>
              <a:rPr lang="ru-RU" sz="1100" b="1" u="sng" strike="noStrike" spc="-1" dirty="0">
                <a:solidFill>
                  <a:srgbClr val="A30236"/>
                </a:solidFill>
                <a:uFillTx/>
                <a:latin typeface="Arial"/>
                <a:ea typeface="DejaVu Sans"/>
              </a:rPr>
              <a:t> заключается в том, что дети проходят социально-психологическую адаптацию методами ремесленнической деятельности.</a:t>
            </a:r>
            <a:endParaRPr lang="ru-RU" sz="11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2"/>
          <p:cNvSpPr/>
          <p:nvPr/>
        </p:nvSpPr>
        <p:spPr>
          <a:xfrm>
            <a:off x="827640" y="-95400"/>
            <a:ext cx="57747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59920" rIns="0" bIns="0" anchor="t">
            <a:noAutofit/>
          </a:bodyPr>
          <a:lstStyle/>
          <a:p>
            <a:pPr>
              <a:lnSpc>
                <a:spcPct val="100000"/>
              </a:lnSpc>
              <a:spcAft>
                <a:spcPts val="11"/>
              </a:spcAft>
              <a:buNone/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771550"/>
            <a:ext cx="1078885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601"/>
              </a:lnSpc>
              <a:spcAft>
                <a:spcPts val="11"/>
              </a:spcAft>
              <a:buNone/>
            </a:pPr>
            <a:r>
              <a:rPr lang="ru-RU" b="1" spc="-1" dirty="0">
                <a:solidFill>
                  <a:srgbClr val="11151A"/>
                </a:solidFill>
              </a:rPr>
              <a:t>Задачи:</a:t>
            </a:r>
            <a:endParaRPr lang="ru-RU" spc="-1" dirty="0"/>
          </a:p>
        </p:txBody>
      </p:sp>
      <p:sp>
        <p:nvSpPr>
          <p:cNvPr id="7" name="CustomShape 4"/>
          <p:cNvSpPr/>
          <p:nvPr/>
        </p:nvSpPr>
        <p:spPr>
          <a:xfrm>
            <a:off x="323528" y="2571750"/>
            <a:ext cx="2266200" cy="45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11151A"/>
                </a:solidFill>
                <a:latin typeface="Arial"/>
                <a:ea typeface="DejaVu Sans"/>
              </a:rPr>
              <a:t>Место </a:t>
            </a:r>
            <a:r>
              <a:rPr lang="ru-RU" sz="1600" b="1" strike="noStrike" spc="-1" dirty="0" smtClean="0">
                <a:solidFill>
                  <a:srgbClr val="11151A"/>
                </a:solidFill>
                <a:latin typeface="Arial"/>
                <a:ea typeface="DejaVu Sans"/>
              </a:rPr>
              <a:t>реализации</a:t>
            </a:r>
            <a:endParaRPr lang="ru-RU" sz="1600" b="0" strike="noStrike" spc="-1" dirty="0" smtClean="0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lang="ru-RU" sz="1600" b="1" strike="noStrike" spc="-1" dirty="0" smtClean="0">
                <a:solidFill>
                  <a:srgbClr val="11151A"/>
                </a:solidFill>
                <a:latin typeface="Arial"/>
                <a:ea typeface="DejaVu Sans"/>
              </a:rPr>
              <a:t>проекта: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939902"/>
            <a:ext cx="242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b="1" spc="-1" dirty="0">
                <a:solidFill>
                  <a:srgbClr val="11151A"/>
                </a:solidFill>
              </a:rPr>
              <a:t>Участники проекта:</a:t>
            </a:r>
            <a:endParaRPr lang="ru-RU" spc="-1" dirty="0"/>
          </a:p>
        </p:txBody>
      </p:sp>
      <p:sp>
        <p:nvSpPr>
          <p:cNvPr id="9" name="CustomShape 3"/>
          <p:cNvSpPr/>
          <p:nvPr/>
        </p:nvSpPr>
        <p:spPr>
          <a:xfrm>
            <a:off x="3059832" y="851760"/>
            <a:ext cx="5254008" cy="320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71360" indent="-171000">
              <a:lnSpc>
                <a:spcPts val="1001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Собрать группы обучающихся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ts val="1001"/>
              </a:lnSpc>
              <a:buNone/>
            </a:pPr>
            <a:endParaRPr lang="ru-RU" sz="1200" b="0" strike="noStrike" spc="-1" dirty="0">
              <a:latin typeface="Arial"/>
            </a:endParaRPr>
          </a:p>
          <a:p>
            <a:pPr marL="171360" indent="-171000">
              <a:lnSpc>
                <a:spcPts val="1001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Оборудовать помещения для занятия лепкой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ts val="1001"/>
              </a:lnSpc>
              <a:buNone/>
            </a:pPr>
            <a:endParaRPr lang="ru-RU" sz="1200" b="0" strike="noStrike" spc="-1" dirty="0">
              <a:latin typeface="Arial"/>
            </a:endParaRPr>
          </a:p>
          <a:p>
            <a:pPr marL="171360" indent="-171000">
              <a:lnSpc>
                <a:spcPts val="1001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Обучить различным техникам обработки глины и работе на гончарном круге;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ts val="1001"/>
              </a:lnSpc>
              <a:buNone/>
            </a:pPr>
            <a:endParaRPr lang="ru-RU" sz="1200" b="0" strike="noStrike" spc="-1" dirty="0">
              <a:latin typeface="Arial"/>
            </a:endParaRPr>
          </a:p>
          <a:p>
            <a:pPr marL="171360" indent="-171000">
              <a:lnSpc>
                <a:spcPts val="1001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Провести итоговое занятие с демонстрацией возможности самостоятельно изготовить все виды изделий, которые были изучены в процессе обучения;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ts val="1001"/>
              </a:lnSpc>
              <a:buNone/>
            </a:pPr>
            <a:endParaRPr lang="ru-RU" sz="1200" b="0" strike="noStrike" spc="-1" dirty="0">
              <a:latin typeface="Arial"/>
            </a:endParaRPr>
          </a:p>
          <a:p>
            <a:pPr marL="171360" indent="-171000">
              <a:lnSpc>
                <a:spcPts val="1001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Подвести итоги проекта 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200" b="0" strike="noStrike" spc="-1" dirty="0">
              <a:latin typeface="Arial"/>
            </a:endParaRPr>
          </a:p>
        </p:txBody>
      </p:sp>
      <p:sp>
        <p:nvSpPr>
          <p:cNvPr id="10" name="CustomShape 6"/>
          <p:cNvSpPr/>
          <p:nvPr/>
        </p:nvSpPr>
        <p:spPr>
          <a:xfrm>
            <a:off x="3203848" y="2571750"/>
            <a:ext cx="5630400" cy="70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Омская область, Омский район, п.Ключи.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200" b="0" strike="noStrike" spc="-1" dirty="0">
              <a:latin typeface="Arial"/>
            </a:endParaRPr>
          </a:p>
        </p:txBody>
      </p:sp>
      <p:sp>
        <p:nvSpPr>
          <p:cNvPr id="11" name="CustomShape 7"/>
          <p:cNvSpPr/>
          <p:nvPr/>
        </p:nvSpPr>
        <p:spPr>
          <a:xfrm>
            <a:off x="3419872" y="3385980"/>
            <a:ext cx="6297840" cy="175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1. Специалист по работе с семьей;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2. Психолог;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3. Специалист по социальной работе реабилитации инвалидов;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4. Дети инвалиды;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5. Дети с ОВЗ;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6. Дети из семей ТЖС и СОП.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2"/>
          <p:cNvSpPr/>
          <p:nvPr/>
        </p:nvSpPr>
        <p:spPr>
          <a:xfrm>
            <a:off x="827640" y="-95400"/>
            <a:ext cx="57747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59920" rIns="0" bIns="0" anchor="t">
            <a:noAutofit/>
          </a:bodyPr>
          <a:lstStyle/>
          <a:p>
            <a:pPr>
              <a:lnSpc>
                <a:spcPct val="100000"/>
              </a:lnSpc>
              <a:spcAft>
                <a:spcPts val="11"/>
              </a:spcAft>
              <a:buNone/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2" name="CustomShape 2"/>
          <p:cNvSpPr/>
          <p:nvPr/>
        </p:nvSpPr>
        <p:spPr>
          <a:xfrm>
            <a:off x="707040" y="600120"/>
            <a:ext cx="577476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59920" rIns="0" bIns="0" anchor="t">
            <a:noAutofit/>
          </a:bodyPr>
          <a:lstStyle/>
          <a:p>
            <a:pPr algn="ctr">
              <a:lnSpc>
                <a:spcPts val="2001"/>
              </a:lnSpc>
              <a:spcAft>
                <a:spcPts val="11"/>
              </a:spcAft>
              <a:buNone/>
            </a:pPr>
            <a:r>
              <a:rPr lang="ru-RU" sz="2000" b="1" strike="noStrike" spc="-1" dirty="0">
                <a:solidFill>
                  <a:srgbClr val="11151A"/>
                </a:solidFill>
                <a:latin typeface="Arial"/>
                <a:ea typeface="Arial"/>
              </a:rPr>
              <a:t>Концепция проекта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491630"/>
            <a:ext cx="3055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b="1" spc="-1" dirty="0">
                <a:solidFill>
                  <a:srgbClr val="11151A"/>
                </a:solidFill>
              </a:rPr>
              <a:t>Устраняемые проблемы:</a:t>
            </a:r>
            <a:endParaRPr lang="ru-RU" spc="-1" dirty="0"/>
          </a:p>
        </p:txBody>
      </p:sp>
      <p:graphicFrame>
        <p:nvGraphicFramePr>
          <p:cNvPr id="14" name="Table 4"/>
          <p:cNvGraphicFramePr/>
          <p:nvPr/>
        </p:nvGraphicFramePr>
        <p:xfrm>
          <a:off x="1259632" y="2211710"/>
          <a:ext cx="7227360" cy="2184120"/>
        </p:xfrm>
        <a:graphic>
          <a:graphicData uri="http://schemas.openxmlformats.org/drawingml/2006/table">
            <a:tbl>
              <a:tblPr/>
              <a:tblGrid>
                <a:gridCol w="7227360"/>
              </a:tblGrid>
              <a:tr h="21841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- успешная адаптация ребенка в обществе;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- формирование коммуникативных навыков;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- коррекция эмоционально-волевой сферы;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- восстановление психического и психологического здоровья детей;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- развитие познавательной сферы;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- развитие артикуляционной и мелкой моторики.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2"/>
          <p:cNvSpPr/>
          <p:nvPr/>
        </p:nvSpPr>
        <p:spPr>
          <a:xfrm>
            <a:off x="827640" y="-95400"/>
            <a:ext cx="57747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59920" rIns="0" bIns="0" anchor="t">
            <a:noAutofit/>
          </a:bodyPr>
          <a:lstStyle/>
          <a:p>
            <a:pPr>
              <a:lnSpc>
                <a:spcPct val="100000"/>
              </a:lnSpc>
              <a:spcAft>
                <a:spcPts val="11"/>
              </a:spcAft>
              <a:buNone/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784080" y="-57600"/>
            <a:ext cx="577476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59920" rIns="0" bIns="0" anchor="t">
            <a:noAutofit/>
          </a:bodyPr>
          <a:lstStyle/>
          <a:p>
            <a:pPr>
              <a:lnSpc>
                <a:spcPts val="2001"/>
              </a:lnSpc>
              <a:spcAft>
                <a:spcPts val="11"/>
              </a:spcAft>
              <a:buNone/>
            </a:pPr>
            <a:r>
              <a:rPr lang="ru-RU" sz="2000" b="1" strike="noStrike" spc="-1" dirty="0" smtClean="0">
                <a:solidFill>
                  <a:srgbClr val="11151A"/>
                </a:solidFill>
                <a:latin typeface="Arial"/>
                <a:ea typeface="Arial"/>
              </a:rPr>
              <a:t>Описание продукта проекта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740160" y="722880"/>
            <a:ext cx="5990760" cy="2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u="sng" strike="noStrike" spc="-1" dirty="0">
                <a:solidFill>
                  <a:srgbClr val="A30236"/>
                </a:solidFill>
                <a:uFillTx/>
                <a:latin typeface="Arial"/>
                <a:ea typeface="Arial"/>
              </a:rPr>
              <a:t>Оборудована студия для занятий гончарному мастерству: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5" name="Рисунок 109"/>
          <p:cNvPicPr/>
          <p:nvPr/>
        </p:nvPicPr>
        <p:blipFill>
          <a:blip r:embed="rId3" cstate="print"/>
          <a:stretch/>
        </p:blipFill>
        <p:spPr>
          <a:xfrm>
            <a:off x="236520" y="1110240"/>
            <a:ext cx="4569840" cy="30459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" name="Table 4"/>
          <p:cNvGraphicFramePr/>
          <p:nvPr/>
        </p:nvGraphicFramePr>
        <p:xfrm>
          <a:off x="429480" y="1234440"/>
          <a:ext cx="6374768" cy="2743200"/>
        </p:xfrm>
        <a:graphic>
          <a:graphicData uri="http://schemas.openxmlformats.org/drawingml/2006/table">
            <a:tbl>
              <a:tblPr/>
              <a:tblGrid>
                <a:gridCol w="6374768"/>
              </a:tblGrid>
              <a:tr h="21841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 dirty="0">
                          <a:latin typeface="Arial"/>
                        </a:rPr>
                        <a:t>                                                                      </a:t>
                      </a:r>
                      <a:r>
                        <a:rPr lang="ru-RU" sz="1200" b="0" strike="noStrike" spc="-1" dirty="0">
                          <a:latin typeface="Times New Roman"/>
                        </a:rPr>
                        <a:t>           Образцы готовых изделий </a:t>
                      </a:r>
                      <a:endParaRPr lang="ru-RU" sz="1200" b="0" strike="noStrike" spc="-1" dirty="0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buNone/>
                      </a:pPr>
                      <a:endParaRPr lang="ru-RU" sz="1200" b="0" strike="noStrike" spc="-1" dirty="0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                                                                                                                                 Выставочный стеллаж</a:t>
                      </a:r>
                      <a:endParaRPr lang="ru-RU" sz="1200" b="0" strike="noStrike" spc="-1" dirty="0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buNone/>
                      </a:pPr>
                      <a:endParaRPr lang="ru-RU" sz="1200" b="0" strike="noStrike" spc="-1" dirty="0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                                                                                                                                  Стеки, ножи, резаки, кисти</a:t>
                      </a:r>
                      <a:endParaRPr lang="ru-RU" sz="1200" b="0" strike="noStrike" spc="-1" dirty="0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                                                                                                       </a:t>
                      </a:r>
                      <a:endParaRPr lang="ru-RU" sz="1200" b="0" strike="noStrike" spc="-1" dirty="0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                                                                                                                                   Гончарный круг + </a:t>
                      </a:r>
                      <a:r>
                        <a:rPr lang="ru-RU" sz="1200" b="0" strike="noStrike" spc="-1" dirty="0" err="1">
                          <a:latin typeface="Times New Roman"/>
                        </a:rPr>
                        <a:t>турнетка</a:t>
                      </a:r>
                      <a:endParaRPr lang="ru-RU" sz="1200" b="0" strike="noStrike" spc="-1" dirty="0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buNone/>
                      </a:pPr>
                      <a:endParaRPr lang="ru-RU" sz="1200" b="0" strike="noStrike" spc="-1" dirty="0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latin typeface="Times New Roman"/>
                          <a:ea typeface="Microsoft YaHei"/>
                        </a:rPr>
                        <a:t>                                                                                                                                Посадочные места обучающихся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2"/>
          <p:cNvSpPr/>
          <p:nvPr/>
        </p:nvSpPr>
        <p:spPr>
          <a:xfrm>
            <a:off x="827640" y="-95400"/>
            <a:ext cx="57747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59920" rIns="0" bIns="0" anchor="t">
            <a:noAutofit/>
          </a:bodyPr>
          <a:lstStyle/>
          <a:p>
            <a:pPr>
              <a:lnSpc>
                <a:spcPts val="2001"/>
              </a:lnSpc>
              <a:spcAft>
                <a:spcPts val="11"/>
              </a:spcAft>
              <a:buNone/>
            </a:pPr>
            <a:r>
              <a:rPr lang="ru-RU" sz="2000" b="1" spc="-1" dirty="0">
                <a:solidFill>
                  <a:srgbClr val="11151A"/>
                </a:solidFill>
                <a:ea typeface="Arial"/>
              </a:rPr>
              <a:t>Описание </a:t>
            </a:r>
            <a:r>
              <a:rPr lang="ru-RU" sz="2000" b="1" spc="-1" dirty="0" smtClean="0">
                <a:solidFill>
                  <a:srgbClr val="11151A"/>
                </a:solidFill>
                <a:ea typeface="Arial"/>
              </a:rPr>
              <a:t>проекта</a:t>
            </a:r>
            <a:endParaRPr lang="ru-RU" sz="2000" spc="-1" dirty="0"/>
          </a:p>
        </p:txBody>
      </p:sp>
      <p:pic>
        <p:nvPicPr>
          <p:cNvPr id="4" name="Рисунок 119"/>
          <p:cNvPicPr/>
          <p:nvPr/>
        </p:nvPicPr>
        <p:blipFill>
          <a:blip r:embed="rId3" cstate="print"/>
          <a:stretch/>
        </p:blipFill>
        <p:spPr>
          <a:xfrm>
            <a:off x="470160" y="1146960"/>
            <a:ext cx="4606920" cy="2986200"/>
          </a:xfrm>
          <a:prstGeom prst="rect">
            <a:avLst/>
          </a:prstGeom>
          <a:ln w="0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220072" y="627535"/>
            <a:ext cx="33123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pc="-1" dirty="0">
                <a:solidFill>
                  <a:srgbClr val="000000"/>
                </a:solidFill>
              </a:rPr>
              <a:t>А также:</a:t>
            </a:r>
            <a:endParaRPr lang="ru-RU" spc="-1" dirty="0"/>
          </a:p>
          <a:p>
            <a:pPr algn="just">
              <a:lnSpc>
                <a:spcPct val="100000"/>
              </a:lnSpc>
              <a:buNone/>
            </a:pPr>
            <a:r>
              <a:rPr lang="ru-RU" spc="-1" dirty="0">
                <a:solidFill>
                  <a:srgbClr val="000000"/>
                </a:solidFill>
              </a:rPr>
              <a:t>- проведен совместный мастер-класс по гончарному ремеслу детей и специалистов;</a:t>
            </a:r>
            <a:endParaRPr lang="ru-RU" spc="-1" dirty="0"/>
          </a:p>
          <a:p>
            <a:pPr algn="just">
              <a:lnSpc>
                <a:spcPct val="100000"/>
              </a:lnSpc>
              <a:buNone/>
            </a:pPr>
            <a:endParaRPr lang="ru-RU" spc="-1" dirty="0"/>
          </a:p>
          <a:p>
            <a:pPr algn="just">
              <a:lnSpc>
                <a:spcPct val="100000"/>
              </a:lnSpc>
              <a:buNone/>
            </a:pPr>
            <a:r>
              <a:rPr lang="ru-RU" spc="-1" dirty="0">
                <a:solidFill>
                  <a:srgbClr val="000000"/>
                </a:solidFill>
              </a:rPr>
              <a:t>- подготовлен «Иллюстрированный словарь терминов»;</a:t>
            </a:r>
            <a:endParaRPr lang="ru-RU" spc="-1" dirty="0"/>
          </a:p>
          <a:p>
            <a:pPr algn="just">
              <a:lnSpc>
                <a:spcPct val="100000"/>
              </a:lnSpc>
              <a:buNone/>
            </a:pPr>
            <a:endParaRPr lang="ru-RU" spc="-1" dirty="0"/>
          </a:p>
          <a:p>
            <a:pPr algn="just">
              <a:lnSpc>
                <a:spcPct val="100000"/>
              </a:lnSpc>
              <a:buNone/>
            </a:pPr>
            <a:r>
              <a:rPr lang="ru-RU" spc="-1" dirty="0">
                <a:solidFill>
                  <a:srgbClr val="000000"/>
                </a:solidFill>
              </a:rPr>
              <a:t>- подготовлен альбом «Технологии и приёмы работы на гончарном круге»;</a:t>
            </a:r>
            <a:endParaRPr lang="ru-RU" spc="-1" dirty="0"/>
          </a:p>
          <a:p>
            <a:pPr algn="just">
              <a:lnSpc>
                <a:spcPct val="100000"/>
              </a:lnSpc>
              <a:buNone/>
            </a:pPr>
            <a:endParaRPr lang="ru-RU" spc="-1" dirty="0"/>
          </a:p>
          <a:p>
            <a:pPr algn="just">
              <a:lnSpc>
                <a:spcPct val="100000"/>
              </a:lnSpc>
              <a:buNone/>
            </a:pPr>
            <a:r>
              <a:rPr lang="ru-RU" spc="-1" dirty="0">
                <a:solidFill>
                  <a:srgbClr val="000000"/>
                </a:solidFill>
              </a:rPr>
              <a:t>- организована  выставка итоговых работ</a:t>
            </a:r>
            <a:endParaRPr lang="ru-RU" spc="-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2"/>
          <p:cNvSpPr/>
          <p:nvPr/>
        </p:nvSpPr>
        <p:spPr>
          <a:xfrm>
            <a:off x="827640" y="-95400"/>
            <a:ext cx="57747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59920" rIns="0" bIns="0" anchor="t">
            <a:noAutofit/>
          </a:bodyPr>
          <a:lstStyle/>
          <a:p>
            <a:pPr>
              <a:lnSpc>
                <a:spcPct val="100000"/>
              </a:lnSpc>
              <a:spcAft>
                <a:spcPts val="11"/>
              </a:spcAft>
              <a:buNone/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755576" y="195486"/>
            <a:ext cx="577476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59920" rIns="0" bIns="0" anchor="t">
            <a:noAutofit/>
          </a:bodyPr>
          <a:lstStyle/>
          <a:p>
            <a:pPr>
              <a:lnSpc>
                <a:spcPts val="2001"/>
              </a:lnSpc>
              <a:spcAft>
                <a:spcPts val="11"/>
              </a:spcAft>
              <a:buNone/>
            </a:pPr>
            <a:r>
              <a:rPr lang="ru-RU" sz="2000" b="1" strike="noStrike" spc="-1" dirty="0">
                <a:solidFill>
                  <a:srgbClr val="11151A"/>
                </a:solidFill>
                <a:latin typeface="Arial"/>
                <a:ea typeface="Arial"/>
              </a:rPr>
              <a:t>Ключевые показатели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ts val="2001"/>
              </a:lnSpc>
              <a:spcAft>
                <a:spcPts val="11"/>
              </a:spcAft>
              <a:buNone/>
            </a:pPr>
            <a:r>
              <a:rPr lang="ru-RU" sz="2000" b="1" strike="noStrike" spc="-1" dirty="0">
                <a:solidFill>
                  <a:srgbClr val="11151A"/>
                </a:solidFill>
                <a:latin typeface="Arial"/>
                <a:ea typeface="Arial"/>
              </a:rPr>
              <a:t>эффективности проекта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4" name="Table 4"/>
          <p:cNvGraphicFramePr/>
          <p:nvPr/>
        </p:nvGraphicFramePr>
        <p:xfrm>
          <a:off x="683568" y="1131590"/>
          <a:ext cx="7751160" cy="1973400"/>
        </p:xfrm>
        <a:graphic>
          <a:graphicData uri="http://schemas.openxmlformats.org/drawingml/2006/table">
            <a:tbl>
              <a:tblPr/>
              <a:tblGrid>
                <a:gridCol w="4639680"/>
                <a:gridCol w="1509840"/>
                <a:gridCol w="1601640"/>
              </a:tblGrid>
              <a:tr h="2286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0" strike="noStrike" spc="-1" dirty="0">
                          <a:solidFill>
                            <a:srgbClr val="FF0000"/>
                          </a:solidFill>
                          <a:latin typeface="Arial"/>
                        </a:rPr>
                        <a:t>Количественные показатели 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900" b="0" strike="noStrike" spc="-1" dirty="0">
                          <a:solidFill>
                            <a:srgbClr val="FF0000"/>
                          </a:solidFill>
                          <a:latin typeface="Arial"/>
                        </a:rPr>
                        <a:t>    </a:t>
                      </a:r>
                    </a:p>
                  </a:txBody>
                  <a:tcPr>
                    <a:lnL w="9360">
                      <a:solidFill>
                        <a:srgbClr val="000000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40404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9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Значение показателя</a:t>
                      </a:r>
                      <a:endParaRPr lang="ru-RU" sz="900" b="0" strike="noStrike" spc="-1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212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380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9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Текущее значение</a:t>
                      </a:r>
                      <a:endParaRPr lang="ru-RU" sz="900" b="0" strike="noStrike" spc="-1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9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Целевое состояние</a:t>
                      </a:r>
                      <a:r>
                        <a:rPr lang="ru-RU" sz="1050" b="1" strike="noStrike" spc="-1">
                          <a:solidFill>
                            <a:srgbClr val="008C3B"/>
                          </a:solidFill>
                          <a:latin typeface="Calibri"/>
                        </a:rPr>
                        <a:t>*</a:t>
                      </a:r>
                      <a:endParaRPr lang="ru-RU" sz="1050" b="0" strike="noStrike" spc="-1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404040"/>
                    </a:solidFill>
                  </a:tcPr>
                </a:tc>
              </a:tr>
              <a:tr h="30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0" strike="noStrike" spc="-1" dirty="0">
                          <a:solidFill>
                            <a:srgbClr val="11151A"/>
                          </a:solidFill>
                          <a:latin typeface="Calibri"/>
                        </a:rPr>
                        <a:t>1. Доля детей, включенных в проект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0" strike="noStrike" spc="-1">
                          <a:solidFill>
                            <a:srgbClr val="11151A"/>
                          </a:solidFill>
                          <a:latin typeface="Calibri"/>
                        </a:rPr>
                        <a:t>0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0" strike="noStrike" spc="-1" dirty="0">
                          <a:solidFill>
                            <a:srgbClr val="11151A"/>
                          </a:solidFill>
                          <a:latin typeface="Calibri"/>
                        </a:rPr>
                        <a:t>50 детей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55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0" strike="noStrike" spc="-1" dirty="0">
                          <a:solidFill>
                            <a:srgbClr val="11151A"/>
                          </a:solidFill>
                          <a:latin typeface="Calibri"/>
                        </a:rPr>
                        <a:t>2. Положительная динамика коррекционно-развивающей работы с детьми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0" strike="noStrike" spc="-1">
                          <a:solidFill>
                            <a:srgbClr val="11151A"/>
                          </a:solidFill>
                          <a:latin typeface="Calibri"/>
                        </a:rPr>
                        <a:t>50%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0" strike="noStrike" spc="-1" dirty="0" smtClean="0">
                          <a:solidFill>
                            <a:srgbClr val="11151A"/>
                          </a:solidFill>
                          <a:latin typeface="Calibri"/>
                        </a:rPr>
                        <a:t>100%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FAFAFA"/>
                    </a:solidFill>
                  </a:tcPr>
                </a:tc>
              </a:tr>
              <a:tr h="30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0" strike="noStrike" spc="-1">
                          <a:solidFill>
                            <a:srgbClr val="11151A"/>
                          </a:solidFill>
                          <a:latin typeface="Calibri"/>
                        </a:rPr>
                        <a:t>3. Проведение выставок работ детей в ДК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0" strike="noStrike" spc="-1">
                          <a:solidFill>
                            <a:srgbClr val="11151A"/>
                          </a:solidFill>
                          <a:latin typeface="Calibri"/>
                        </a:rPr>
                        <a:t>0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0" strike="noStrike" spc="-1">
                          <a:solidFill>
                            <a:srgbClr val="11151A"/>
                          </a:solidFill>
                          <a:latin typeface="Calibri"/>
                        </a:rPr>
                        <a:t>1 выставка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44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0" strike="noStrike" spc="-1" dirty="0">
                          <a:solidFill>
                            <a:srgbClr val="11151A"/>
                          </a:solidFill>
                          <a:latin typeface="Calibri"/>
                        </a:rPr>
                        <a:t>4. Доля участия родителей в мероприятиях по реализации проектной деятельности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080">
                      <a:solidFill>
                        <a:srgbClr val="AFABAB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0" strike="noStrike" spc="-1">
                          <a:solidFill>
                            <a:srgbClr val="11151A"/>
                          </a:solidFill>
                          <a:latin typeface="Calibri"/>
                        </a:rPr>
                        <a:t>0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080">
                      <a:solidFill>
                        <a:srgbClr val="AFABAB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0" strike="noStrike" spc="-1" dirty="0" smtClean="0">
                          <a:solidFill>
                            <a:srgbClr val="11151A"/>
                          </a:solidFill>
                          <a:latin typeface="Calibri"/>
                        </a:rPr>
                        <a:t>62 %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080">
                      <a:solidFill>
                        <a:srgbClr val="AFABAB"/>
                      </a:solidFill>
                    </a:lnB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3"/>
          <p:cNvGraphicFramePr/>
          <p:nvPr/>
        </p:nvGraphicFramePr>
        <p:xfrm>
          <a:off x="755576" y="3507854"/>
          <a:ext cx="7725960" cy="1266120"/>
        </p:xfrm>
        <a:graphic>
          <a:graphicData uri="http://schemas.openxmlformats.org/drawingml/2006/table">
            <a:tbl>
              <a:tblPr/>
              <a:tblGrid>
                <a:gridCol w="7725960"/>
              </a:tblGrid>
              <a:tr h="32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1" strike="noStrike" spc="-1" dirty="0">
                          <a:solidFill>
                            <a:srgbClr val="FF0000"/>
                          </a:solidFill>
                          <a:latin typeface="Calibri"/>
                        </a:rPr>
                        <a:t>Качественные результаты:</a:t>
                      </a:r>
                      <a:endParaRPr lang="ru-RU" sz="10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D5D5D5">
                        <a:alpha val="50000"/>
                      </a:srgbClr>
                    </a:solidFill>
                  </a:tcPr>
                </a:tc>
              </a:tr>
              <a:tr h="32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0" strike="noStrike" spc="-1" dirty="0">
                          <a:solidFill>
                            <a:srgbClr val="11151A"/>
                          </a:solidFill>
                          <a:latin typeface="Calibri"/>
                        </a:rPr>
                        <a:t>1.Повышение качества реабилитации и социализации детей через творческую деятельность.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B6B6B6">
                        <a:alpha val="50000"/>
                      </a:srgbClr>
                    </a:solidFill>
                  </a:tcPr>
                </a:tc>
              </a:tr>
              <a:tr h="30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0" strike="noStrike" spc="-1" dirty="0">
                          <a:solidFill>
                            <a:srgbClr val="11151A"/>
                          </a:solidFill>
                          <a:latin typeface="Calibri"/>
                        </a:rPr>
                        <a:t>2.Развитие  коммуникативных   умений, позволяющих устанавливать межличностные отношения со сверстниками и взрослыми.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D5D5D5">
                        <a:alpha val="50000"/>
                      </a:srgbClr>
                    </a:solidFill>
                  </a:tcPr>
                </a:tc>
              </a:tr>
              <a:tr h="32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0" strike="noStrike" spc="-1" dirty="0">
                          <a:solidFill>
                            <a:srgbClr val="11151A"/>
                          </a:solidFill>
                          <a:latin typeface="Calibri"/>
                        </a:rPr>
                        <a:t>3.Повышение самооценки .Снижение тревожности у детей, уменьшение раздражительности и проявление агрессии.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A21245"/>
                      </a:solidFill>
                    </a:lnB>
                    <a:solidFill>
                      <a:srgbClr val="B6B6B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2"/>
          <p:cNvSpPr/>
          <p:nvPr/>
        </p:nvSpPr>
        <p:spPr>
          <a:xfrm>
            <a:off x="827640" y="-95400"/>
            <a:ext cx="57747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59920" rIns="0" bIns="0" anchor="t">
            <a:noAutofit/>
          </a:bodyPr>
          <a:lstStyle/>
          <a:p>
            <a:pPr>
              <a:lnSpc>
                <a:spcPct val="100000"/>
              </a:lnSpc>
              <a:spcAft>
                <a:spcPts val="11"/>
              </a:spcAft>
              <a:buNone/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3" name="CustomShape 3"/>
          <p:cNvSpPr/>
          <p:nvPr/>
        </p:nvSpPr>
        <p:spPr>
          <a:xfrm>
            <a:off x="719280" y="-75240"/>
            <a:ext cx="577476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59920" rIns="0" bIns="0" anchor="t">
            <a:noAutofit/>
          </a:bodyPr>
          <a:lstStyle/>
          <a:p>
            <a:pPr>
              <a:lnSpc>
                <a:spcPts val="2001"/>
              </a:lnSpc>
              <a:spcAft>
                <a:spcPts val="11"/>
              </a:spcAft>
              <a:buNone/>
            </a:pPr>
            <a:r>
              <a:rPr lang="ru-RU" sz="2000" b="1" strike="noStrike" spc="-1" dirty="0">
                <a:solidFill>
                  <a:srgbClr val="11151A"/>
                </a:solidFill>
                <a:latin typeface="Arial"/>
                <a:ea typeface="Arial"/>
              </a:rPr>
              <a:t>Дальнейшее развитие проекта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587520" y="715320"/>
            <a:ext cx="4677840" cy="24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u="sng" strike="noStrike" spc="-1" dirty="0">
                <a:solidFill>
                  <a:srgbClr val="11151A"/>
                </a:solidFill>
                <a:uFillTx/>
                <a:latin typeface="Arial"/>
                <a:ea typeface="Arial"/>
              </a:rPr>
              <a:t>Предложения по дальнейшему развитию проекта после его реализации:</a:t>
            </a:r>
            <a:endParaRPr lang="ru-RU" sz="1600" b="0" strike="noStrike" spc="-1" dirty="0">
              <a:latin typeface="Arial"/>
            </a:endParaRPr>
          </a:p>
        </p:txBody>
      </p:sp>
      <p:graphicFrame>
        <p:nvGraphicFramePr>
          <p:cNvPr id="5" name="Table 2"/>
          <p:cNvGraphicFramePr/>
          <p:nvPr/>
        </p:nvGraphicFramePr>
        <p:xfrm>
          <a:off x="539552" y="2067694"/>
          <a:ext cx="7502040" cy="1249680"/>
        </p:xfrm>
        <a:graphic>
          <a:graphicData uri="http://schemas.openxmlformats.org/drawingml/2006/table">
            <a:tbl>
              <a:tblPr/>
              <a:tblGrid>
                <a:gridCol w="266400"/>
                <a:gridCol w="7235640"/>
              </a:tblGrid>
              <a:tr h="277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Реализация проекта с привлечением детей из других поселений Омского района.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936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DEDE">
                        <a:alpha val="50000"/>
                      </a:srgbClr>
                    </a:solidFill>
                  </a:tcPr>
                </a:tc>
              </a:tr>
              <a:tr h="285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>
                          <a:solidFill>
                            <a:srgbClr val="11151A"/>
                          </a:solidFill>
                          <a:latin typeface="Times New Roman"/>
                        </a:rPr>
                        <a:t>2</a:t>
                      </a:r>
                      <a:endParaRPr lang="ru-RU" sz="16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6B6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 dirty="0">
                          <a:latin typeface="Times New Roman"/>
                        </a:rPr>
                        <a:t>Поиск спонсоров для дальнейшей реализации проектной деятельности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936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6B6B6">
                        <a:alpha val="50000"/>
                      </a:srgbClr>
                    </a:solidFill>
                  </a:tcPr>
                </a:tc>
              </a:tr>
              <a:tr h="259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>
                          <a:solidFill>
                            <a:srgbClr val="11151A"/>
                          </a:solidFill>
                          <a:latin typeface="Times New Roman"/>
                        </a:rPr>
                        <a:t>3</a:t>
                      </a:r>
                      <a:endParaRPr lang="ru-RU" sz="16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5D5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 dirty="0">
                          <a:latin typeface="Times New Roman"/>
                        </a:rPr>
                        <a:t>Разработка и ведение сайта по виду проектной деятельности</a:t>
                      </a:r>
                    </a:p>
                  </a:txBody>
                  <a:tcPr>
                    <a:lnL w="936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5D5D5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</TotalTime>
  <Words>881</Words>
  <Application>Microsoft Office PowerPoint</Application>
  <PresentationFormat>Экран (16:9)</PresentationFormat>
  <Paragraphs>123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Гончарная студия «Ремесло для души»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yana</dc:creator>
  <cp:lastModifiedBy>Пользователь</cp:lastModifiedBy>
  <cp:revision>142</cp:revision>
  <dcterms:modified xsi:type="dcterms:W3CDTF">2023-11-15T12:39:52Z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(16:9)</vt:lpwstr>
  </property>
  <property fmtid="{D5CDD505-2E9C-101B-9397-08002B2CF9AE}" pid="3" name="Slides">
    <vt:i4>14</vt:i4>
  </property>
</Properties>
</file>