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1"/>
  </p:notesMasterIdLst>
  <p:sldIdLst>
    <p:sldId id="330" r:id="rId2"/>
    <p:sldId id="334" r:id="rId3"/>
    <p:sldId id="338" r:id="rId4"/>
    <p:sldId id="335" r:id="rId5"/>
    <p:sldId id="336" r:id="rId6"/>
    <p:sldId id="353" r:id="rId7"/>
    <p:sldId id="357" r:id="rId8"/>
    <p:sldId id="358" r:id="rId9"/>
    <p:sldId id="339" r:id="rId10"/>
    <p:sldId id="343" r:id="rId11"/>
    <p:sldId id="342" r:id="rId12"/>
    <p:sldId id="341" r:id="rId13"/>
    <p:sldId id="360" r:id="rId14"/>
    <p:sldId id="347" r:id="rId15"/>
    <p:sldId id="351" r:id="rId16"/>
    <p:sldId id="344" r:id="rId17"/>
    <p:sldId id="355" r:id="rId18"/>
    <p:sldId id="345" r:id="rId19"/>
    <p:sldId id="35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2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orient="horz" pos="8">
          <p15:clr>
            <a:srgbClr val="A4A3A4"/>
          </p15:clr>
        </p15:guide>
        <p15:guide id="6" orient="horz">
          <p15:clr>
            <a:srgbClr val="A4A3A4"/>
          </p15:clr>
        </p15:guide>
        <p15:guide id="7" pos="7253">
          <p15:clr>
            <a:srgbClr val="A4A3A4"/>
          </p15:clr>
        </p15:guide>
        <p15:guide id="8" pos="3840">
          <p15:clr>
            <a:srgbClr val="A4A3A4"/>
          </p15:clr>
        </p15:guide>
        <p15:guide id="9" pos="427">
          <p15:clr>
            <a:srgbClr val="A4A3A4"/>
          </p15:clr>
        </p15:guide>
        <p15:guide id="10">
          <p15:clr>
            <a:srgbClr val="A4A3A4"/>
          </p15:clr>
        </p15:guide>
        <p15:guide id="11" pos="76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160"/>
    <a:srgbClr val="FFCCCC"/>
    <a:srgbClr val="3B629B"/>
    <a:srgbClr val="E74D7C"/>
    <a:srgbClr val="FF00FF"/>
    <a:srgbClr val="577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3832" autoAdjust="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>
        <p:guide orient="horz" pos="2160"/>
        <p:guide orient="horz" pos="346"/>
        <p:guide orient="horz" pos="3972"/>
        <p:guide orient="horz" pos="4319"/>
        <p:guide orient="horz" pos="8"/>
        <p:guide orient="horz"/>
        <p:guide pos="7253"/>
        <p:guide pos="3840"/>
        <p:guide pos="427"/>
        <p:guide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0EF55-7D71-4572-97AE-12DA1519452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8C28-FBE2-49ED-A7DA-D642014F5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9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4CF4D-CFB9-46C4-9D13-4B9D6BFD3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7B0188-C627-4A0F-8346-05C0A81ED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CBD08-1F8A-4508-919D-375316A4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F92BE-A246-424B-B956-49DBFEBC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908D1-B138-4870-9697-48DD4EC3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43670-6796-44FC-8C93-A3B63ECB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3781D-BE94-452D-953F-98EA05424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0A76D-D2F7-4CE9-995B-1D245B42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82D75-438A-40F8-8D9A-A03AB0A7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4A169-DEC1-415A-8A55-4C50A011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0D7A26-C3D8-4775-81EF-A66960BBA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83F215-FD0A-4273-B8E3-1678B74A8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E0FD1-8FC9-4349-A2EC-8346CBAA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D2CF1-05C2-43C6-B1EF-8C50BBC7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33BD6-FCAC-474C-B443-0FD63DDF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4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1B2A4-C83E-40D7-B0C8-842B3A39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D75FD-04BE-4B5C-9710-7775885D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14080-4B4B-48C9-B938-83F8D240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57EAC-2968-4856-A65E-96A5162C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E822D-8D77-42C5-915D-C360716B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D2AA7-6305-484B-9782-829F5EEF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F4CC55-CF4C-4AE8-8105-1D7E310A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F09E9-4DDA-442F-9FD2-16A6DA44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E481C-69B5-4BF7-B79B-08C3E580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87A22-E68B-4DEA-9E84-68F939CC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697EC-4C69-490F-A1ED-88108B75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4EB2E-AA66-4CDE-99BA-20D5E762B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CB0AC-7B1C-4AAF-AA57-1CA14DD60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0CCBDD-596D-412D-B603-724113DC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6F3A7B-8C42-4BCA-A3CB-3BB39B7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0389F-BABA-491F-86E4-CAF26AFB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8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0B0CD-AA60-43F9-BB32-CD522DF0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1A5ACC-6FE2-4425-97F6-AAA66139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9F8FA2-B4F8-466F-AB92-D804B2790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C9FE75-B420-402E-9B2C-421465FE7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9BE2D-DF69-4D33-8033-10B3D426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253B58-13A1-4970-A1D3-B11EA760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07A39B-E24E-4525-8835-65DF40DD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9399E9-D455-429D-BCBD-403D626C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275C7-C55B-4DD8-B897-B58C9D5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FA341-BD6A-4DE1-B08C-9BA172AB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6F307B-B931-4C41-BACC-4E657A07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1EBB8F-D2B7-4254-B86E-399D2FCF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74884-F0AD-495A-AEA7-D1AC0599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898C12-57A1-45B3-A6EC-1D8F49A9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6F29DB-FA09-4FAB-A96E-EE87045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5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B9332-B152-428D-86E0-59B3477F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F44D2-AC9E-4CE8-B4B0-55902F0F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3E9E81-8298-4841-AD61-7BFEDB5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49AE28-3AD6-41F0-A821-0247E859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FA33AF-00EE-4FF9-B9D1-E7643221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59000-5677-4BDC-B7D9-9E2DD2DA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6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6D8C5-8441-4F17-B691-5BA1BC84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94EE5B-5B2C-4190-9EA5-396D3F334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004ED-4A65-4078-9B08-9F53195D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01DF9-0A33-4AEB-B398-7950291A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9E3C0B-B39A-4178-8CEB-68342A9F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EF80D-C560-4A5D-A2C8-F5B6FF36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5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9F777-0211-4F4D-8F02-E41DD418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C7747A-9C5E-4629-B9C3-CA754B80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D5AF7-6687-4504-9991-8E7F40ADE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18703-88D1-44C1-968D-87E7075FD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29188-771A-47AD-A182-152B3696F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azeta.ru/lifestyle/style/2021/03/a_13527176.shtml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sek.hse.ru/news/589979747.html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cyberleninka.ru/article/n/analiz-barierov-i-vozmozhnostey-dlya-razvitiya-innovatsionnoy-aktivnosti-predpriyatiy-legkoy-promyshlennost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.pro/publication/rossiiskie-proekty-pytaiushchiesia-izmenit-liogkuiu-promyshlennost-pochemu-ikh-pochti-net" TargetMode="External"/><Relationship Id="rId2" Type="http://schemas.openxmlformats.org/officeDocument/2006/relationships/hyperlink" Target="https://clck.ru/33q7m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ck.ru/33q7h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sek.hse.ru/news/777572032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3pzBC" TargetMode="External"/><Relationship Id="rId2" Type="http://schemas.openxmlformats.org/officeDocument/2006/relationships/hyperlink" Target="https://moluch.ru/archive/118/32668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sha\Documents\КУРСЫ\КУРСЫ_2021\ПРОФЕССИЯ_Орг. Пространства\Модуль 8. Упаковка бренда\Отчет 8\ДИЗАЙН для cvet.doma\Дизайн ВК\Дизайн для Алёны Русаковой\BehnazFarahi-VisualAtelier8-Fashion-Design-Innovative-Futur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446" r="16319" b="7663"/>
          <a:stretch/>
        </p:blipFill>
        <p:spPr bwMode="auto">
          <a:xfrm flipH="1">
            <a:off x="0" y="0"/>
            <a:ext cx="1219054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71910"/>
          </a:xfrm>
          <a:prstGeom prst="rect">
            <a:avLst/>
          </a:prstGeom>
          <a:gradFill>
            <a:gsLst>
              <a:gs pos="30000">
                <a:schemeClr val="accent1">
                  <a:lumMod val="50000"/>
                  <a:alpha val="67000"/>
                </a:schemeClr>
              </a:gs>
              <a:gs pos="0">
                <a:schemeClr val="tx1">
                  <a:alpha val="93000"/>
                </a:schemeClr>
              </a:gs>
              <a:gs pos="6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1895509"/>
            <a:ext cx="5803305" cy="2123658"/>
          </a:xfrm>
        </p:spPr>
        <p:txBody>
          <a:bodyPr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ОДЕЖДА РАСШИРЯЮЩАЯ ВОЗМОЖНОСТИ</a:t>
            </a:r>
            <a:endParaRPr lang="ru-RU" sz="40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71183" y="4004001"/>
            <a:ext cx="5803305" cy="8679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Отраслевые инновации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под заказы компаний 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71182" y="685635"/>
            <a:ext cx="7612698" cy="3416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АЛЁНА РУСАКОВА </a:t>
            </a:r>
            <a:r>
              <a:rPr lang="en-US" sz="1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| </a:t>
            </a:r>
            <a:r>
              <a:rPr lang="ru-RU" sz="1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ПРОЕКТНЫЙ ДИЗАЙНЕР</a:t>
            </a: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71182" y="5886645"/>
            <a:ext cx="4412298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Фотография взята с сайта </a:t>
            </a:r>
          </a:p>
          <a:p>
            <a:pPr algn="l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https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://clck.ru/33p9Lz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02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511" t="23798" r="20074" b="13769"/>
          <a:stretch/>
        </p:blipFill>
        <p:spPr>
          <a:xfrm>
            <a:off x="2305424" y="1461389"/>
            <a:ext cx="3238817" cy="19317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562" y="457835"/>
            <a:ext cx="10942955" cy="867930"/>
          </a:xfrm>
        </p:spPr>
        <p:txBody>
          <a:bodyPr wrap="square" anchor="ctr" anchorCtr="0">
            <a:spAutoFit/>
          </a:bodyPr>
          <a:lstStyle/>
          <a:p>
            <a:pPr algn="l"/>
            <a:r>
              <a:rPr lang="ru-RU" sz="2800" dirty="0" smtClean="0">
                <a:latin typeface="Montserrat Black" panose="00000A00000000000000" pitchFamily="2" charset="-52"/>
              </a:rPr>
              <a:t>ПРИМЕРЫ ВНЕДРЕНИЯ – РАЗРАБОТКА</a:t>
            </a:r>
            <a:br>
              <a:rPr lang="ru-RU" sz="2800" dirty="0" smtClean="0">
                <a:latin typeface="Montserrat Black" panose="00000A00000000000000" pitchFamily="2" charset="-52"/>
              </a:rPr>
            </a:br>
            <a:r>
              <a:rPr lang="ru-RU" sz="2800" b="1" dirty="0" smtClean="0">
                <a:latin typeface="Montserrat Black" panose="00000A00000000000000" pitchFamily="2" charset="-52"/>
              </a:rPr>
              <a:t>ЦИФРОВЫЕ ДВОЙНИКИ И 3</a:t>
            </a:r>
            <a:r>
              <a:rPr lang="en-US" sz="2800" b="1" dirty="0" smtClean="0">
                <a:latin typeface="Montserrat Black" panose="00000A00000000000000" pitchFamily="2" charset="-52"/>
              </a:rPr>
              <a:t>D</a:t>
            </a:r>
            <a:r>
              <a:rPr lang="ru-RU" sz="2800" b="1" dirty="0" smtClean="0">
                <a:latin typeface="Montserrat Black" panose="00000A00000000000000" pitchFamily="2" charset="-52"/>
              </a:rPr>
              <a:t> ПРОЕКТИРОВАНИЕ</a:t>
            </a:r>
            <a:endParaRPr lang="ru-RU" sz="2800" b="1" dirty="0"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https://netrinoimages.s3.eu-west-2.amazonaws.com/2015/12/15/400750/110905/high_quality_female_base_mesh_3d_model_c4d_max_obj_fbx_ma_lwo_3ds_3dm_stl_136949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73" y="3463704"/>
            <a:ext cx="2823601" cy="28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.pinimg.com/originals/a8/d3/f8/a8d3f8c25cee340c255ba862519d6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93" y="3463704"/>
            <a:ext cx="2258881" cy="28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3627" y="1406797"/>
            <a:ext cx="42965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В 2016 </a:t>
            </a:r>
            <a:r>
              <a:rPr lang="ru-RU" sz="1600" dirty="0" smtClean="0">
                <a:latin typeface="Montserrat" panose="00000500000000000000" pitchFamily="2" charset="-52"/>
              </a:rPr>
              <a:t>году после </a:t>
            </a:r>
            <a:r>
              <a:rPr lang="ru-RU" sz="1600" dirty="0" err="1" smtClean="0">
                <a:latin typeface="Montserrat" panose="00000500000000000000" pitchFamily="2" charset="-52"/>
              </a:rPr>
              <a:t>коллаборации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bitmoji</a:t>
            </a:r>
            <a:r>
              <a:rPr lang="ru-RU" sz="1600" dirty="0">
                <a:latin typeface="Montserrat" panose="00000500000000000000" pitchFamily="2" charset="-52"/>
              </a:rPr>
              <a:t> с </a:t>
            </a:r>
            <a:r>
              <a:rPr lang="ru-RU" sz="1600" dirty="0" err="1">
                <a:latin typeface="Montserrat" panose="00000500000000000000" pitchFamily="2" charset="-52"/>
              </a:rPr>
              <a:t>Bergdorf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Goodman</a:t>
            </a:r>
            <a:r>
              <a:rPr lang="ru-RU" sz="1600" dirty="0">
                <a:latin typeface="Montserrat" panose="00000500000000000000" pitchFamily="2" charset="-52"/>
              </a:rPr>
              <a:t> пользователи смогли примерить на свои </a:t>
            </a:r>
            <a:r>
              <a:rPr lang="ru-RU" sz="1600" dirty="0" err="1">
                <a:latin typeface="Montserrat" panose="00000500000000000000" pitchFamily="2" charset="-52"/>
              </a:rPr>
              <a:t>аватары</a:t>
            </a:r>
            <a:r>
              <a:rPr lang="ru-RU" sz="1600" dirty="0">
                <a:latin typeface="Montserrat" panose="00000500000000000000" pitchFamily="2" charset="-52"/>
              </a:rPr>
              <a:t> образы модных </a:t>
            </a:r>
            <a:r>
              <a:rPr lang="ru-RU" sz="1600" dirty="0" smtClean="0">
                <a:latin typeface="Montserrat" panose="00000500000000000000" pitchFamily="2" charset="-52"/>
              </a:rPr>
              <a:t>брендов:</a:t>
            </a:r>
          </a:p>
          <a:p>
            <a:r>
              <a:rPr lang="ru-RU" sz="1600" dirty="0" err="1" smtClean="0">
                <a:latin typeface="Montserrat" panose="00000500000000000000" pitchFamily="2" charset="-52"/>
              </a:rPr>
              <a:t>Zac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Posen</a:t>
            </a:r>
            <a:r>
              <a:rPr lang="ru-RU" sz="1600" dirty="0">
                <a:latin typeface="Montserrat" panose="00000500000000000000" pitchFamily="2" charset="-52"/>
              </a:rPr>
              <a:t>, </a:t>
            </a:r>
            <a:r>
              <a:rPr lang="ru-RU" sz="1600" dirty="0" err="1" smtClean="0">
                <a:latin typeface="Montserrat" panose="00000500000000000000" pitchFamily="2" charset="-52"/>
              </a:rPr>
              <a:t>Alexander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Mcqueen</a:t>
            </a:r>
            <a:r>
              <a:rPr lang="ru-RU" sz="1600" dirty="0">
                <a:latin typeface="Montserrat" panose="00000500000000000000" pitchFamily="2" charset="-52"/>
              </a:rPr>
              <a:t>, </a:t>
            </a:r>
            <a:r>
              <a:rPr lang="ru-RU" sz="1600" dirty="0" err="1" smtClean="0">
                <a:latin typeface="Montserrat" panose="00000500000000000000" pitchFamily="2" charset="-52"/>
              </a:rPr>
              <a:t>Calvin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Klein</a:t>
            </a:r>
            <a:r>
              <a:rPr lang="ru-RU" sz="1600" dirty="0">
                <a:latin typeface="Montserrat" panose="00000500000000000000" pitchFamily="2" charset="-52"/>
              </a:rPr>
              <a:t> и </a:t>
            </a:r>
            <a:r>
              <a:rPr lang="ru-RU" sz="1600" dirty="0" smtClean="0">
                <a:latin typeface="Montserrat" panose="00000500000000000000" pitchFamily="2" charset="-52"/>
              </a:rPr>
              <a:t>др. технология </a:t>
            </a:r>
            <a:r>
              <a:rPr lang="ru-RU" sz="1600" dirty="0" err="1">
                <a:latin typeface="Montserrat" panose="00000500000000000000" pitchFamily="2" charset="-52"/>
              </a:rPr>
              <a:t>нейросетей</a:t>
            </a:r>
            <a:r>
              <a:rPr lang="ru-RU" sz="1600" dirty="0">
                <a:latin typeface="Montserrat" panose="00000500000000000000" pitchFamily="2" charset="-52"/>
              </a:rPr>
              <a:t>, которую использовала лаборатория инноваций </a:t>
            </a:r>
            <a:r>
              <a:rPr lang="ru-RU" sz="1600" dirty="0" err="1">
                <a:latin typeface="Montserrat" panose="00000500000000000000" pitchFamily="2" charset="-52"/>
              </a:rPr>
              <a:t>Liquid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Studio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dirty="0" err="1">
                <a:latin typeface="Montserrat" panose="00000500000000000000" pitchFamily="2" charset="-52"/>
              </a:rPr>
              <a:t>Accenture</a:t>
            </a:r>
            <a:r>
              <a:rPr lang="ru-RU" sz="1600" dirty="0">
                <a:latin typeface="Montserrat" panose="00000500000000000000" pitchFamily="2" charset="-52"/>
              </a:rPr>
              <a:t> в Индии, </a:t>
            </a:r>
            <a:r>
              <a:rPr lang="ru-RU" sz="1600" dirty="0" smtClean="0">
                <a:latin typeface="Montserrat" panose="00000500000000000000" pitchFamily="2" charset="-52"/>
              </a:rPr>
              <a:t>чтобы автоматизировать </a:t>
            </a:r>
            <a:r>
              <a:rPr lang="ru-RU" sz="1600" dirty="0">
                <a:latin typeface="Montserrat" panose="00000500000000000000" pitchFamily="2" charset="-52"/>
              </a:rPr>
              <a:t>процесс создания дизайна одежды для модных брендов</a:t>
            </a:r>
            <a:r>
              <a:rPr lang="ru-RU" sz="1600" dirty="0" smtClean="0">
                <a:latin typeface="Montserrat" panose="00000500000000000000" pitchFamily="2" charset="-52"/>
              </a:rPr>
              <a:t>.</a:t>
            </a:r>
            <a:r>
              <a:rPr lang="en-US" sz="1600" dirty="0">
                <a:latin typeface="Montserrat" panose="00000500000000000000" pitchFamily="2" charset="-52"/>
              </a:rPr>
              <a:t> </a:t>
            </a:r>
            <a:endParaRPr lang="ru-RU" sz="1600" dirty="0" smtClean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  <a:hlinkClick r:id="rId5"/>
            </a:endParaRPr>
          </a:p>
          <a:p>
            <a:r>
              <a:rPr lang="en-US" sz="1600" dirty="0" smtClean="0">
                <a:latin typeface="Montserrat" panose="00000500000000000000" pitchFamily="2" charset="-52"/>
                <a:hlinkClick r:id="rId5"/>
              </a:rPr>
              <a:t>https</a:t>
            </a:r>
            <a:r>
              <a:rPr lang="en-US" sz="1600" dirty="0">
                <a:latin typeface="Montserrat" panose="00000500000000000000" pitchFamily="2" charset="-52"/>
                <a:hlinkClick r:id="rId5"/>
              </a:rPr>
              <a:t>://</a:t>
            </a:r>
            <a:r>
              <a:rPr lang="en-US" sz="1600" dirty="0" smtClean="0">
                <a:latin typeface="Montserrat" panose="00000500000000000000" pitchFamily="2" charset="-52"/>
                <a:hlinkClick r:id="rId5"/>
              </a:rPr>
              <a:t>www.gazeta.ru/lifestyle/style/2021/03/a_13527176.shtml</a:t>
            </a:r>
            <a:r>
              <a:rPr lang="ru-RU" sz="1600" dirty="0" smtClean="0">
                <a:latin typeface="Montserrat" panose="00000500000000000000" pitchFamily="2" charset="-52"/>
              </a:rPr>
              <a:t> 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en-US" sz="1600" dirty="0">
                <a:latin typeface="Montserrat" panose="00000500000000000000" pitchFamily="2" charset="-52"/>
              </a:rPr>
              <a:t>https://</a:t>
            </a:r>
            <a:r>
              <a:rPr lang="en-US" sz="1600" dirty="0" smtClean="0">
                <a:latin typeface="Montserrat" panose="00000500000000000000" pitchFamily="2" charset="-52"/>
              </a:rPr>
              <a:t>clck.ru/Tk6f6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6853627" y="5936940"/>
            <a:ext cx="2608136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Фотографии взяты из </a:t>
            </a:r>
          </a:p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собственного архива</a:t>
            </a:r>
          </a:p>
        </p:txBody>
      </p:sp>
    </p:spTree>
    <p:extLst>
      <p:ext uri="{BB962C8B-B14F-4D97-AF65-F5344CB8AC3E}">
        <p14:creationId xmlns:p14="http://schemas.microsoft.com/office/powerpoint/2010/main" val="6681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412115"/>
            <a:ext cx="9439920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Montserrat Black" panose="00000A00000000000000" pitchFamily="2" charset="-52"/>
              </a:rPr>
              <a:t>СПОРТ ВЫСОКИХ ДОСТИЖЕНИЙ</a:t>
            </a:r>
            <a:endParaRPr lang="ru-RU" sz="3200" b="1" dirty="0"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9371" y="1418892"/>
            <a:ext cx="38940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 smtClean="0">
                <a:latin typeface="Montserrat" panose="00000500000000000000" pitchFamily="2" charset="-52"/>
              </a:rPr>
              <a:t>Костюм </a:t>
            </a:r>
            <a:r>
              <a:rPr lang="ru-RU" sz="1600" dirty="0">
                <a:latin typeface="Montserrat" panose="00000500000000000000" pitchFamily="2" charset="-52"/>
              </a:rPr>
              <a:t>для </a:t>
            </a:r>
            <a:r>
              <a:rPr lang="ru-RU" sz="1600" dirty="0" smtClean="0">
                <a:latin typeface="Montserrat" panose="00000500000000000000" pitchFamily="2" charset="-52"/>
              </a:rPr>
              <a:t>бега </a:t>
            </a:r>
            <a:r>
              <a:rPr lang="ru-RU" sz="1600" dirty="0">
                <a:latin typeface="Montserrat" panose="00000500000000000000" pitchFamily="2" charset="-52"/>
              </a:rPr>
              <a:t>и </a:t>
            </a:r>
            <a:r>
              <a:rPr lang="ru-RU" sz="1600" dirty="0" smtClean="0">
                <a:latin typeface="Montserrat" panose="00000500000000000000" pitchFamily="2" charset="-52"/>
              </a:rPr>
              <a:t>легкой </a:t>
            </a:r>
            <a:r>
              <a:rPr lang="ru-RU" sz="1600" dirty="0">
                <a:latin typeface="Montserrat" panose="00000500000000000000" pitchFamily="2" charset="-52"/>
              </a:rPr>
              <a:t>атлетики  </a:t>
            </a:r>
            <a:r>
              <a:rPr lang="ru-RU" sz="1600" dirty="0" err="1">
                <a:latin typeface="Montserrat" panose="00000500000000000000" pitchFamily="2" charset="-52"/>
              </a:rPr>
              <a:t>IonX</a:t>
            </a:r>
            <a:r>
              <a:rPr lang="ru-RU" sz="1600" dirty="0">
                <a:latin typeface="Montserrat" panose="00000500000000000000" pitchFamily="2" charset="-52"/>
              </a:rPr>
              <a:t>, разработан в британском университете </a:t>
            </a:r>
            <a:r>
              <a:rPr lang="ru-RU" sz="1600" dirty="0" err="1">
                <a:latin typeface="Montserrat" panose="00000500000000000000" pitchFamily="2" charset="-52"/>
              </a:rPr>
              <a:t>Лафборо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dirty="0" smtClean="0">
                <a:latin typeface="Montserrat" panose="00000500000000000000" pitchFamily="2" charset="-52"/>
              </a:rPr>
              <a:t>с использованием </a:t>
            </a:r>
            <a:r>
              <a:rPr lang="ru-RU" sz="1600" dirty="0">
                <a:latin typeface="Montserrat" panose="00000500000000000000" pitchFamily="2" charset="-52"/>
              </a:rPr>
              <a:t>особых волокон, имеющих отрицательное магнитное </a:t>
            </a:r>
            <a:r>
              <a:rPr lang="ru-RU" sz="1600" dirty="0" smtClean="0">
                <a:latin typeface="Montserrat" panose="00000500000000000000" pitchFamily="2" charset="-52"/>
              </a:rPr>
              <a:t>поле.</a:t>
            </a:r>
          </a:p>
          <a:p>
            <a:pPr marL="0" lvl="1"/>
            <a:endParaRPr lang="ru-RU" sz="1600" dirty="0" smtClean="0">
              <a:latin typeface="Montserrat" panose="00000500000000000000" pitchFamily="2" charset="-52"/>
            </a:endParaRPr>
          </a:p>
          <a:p>
            <a:pPr marL="0" lvl="1"/>
            <a:r>
              <a:rPr lang="ru-RU" sz="1600" dirty="0" smtClean="0">
                <a:latin typeface="Montserrat" panose="00000500000000000000" pitchFamily="2" charset="-52"/>
              </a:rPr>
              <a:t>За </a:t>
            </a:r>
            <a:r>
              <a:rPr lang="ru-RU" sz="1600" dirty="0">
                <a:latin typeface="Montserrat" panose="00000500000000000000" pitchFamily="2" charset="-52"/>
              </a:rPr>
              <a:t>счет </a:t>
            </a:r>
            <a:r>
              <a:rPr lang="ru-RU" sz="1600" dirty="0" smtClean="0">
                <a:latin typeface="Montserrat" panose="00000500000000000000" pitchFamily="2" charset="-52"/>
              </a:rPr>
              <a:t>воздействия на </a:t>
            </a:r>
            <a:r>
              <a:rPr lang="ru-RU" sz="1600" dirty="0">
                <a:latin typeface="Montserrat" panose="00000500000000000000" pitchFamily="2" charset="-52"/>
              </a:rPr>
              <a:t>сердечно-сосудистую систему он помогает спортсменам быстрее </a:t>
            </a:r>
            <a:r>
              <a:rPr lang="ru-RU" sz="1600" dirty="0" smtClean="0">
                <a:latin typeface="Montserrat" panose="00000500000000000000" pitchFamily="2" charset="-52"/>
              </a:rPr>
              <a:t>восстанавливаться.</a:t>
            </a:r>
          </a:p>
          <a:p>
            <a:pPr marL="0" lvl="1"/>
            <a:endParaRPr lang="ru-RU" sz="1600" dirty="0" smtClean="0">
              <a:latin typeface="Montserrat" panose="00000500000000000000" pitchFamily="2" charset="-52"/>
            </a:endParaRPr>
          </a:p>
          <a:p>
            <a:pPr marL="0" lvl="1"/>
            <a:r>
              <a:rPr lang="ru-RU" sz="1600" dirty="0" smtClean="0">
                <a:latin typeface="Montserrat" panose="00000500000000000000" pitchFamily="2" charset="-52"/>
              </a:rPr>
              <a:t>Английский </a:t>
            </a:r>
            <a:r>
              <a:rPr lang="ru-RU" sz="1600" dirty="0">
                <a:latin typeface="Montserrat" panose="00000500000000000000" pitchFamily="2" charset="-52"/>
              </a:rPr>
              <a:t>футбольный клуб  «Портсмут», после покупки костюмов, в </a:t>
            </a:r>
            <a:r>
              <a:rPr lang="ru-RU" sz="1600" dirty="0" smtClean="0">
                <a:latin typeface="Montserrat" panose="00000500000000000000" pitchFamily="2" charset="-52"/>
              </a:rPr>
              <a:t>2008 году </a:t>
            </a:r>
            <a:r>
              <a:rPr lang="ru-RU" sz="1600" dirty="0">
                <a:latin typeface="Montserrat" panose="00000500000000000000" pitchFamily="2" charset="-52"/>
              </a:rPr>
              <a:t>впервые за 69 лет </a:t>
            </a:r>
            <a:r>
              <a:rPr lang="ru-RU" sz="1600" dirty="0" smtClean="0">
                <a:latin typeface="Montserrat" panose="00000500000000000000" pitchFamily="2" charset="-52"/>
              </a:rPr>
              <a:t>выиграл Кубок </a:t>
            </a:r>
            <a:r>
              <a:rPr lang="ru-RU" sz="1600" dirty="0">
                <a:latin typeface="Montserrat" panose="00000500000000000000" pitchFamily="2" charset="-52"/>
              </a:rPr>
              <a:t>Англии</a:t>
            </a:r>
            <a:r>
              <a:rPr lang="ru-RU" sz="1600" dirty="0" smtClean="0">
                <a:latin typeface="Montserrat" panose="00000500000000000000" pitchFamily="2" charset="-52"/>
              </a:rPr>
              <a:t>.</a:t>
            </a:r>
          </a:p>
          <a:p>
            <a:pPr marL="0" lvl="1"/>
            <a:endParaRPr lang="ru-RU" sz="1600" dirty="0">
              <a:latin typeface="Montserrat" panose="00000500000000000000" pitchFamily="2" charset="-52"/>
            </a:endParaRPr>
          </a:p>
          <a:p>
            <a:pPr marL="0" lvl="1"/>
            <a:r>
              <a:rPr lang="en-US" sz="1600" dirty="0">
                <a:latin typeface="Montserrat" panose="00000500000000000000" pitchFamily="2" charset="-52"/>
              </a:rPr>
              <a:t>https://clck.ru/33pvHr</a:t>
            </a:r>
            <a:endParaRPr lang="ru-RU" sz="1600" dirty="0" smtClean="0">
              <a:latin typeface="Montserrat" panose="00000500000000000000" pitchFamily="2" charset="-52"/>
            </a:endParaRPr>
          </a:p>
        </p:txBody>
      </p:sp>
      <p:pic>
        <p:nvPicPr>
          <p:cNvPr id="4098" name="Picture 2" descr="https://i.dailymail.co.uk/i/pix/2008/07/09/article-499985-026A08D0000004B0-885_468x264_pop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4489" b="18478"/>
          <a:stretch/>
        </p:blipFill>
        <p:spPr bwMode="auto">
          <a:xfrm>
            <a:off x="679237" y="1502297"/>
            <a:ext cx="6802791" cy="38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86948" y="5943882"/>
            <a:ext cx="2345438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Фотография взята с сайта</a:t>
            </a:r>
          </a:p>
          <a:p>
            <a:pPr algn="l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https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://clck.ru/33pQ8U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24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412115"/>
            <a:ext cx="9439920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Montserrat Black" panose="00000A00000000000000" pitchFamily="2" charset="-52"/>
              </a:rPr>
              <a:t>АНАЛИЗ СИТУАЦИЙ</a:t>
            </a:r>
            <a:endParaRPr lang="ru-RU" sz="3200" b="1" dirty="0"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05767" y="1349401"/>
            <a:ext cx="460837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500" b="1" dirty="0" smtClean="0">
                <a:latin typeface="Montserrat" panose="00000500000000000000" pitchFamily="2" charset="-52"/>
              </a:rPr>
              <a:t>Экстремальный спорт </a:t>
            </a:r>
            <a:r>
              <a:rPr lang="en-US" sz="1500" dirty="0">
                <a:latin typeface="Montserrat" panose="00000500000000000000" pitchFamily="2" charset="-52"/>
              </a:rPr>
              <a:t>https://clck.ru/33pupc</a:t>
            </a:r>
            <a:endParaRPr lang="ru-RU" sz="1500" dirty="0" smtClean="0">
              <a:latin typeface="Montserrat" panose="00000500000000000000" pitchFamily="2" charset="-52"/>
            </a:endParaRPr>
          </a:p>
          <a:p>
            <a:pPr marL="0" lvl="1"/>
            <a:endParaRPr lang="ru-RU" sz="1500" dirty="0">
              <a:latin typeface="Montserrat" panose="00000500000000000000" pitchFamily="2" charset="-52"/>
            </a:endParaRPr>
          </a:p>
          <a:p>
            <a:pPr marL="0" lvl="1"/>
            <a:r>
              <a:rPr lang="ru-RU" sz="1500" dirty="0" smtClean="0">
                <a:latin typeface="Montserrat" panose="00000500000000000000" pitchFamily="2" charset="-52"/>
              </a:rPr>
              <a:t>Удивительно</a:t>
            </a:r>
            <a:r>
              <a:rPr lang="ru-RU" sz="1500" dirty="0">
                <a:latin typeface="Montserrat" panose="00000500000000000000" pitchFamily="2" charset="-52"/>
              </a:rPr>
              <a:t>, но самый легкий теплоизолятор на планете был изобретен </a:t>
            </a:r>
            <a:r>
              <a:rPr lang="ru-RU" sz="1500" dirty="0" err="1">
                <a:latin typeface="Montserrat" panose="00000500000000000000" pitchFamily="2" charset="-52"/>
              </a:rPr>
              <a:t>Сэмюэлом</a:t>
            </a:r>
            <a:r>
              <a:rPr lang="ru-RU" sz="1500" dirty="0">
                <a:latin typeface="Montserrat" panose="00000500000000000000" pitchFamily="2" charset="-52"/>
              </a:rPr>
              <a:t> </a:t>
            </a:r>
            <a:r>
              <a:rPr lang="ru-RU" sz="1500" dirty="0" err="1">
                <a:latin typeface="Montserrat" panose="00000500000000000000" pitchFamily="2" charset="-52"/>
              </a:rPr>
              <a:t>Кистлером</a:t>
            </a:r>
            <a:r>
              <a:rPr lang="ru-RU" sz="1500" dirty="0">
                <a:latin typeface="Montserrat" panose="00000500000000000000" pitchFamily="2" charset="-52"/>
              </a:rPr>
              <a:t> еще в 1931 году, но в те времена мир явно не был готов к встрече с </a:t>
            </a:r>
            <a:r>
              <a:rPr lang="ru-RU" sz="1500" dirty="0" err="1">
                <a:latin typeface="Montserrat" panose="00000500000000000000" pitchFamily="2" charset="-52"/>
              </a:rPr>
              <a:t>аэрогелем</a:t>
            </a:r>
            <a:r>
              <a:rPr lang="ru-RU" sz="1500" dirty="0">
                <a:latin typeface="Montserrat" panose="00000500000000000000" pitchFamily="2" charset="-52"/>
              </a:rPr>
              <a:t>. </a:t>
            </a:r>
            <a:endParaRPr lang="ru-RU" sz="1500" dirty="0" smtClean="0">
              <a:latin typeface="Montserrat" panose="00000500000000000000" pitchFamily="2" charset="-52"/>
            </a:endParaRPr>
          </a:p>
          <a:p>
            <a:pPr marL="0" lvl="1"/>
            <a:endParaRPr lang="ru-RU" sz="1500" dirty="0">
              <a:latin typeface="Montserrat" panose="00000500000000000000" pitchFamily="2" charset="-52"/>
            </a:endParaRPr>
          </a:p>
          <a:p>
            <a:pPr marL="0" lvl="1"/>
            <a:r>
              <a:rPr lang="ru-RU" sz="1500" dirty="0" smtClean="0">
                <a:latin typeface="Montserrat" panose="00000500000000000000" pitchFamily="2" charset="-52"/>
              </a:rPr>
              <a:t>Уникальный </a:t>
            </a:r>
            <a:r>
              <a:rPr lang="ru-RU" sz="1500" dirty="0">
                <a:latin typeface="Montserrat" panose="00000500000000000000" pitchFamily="2" charset="-52"/>
              </a:rPr>
              <a:t>материал на 96% состоит из воздуха и при своей крошечной плотности имеет высочайшую жаропрочность, твердость и низкую теплопроводность. После того, как в конце 90-х материал приобрел заветную гибкость и его научились встраивать в ткань, </a:t>
            </a:r>
            <a:r>
              <a:rPr lang="ru-RU" sz="1500" dirty="0" err="1">
                <a:latin typeface="Montserrat" panose="00000500000000000000" pitchFamily="2" charset="-52"/>
              </a:rPr>
              <a:t>аэрогель</a:t>
            </a:r>
            <a:r>
              <a:rPr lang="ru-RU" sz="1500" dirty="0">
                <a:latin typeface="Montserrat" panose="00000500000000000000" pitchFamily="2" charset="-52"/>
              </a:rPr>
              <a:t> служил на благо освоения космоса, затем снова вернулся на землю. В лабораторных условиях 6мм пласт </a:t>
            </a:r>
            <a:r>
              <a:rPr lang="ru-RU" sz="1500" dirty="0" err="1">
                <a:latin typeface="Montserrat" panose="00000500000000000000" pitchFamily="2" charset="-52"/>
              </a:rPr>
              <a:t>аэрогеля</a:t>
            </a:r>
            <a:r>
              <a:rPr lang="ru-RU" sz="1500" dirty="0">
                <a:latin typeface="Montserrat" panose="00000500000000000000" pitchFamily="2" charset="-52"/>
              </a:rPr>
              <a:t> не пропустил температуру +1000 С и не поддался 78.5 С ниже нуля.</a:t>
            </a:r>
            <a:endParaRPr lang="ru-RU" sz="1500" dirty="0" smtClean="0">
              <a:latin typeface="Montserrat" panose="00000500000000000000" pitchFamily="2" charset="-5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86948" y="5949044"/>
            <a:ext cx="2329673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Фотография взята с сайта</a:t>
            </a:r>
          </a:p>
          <a:p>
            <a:pPr algn="l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https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://clck.ru/33pQLV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15" name="Объект 4"/>
          <p:cNvPicPr>
            <a:picLocks noChangeAspect="1"/>
          </p:cNvPicPr>
          <p:nvPr/>
        </p:nvPicPr>
        <p:blipFill rotWithShape="1">
          <a:blip r:embed="rId2"/>
          <a:srcRect r="8365"/>
          <a:stretch/>
        </p:blipFill>
        <p:spPr>
          <a:xfrm>
            <a:off x="672176" y="1417641"/>
            <a:ext cx="597428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67015" y="549275"/>
            <a:ext cx="4833033" cy="5126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697110" y="605133"/>
            <a:ext cx="4953063" cy="4308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ИНВЕСТИЦИИ В ИННОВАЦИИ </a:t>
            </a:r>
            <a:endParaRPr lang="ru-RU" sz="22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926" y="1142218"/>
            <a:ext cx="109262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Впервые в истории Китай сравнялся с Соединенными Штатами Америки по числу НТК, входящих в сотню ведущих в мире. Следом идут Германия с десятью </a:t>
            </a:r>
            <a:r>
              <a:rPr lang="ru-RU" sz="1400" dirty="0" smtClean="0">
                <a:latin typeface="Montserrat" panose="00000500000000000000" pitchFamily="2" charset="-52"/>
              </a:rPr>
              <a:t>кластерами во </a:t>
            </a:r>
            <a:r>
              <a:rPr lang="ru-RU" sz="1400" dirty="0">
                <a:latin typeface="Montserrat" panose="00000500000000000000" pitchFamily="2" charset="-52"/>
              </a:rPr>
              <a:t>главе с Кельном и Мюнхеном, а также Япония с пятью кластерами, среди </a:t>
            </a:r>
            <a:r>
              <a:rPr lang="ru-RU" sz="1400" dirty="0" smtClean="0">
                <a:latin typeface="Montserrat" panose="00000500000000000000" pitchFamily="2" charset="-52"/>
              </a:rPr>
              <a:t>которых лидируют </a:t>
            </a:r>
            <a:r>
              <a:rPr lang="ru-RU" sz="1400" dirty="0">
                <a:latin typeface="Montserrat" panose="00000500000000000000" pitchFamily="2" charset="-52"/>
              </a:rPr>
              <a:t>Токио – Иокогама и Осака – Кобе – </a:t>
            </a:r>
            <a:r>
              <a:rPr lang="ru-RU" sz="1400" dirty="0" smtClean="0">
                <a:latin typeface="Montserrat" panose="00000500000000000000" pitchFamily="2" charset="-52"/>
              </a:rPr>
              <a:t>Киото.</a:t>
            </a:r>
            <a:endParaRPr lang="ru-RU" sz="1400" dirty="0">
              <a:latin typeface="Montserrat" panose="00000500000000000000" pitchFamily="2" charset="-52"/>
            </a:endParaRPr>
          </a:p>
          <a:p>
            <a:endParaRPr lang="ru-RU" sz="1400" dirty="0" smtClean="0">
              <a:latin typeface="Montserrat" panose="00000500000000000000" pitchFamily="2" charset="-52"/>
            </a:endParaRPr>
          </a:p>
          <a:p>
            <a:r>
              <a:rPr lang="ru-RU" sz="1400" dirty="0" smtClean="0">
                <a:latin typeface="Montserrat" panose="00000500000000000000" pitchFamily="2" charset="-52"/>
              </a:rPr>
              <a:t>Из </a:t>
            </a:r>
            <a:r>
              <a:rPr lang="ru-RU" sz="1400" dirty="0">
                <a:latin typeface="Montserrat" panose="00000500000000000000" pitchFamily="2" charset="-52"/>
              </a:rPr>
              <a:t>кластеров стран со средним уровнем дохода помимо Китая в рейтинг вошли </a:t>
            </a:r>
            <a:r>
              <a:rPr lang="ru-RU" sz="1400" dirty="0" smtClean="0">
                <a:latin typeface="Montserrat" panose="00000500000000000000" pitchFamily="2" charset="-52"/>
              </a:rPr>
              <a:t>только Сан-Паулу </a:t>
            </a:r>
            <a:r>
              <a:rPr lang="ru-RU" sz="1400" dirty="0">
                <a:latin typeface="Montserrat" panose="00000500000000000000" pitchFamily="2" charset="-52"/>
              </a:rPr>
              <a:t>(Бразилия); </a:t>
            </a:r>
            <a:r>
              <a:rPr lang="ru-RU" sz="1400" dirty="0" err="1">
                <a:latin typeface="Montserrat" panose="00000500000000000000" pitchFamily="2" charset="-52"/>
              </a:rPr>
              <a:t>Бангалор</a:t>
            </a:r>
            <a:r>
              <a:rPr lang="ru-RU" sz="1400" dirty="0">
                <a:latin typeface="Montserrat" panose="00000500000000000000" pitchFamily="2" charset="-52"/>
              </a:rPr>
              <a:t>, Дели, Мумбаи и новый кластер – </a:t>
            </a:r>
            <a:r>
              <a:rPr lang="ru-RU" sz="1400" dirty="0" err="1">
                <a:latin typeface="Montserrat" panose="00000500000000000000" pitchFamily="2" charset="-52"/>
              </a:rPr>
              <a:t>Ченнаи</a:t>
            </a:r>
            <a:r>
              <a:rPr lang="ru-RU" sz="1400" dirty="0">
                <a:latin typeface="Montserrat" panose="00000500000000000000" pitchFamily="2" charset="-52"/>
              </a:rPr>
              <a:t> (Индия); Тегеран(Исламская Республика Иран); Стамбул и Анкара (Турция) и Москва (Российская Федерация</a:t>
            </a:r>
            <a:r>
              <a:rPr lang="ru-RU" sz="1400" dirty="0" smtClean="0">
                <a:latin typeface="Montserrat" panose="00000500000000000000" pitchFamily="2" charset="-52"/>
              </a:rPr>
              <a:t>).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dirty="0" smtClean="0">
                <a:latin typeface="Montserrat" panose="00000500000000000000" pitchFamily="2" charset="-52"/>
              </a:rPr>
              <a:t>Анкара </a:t>
            </a:r>
            <a:r>
              <a:rPr lang="ru-RU" sz="1400" dirty="0">
                <a:latin typeface="Montserrat" panose="00000500000000000000" pitchFamily="2" charset="-52"/>
              </a:rPr>
              <a:t>и Стамбул (Турция), а также Мумбаи (Индия) значительно усилили свои позиции.</a:t>
            </a:r>
            <a:br>
              <a:rPr lang="ru-RU" sz="1400" dirty="0">
                <a:latin typeface="Montserrat" panose="00000500000000000000" pitchFamily="2" charset="-52"/>
              </a:rPr>
            </a:b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4324" y="3049519"/>
            <a:ext cx="7818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Информация взята с ресурсов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https://clck.ru/33q7YW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 и 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https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://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issek.hse.ru/news/589979747.html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  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26" y="3116652"/>
            <a:ext cx="2034345" cy="2901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258" y="3461501"/>
            <a:ext cx="3568160" cy="25184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8670" y="6105614"/>
            <a:ext cx="5676748" cy="4351338"/>
          </a:xfrm>
        </p:spPr>
        <p:txBody>
          <a:bodyPr/>
          <a:lstStyle/>
          <a:p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cyberleninka.ru/article/n/analiz-barierov-i-vozmozhnostey-dlya-razvitiya-innovatsionnoy-aktivnosti-predpriyatiy-legkoy-promyshlennosti</a:t>
            </a:r>
            <a:r>
              <a:rPr lang="ru-RU" sz="1100" dirty="0" smtClean="0"/>
              <a:t>  </a:t>
            </a:r>
            <a:endParaRPr lang="en-US" sz="11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98" y="3648096"/>
            <a:ext cx="5212532" cy="25849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96204" y="6219147"/>
            <a:ext cx="2685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6"/>
              </a:rPr>
              <a:t>https://</a:t>
            </a:r>
            <a:r>
              <a:rPr lang="en-US" sz="1100" dirty="0" smtClean="0">
                <a:hlinkClick r:id="rId6"/>
              </a:rPr>
              <a:t>issek.hse.ru/news/589979747.html</a:t>
            </a:r>
            <a:r>
              <a:rPr lang="ru-RU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74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2060" y="1723724"/>
            <a:ext cx="74413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0000500000000000000" pitchFamily="2" charset="-52"/>
              </a:rPr>
              <a:t>Цифровая онлайн-платформа быстрой печати </a:t>
            </a:r>
            <a:r>
              <a:rPr lang="ru-RU" dirty="0">
                <a:latin typeface="Montserrat" panose="00000500000000000000" pitchFamily="2" charset="-52"/>
              </a:rPr>
              <a:t>на ткани </a:t>
            </a:r>
            <a:r>
              <a:rPr lang="ru-RU" dirty="0" err="1" smtClean="0">
                <a:latin typeface="Montserrat" panose="00000500000000000000" pitchFamily="2" charset="-52"/>
              </a:rPr>
              <a:t>Print</a:t>
            </a:r>
            <a:r>
              <a:rPr lang="ru-RU" dirty="0" smtClean="0">
                <a:latin typeface="Montserrat" panose="00000500000000000000" pitchFamily="2" charset="-52"/>
              </a:rPr>
              <a:t>-a-</a:t>
            </a:r>
            <a:r>
              <a:rPr lang="ru-RU" dirty="0" err="1" smtClean="0">
                <a:latin typeface="Montserrat" panose="00000500000000000000" pitchFamily="2" charset="-52"/>
              </a:rPr>
              <a:t>porter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- </a:t>
            </a:r>
            <a:r>
              <a:rPr lang="en-US" sz="1100" dirty="0">
                <a:latin typeface="Montserrat" panose="00000500000000000000" pitchFamily="2" charset="-52"/>
                <a:hlinkClick r:id="rId2"/>
              </a:rPr>
              <a:t>https://</a:t>
            </a:r>
            <a:r>
              <a:rPr lang="en-US" sz="1100" dirty="0" smtClean="0">
                <a:latin typeface="Montserrat" panose="00000500000000000000" pitchFamily="2" charset="-52"/>
                <a:hlinkClick r:id="rId2"/>
              </a:rPr>
              <a:t>clck.ru/33q7mX</a:t>
            </a:r>
            <a:endParaRPr lang="ru-RU" sz="1100" dirty="0" smtClean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Премия </a:t>
            </a:r>
            <a:r>
              <a:rPr lang="en-US" dirty="0"/>
              <a:t>Global Change Award</a:t>
            </a:r>
            <a:r>
              <a:rPr lang="ru-RU" dirty="0"/>
              <a:t> - </a:t>
            </a:r>
            <a:r>
              <a:rPr lang="en-US" dirty="0"/>
              <a:t>H&amp;M Foundation.</a:t>
            </a:r>
            <a:r>
              <a:rPr lang="ru-RU" dirty="0"/>
              <a:t> 30 проектов-победителей, каждый получил от 150 000 до 300 000 евро.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база </a:t>
            </a:r>
            <a:r>
              <a:rPr lang="ru-RU" dirty="0" err="1"/>
              <a:t>Crunchbase</a:t>
            </a:r>
            <a:r>
              <a:rPr lang="ru-RU" dirty="0"/>
              <a:t> - 109 раундов инвестиций на сумму почти 900 млн долларов в американские </a:t>
            </a:r>
            <a:r>
              <a:rPr lang="ru-RU" dirty="0" err="1"/>
              <a:t>стартапы</a:t>
            </a:r>
            <a:r>
              <a:rPr lang="ru-RU" dirty="0"/>
              <a:t>, которые занимаются только текстилем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Kniterate</a:t>
            </a:r>
            <a:r>
              <a:rPr lang="ru-RU" dirty="0"/>
              <a:t>, Британия. 2017 год – на </a:t>
            </a:r>
            <a:r>
              <a:rPr lang="ru-RU" dirty="0" err="1"/>
              <a:t>Kickstarter</a:t>
            </a:r>
            <a:r>
              <a:rPr lang="ru-RU" dirty="0"/>
              <a:t> 636 000 долларов от 488 жертвователей. 3D-принтер для одежды – уменьшенная копия промышленной вязальной машинки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Lar</a:t>
            </a:r>
            <a:r>
              <a:rPr lang="ru-RU" dirty="0"/>
              <a:t>-X, конструкторского бюро «Ларс технологии», Санкт-Петербург. Специализация на 3D-печати. Иная конструкция вязального принтера другая, но принцип похожий, решали задачи печати изделия целиком.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Warmr</a:t>
            </a:r>
            <a:r>
              <a:rPr lang="ru-RU" dirty="0"/>
              <a:t>, Санкт -Петербург. Магистрант и студенты университета ИТМО </a:t>
            </a:r>
            <a:r>
              <a:rPr lang="ru-RU" dirty="0" err="1"/>
              <a:t>Олави</a:t>
            </a:r>
            <a:r>
              <a:rPr lang="ru-RU" dirty="0"/>
              <a:t> </a:t>
            </a:r>
            <a:r>
              <a:rPr lang="ru-RU" dirty="0" err="1"/>
              <a:t>Сиикки</a:t>
            </a:r>
            <a:r>
              <a:rPr lang="ru-RU" dirty="0"/>
              <a:t>. Область печатной электроники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-52"/>
                <a:hlinkClick r:id="rId3"/>
              </a:rPr>
              <a:t>https://</a:t>
            </a:r>
            <a:r>
              <a:rPr lang="en-US" sz="1100" dirty="0" smtClean="0">
                <a:latin typeface="Montserrat" panose="00000500000000000000" pitchFamily="2" charset="-52"/>
                <a:hlinkClick r:id="rId3"/>
              </a:rPr>
              <a:t>sber.pro/publication/rossiiskie-proekty-pytaiushchiesia-izmenit-liogkuiu-promyshlennost-pochemu-ikh-pochti-net</a:t>
            </a:r>
            <a:r>
              <a:rPr lang="ru-RU" sz="1100" dirty="0" smtClean="0">
                <a:latin typeface="Montserrat" panose="00000500000000000000" pitchFamily="2" charset="-52"/>
              </a:rPr>
              <a:t> </a:t>
            </a:r>
            <a:r>
              <a:rPr lang="en-US" sz="1100" dirty="0" smtClean="0">
                <a:latin typeface="Montserrat" panose="00000500000000000000" pitchFamily="2" charset="-52"/>
              </a:rPr>
              <a:t> </a:t>
            </a:r>
            <a:endParaRPr lang="en-US" sz="1100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Montserrat" panose="00000500000000000000" pitchFamily="2" charset="-52"/>
            </a:endParaRP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1575" y="3127393"/>
            <a:ext cx="39903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Емкость российского рынка робототехники для легкой промышленности к концу года достигнет 225 млрд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руб.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2010 по 2020 годы он вырос в шесть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раз.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Число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промышленных роботов в России увеличивалось на 33% в среднем каждые 12 месяцев, начиная с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2014 года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0245" y="549275"/>
            <a:ext cx="8152913" cy="7885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749275" y="538923"/>
            <a:ext cx="8073883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ПРИМЕРЫ РЕАЛИЗУЕМЫХ В РОССИИ ОТРАСЛЕВЫХ ИННОВАЦИОННЫХ ПРОЕКТОВ</a:t>
            </a:r>
            <a:endParaRPr lang="ru-RU" sz="2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11575" y="6312122"/>
            <a:ext cx="36679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Информация с сайта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https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://clck.ru/33ThT3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325" y="1475821"/>
            <a:ext cx="11124344" cy="4351338"/>
          </a:xfrm>
        </p:spPr>
        <p:txBody>
          <a:bodyPr/>
          <a:lstStyle/>
          <a:p>
            <a:r>
              <a:rPr lang="ru-RU" sz="1800" dirty="0">
                <a:latin typeface="Montserrat" panose="00000500000000000000" pitchFamily="2" charset="-52"/>
              </a:rPr>
              <a:t>ФОРУМ: «ИННОВАЦИИ И ЦИФРОВИЗАЦИЯ В ТЕКСТИЛЬНОЙ И ЛЕГКОЙ ПРОМЫШЛЕННОСТИ» - </a:t>
            </a:r>
            <a:r>
              <a:rPr lang="en-US" sz="1200" dirty="0">
                <a:latin typeface="Montserrat" panose="00000500000000000000" pitchFamily="2" charset="-52"/>
                <a:hlinkClick r:id="rId4"/>
              </a:rPr>
              <a:t>https://</a:t>
            </a:r>
            <a:r>
              <a:rPr lang="en-US" sz="1200" dirty="0" smtClean="0">
                <a:latin typeface="Montserrat" panose="00000500000000000000" pitchFamily="2" charset="-52"/>
                <a:hlinkClick r:id="rId4"/>
              </a:rPr>
              <a:t>clck.ru/33q7hy</a:t>
            </a:r>
            <a:r>
              <a:rPr lang="ru-RU" sz="1200" dirty="0" smtClean="0">
                <a:latin typeface="Montserrat" panose="00000500000000000000" pitchFamily="2" charset="-52"/>
              </a:rPr>
              <a:t> </a:t>
            </a:r>
            <a:endParaRPr lang="ru-RU" sz="1200" dirty="0">
              <a:latin typeface="Montserrat" panose="00000500000000000000" pitchFamily="2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804" y="1434927"/>
            <a:ext cx="10935333" cy="44477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latin typeface="Montserrat" panose="00000500000000000000" pitchFamily="2" charset="-52"/>
              </a:rPr>
              <a:t>Среди различных </a:t>
            </a:r>
            <a:r>
              <a:rPr lang="ru-RU" sz="1400" dirty="0">
                <a:latin typeface="Montserrat" panose="00000500000000000000" pitchFamily="2" charset="-52"/>
              </a:rPr>
              <a:t>типов инноваций существуют </a:t>
            </a:r>
            <a:r>
              <a:rPr lang="ru-RU" sz="1400" dirty="0" smtClean="0">
                <a:latin typeface="Montserrat" panose="00000500000000000000" pitchFamily="2" charset="-52"/>
              </a:rPr>
              <a:t>поддерживающие и </a:t>
            </a:r>
            <a:r>
              <a:rPr lang="ru-RU" sz="1400" dirty="0">
                <a:latin typeface="Montserrat" panose="00000500000000000000" pitchFamily="2" charset="-52"/>
              </a:rPr>
              <a:t>радикальные, твёрдые (воплощённые в материале, «</a:t>
            </a:r>
            <a:r>
              <a:rPr lang="ru-RU" sz="1400" dirty="0" err="1">
                <a:latin typeface="Montserrat" panose="00000500000000000000" pitchFamily="2" charset="-52"/>
              </a:rPr>
              <a:t>hard</a:t>
            </a:r>
            <a:r>
              <a:rPr lang="ru-RU" sz="1400" dirty="0">
                <a:latin typeface="Montserrat" panose="00000500000000000000" pitchFamily="2" charset="-52"/>
              </a:rPr>
              <a:t>») и мягкие (не воплощённые в материале «</a:t>
            </a:r>
            <a:r>
              <a:rPr lang="ru-RU" sz="1400" dirty="0" err="1">
                <a:latin typeface="Montserrat" panose="00000500000000000000" pitchFamily="2" charset="-52"/>
              </a:rPr>
              <a:t>soft</a:t>
            </a:r>
            <a:r>
              <a:rPr lang="ru-RU" sz="1400" dirty="0">
                <a:latin typeface="Montserrat" panose="00000500000000000000" pitchFamily="2" charset="-52"/>
              </a:rPr>
              <a:t>») инновации. Б</a:t>
            </a:r>
            <a:r>
              <a:rPr lang="ru-RU" sz="1400" dirty="0" smtClean="0">
                <a:latin typeface="Montserrat" panose="00000500000000000000" pitchFamily="2" charset="-52"/>
              </a:rPr>
              <a:t>ыть </a:t>
            </a:r>
            <a:r>
              <a:rPr lang="ru-RU" sz="1400" dirty="0">
                <a:latin typeface="Montserrat" panose="00000500000000000000" pitchFamily="2" charset="-52"/>
              </a:rPr>
              <a:t>инновационным – это умонастроение и часть культуры компании. </a:t>
            </a:r>
            <a:r>
              <a:rPr lang="ru-RU" sz="1400" dirty="0" smtClean="0">
                <a:latin typeface="Montserrat" panose="00000500000000000000" pitchFamily="2" charset="-52"/>
              </a:rPr>
              <a:t>Т. о., </a:t>
            </a:r>
            <a:r>
              <a:rPr lang="ru-RU" sz="1400" dirty="0">
                <a:latin typeface="Montserrat" panose="00000500000000000000" pitchFamily="2" charset="-52"/>
              </a:rPr>
              <a:t>работа по внедрению инноваций не может быть измерена так же, как измеряются другие типы бизнес-инициатив, – только количественными методами</a:t>
            </a:r>
            <a:r>
              <a:rPr lang="ru-RU" sz="1400" dirty="0" smtClean="0">
                <a:latin typeface="Montserrat" panose="00000500000000000000" pitchFamily="2" charset="-52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Из статьи: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https://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clck.ru/33q6mE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 err="1" smtClean="0">
                <a:latin typeface="Montserrat" panose="00000500000000000000" pitchFamily="2" charset="-52"/>
              </a:rPr>
              <a:t>Экологичная</a:t>
            </a:r>
            <a:r>
              <a:rPr lang="ru-RU" sz="1400" b="1" dirty="0" smtClean="0">
                <a:latin typeface="Montserrat" panose="00000500000000000000" pitchFamily="2" charset="-52"/>
              </a:rPr>
              <a:t> сфера</a:t>
            </a:r>
            <a:r>
              <a:rPr lang="ru-RU" sz="1400" dirty="0" smtClean="0">
                <a:latin typeface="Montserrat" panose="00000500000000000000" pitchFamily="2" charset="-52"/>
              </a:rPr>
              <a:t> – эко-инновации, </a:t>
            </a:r>
            <a:r>
              <a:rPr lang="ru-RU" sz="1400" dirty="0" err="1" smtClean="0">
                <a:latin typeface="Montserrat" panose="00000500000000000000" pitchFamily="2" charset="-52"/>
              </a:rPr>
              <a:t>импакт</a:t>
            </a:r>
            <a:r>
              <a:rPr lang="ru-RU" sz="1400" dirty="0" smtClean="0">
                <a:latin typeface="Montserrat" panose="00000500000000000000" pitchFamily="2" charset="-52"/>
              </a:rPr>
              <a:t> - инвестиции. </a:t>
            </a:r>
            <a:r>
              <a:rPr lang="ru-RU" sz="1400" dirty="0">
                <a:latin typeface="Montserrat" panose="00000500000000000000" pitchFamily="2" charset="-52"/>
              </a:rPr>
              <a:t>Влияние </a:t>
            </a:r>
            <a:r>
              <a:rPr lang="ru-RU" sz="1400" dirty="0" smtClean="0">
                <a:latin typeface="Montserrat" panose="00000500000000000000" pitchFamily="2" charset="-52"/>
              </a:rPr>
              <a:t>отрасли</a:t>
            </a:r>
            <a:r>
              <a:rPr lang="ru-RU" sz="1400" dirty="0">
                <a:latin typeface="Montserrat" panose="00000500000000000000" pitchFamily="2" charset="-52"/>
              </a:rPr>
              <a:t>, которая, как ожидается, продолжит свой быстрый рост в размере </a:t>
            </a:r>
            <a:r>
              <a:rPr lang="en-US" sz="1400" dirty="0" smtClean="0">
                <a:latin typeface="Montserrat" panose="00000500000000000000" pitchFamily="2" charset="-52"/>
              </a:rPr>
              <a:t>~ </a:t>
            </a:r>
            <a:r>
              <a:rPr lang="ru-RU" sz="1400" dirty="0" smtClean="0">
                <a:latin typeface="Montserrat" panose="00000500000000000000" pitchFamily="2" charset="-52"/>
              </a:rPr>
              <a:t>4</a:t>
            </a:r>
            <a:r>
              <a:rPr lang="ru-RU" sz="1400" dirty="0">
                <a:latin typeface="Montserrat" panose="00000500000000000000" pitchFamily="2" charset="-52"/>
              </a:rPr>
              <a:t>% совокупного годового темпа роста (CAGR) в течение следующих 10-15 лет, наиболее ощутимо с точки зрения потребления воды, выбросов энергии и образования отходов. Важнейшие вызовы, которые предстают перед отраслью в данный момент, включают: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Montserrat" panose="00000500000000000000" pitchFamily="2" charset="-52"/>
              </a:rPr>
              <a:t>8,1%, или эквивалент 3 990 миллионов метрических тонн CO2 в год, приходится на производство одежды и обуви;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Montserrat" panose="00000500000000000000" pitchFamily="2" charset="-52"/>
              </a:rPr>
              <a:t>На 1 кг произведенного хлопка требуется более </a:t>
            </a:r>
            <a:r>
              <a:rPr lang="ru-RU" sz="1400" dirty="0" smtClean="0">
                <a:latin typeface="Montserrat" panose="00000500000000000000" pitchFamily="2" charset="-52"/>
              </a:rPr>
              <a:t>3 000 </a:t>
            </a:r>
            <a:r>
              <a:rPr lang="ru-RU" sz="1400" dirty="0">
                <a:latin typeface="Montserrat" panose="00000500000000000000" pitchFamily="2" charset="-52"/>
              </a:rPr>
              <a:t>литров воды;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Montserrat" panose="00000500000000000000" pitchFamily="2" charset="-52"/>
              </a:rPr>
              <a:t>Более 100 литров воды на килограмм ткани загрязнено опасными химическими веществами;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Montserrat" panose="00000500000000000000" pitchFamily="2" charset="-52"/>
              </a:rPr>
              <a:t>73% текстиля попадает на свалки или в мусоросжигательные заводы, менее 1% попадает в процесс переработки с замкнутым </a:t>
            </a:r>
            <a:r>
              <a:rPr lang="ru-RU" sz="1400" dirty="0" smtClean="0">
                <a:latin typeface="Montserrat" panose="00000500000000000000" pitchFamily="2" charset="-52"/>
              </a:rPr>
              <a:t>циклом </a:t>
            </a:r>
            <a:r>
              <a:rPr lang="en-US" sz="1400" dirty="0">
                <a:latin typeface="Montserrat" panose="00000500000000000000" pitchFamily="2" charset="-52"/>
              </a:rPr>
              <a:t>https://clck.ru/33q6qj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dirty="0" err="1" smtClean="0">
                <a:latin typeface="Montserrat" panose="00000500000000000000" pitchFamily="2" charset="-52"/>
              </a:rPr>
              <a:t>Фининновации</a:t>
            </a:r>
            <a:r>
              <a:rPr lang="ru-RU" sz="1400" dirty="0" smtClean="0">
                <a:latin typeface="Montserrat" panose="00000500000000000000" pitchFamily="2" charset="-52"/>
              </a:rPr>
              <a:t> 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0245" y="549275"/>
            <a:ext cx="8748075" cy="7885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749275" y="506839"/>
            <a:ext cx="8669046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Оценка эффективности внедрения инноваций – финансовая и не </a:t>
            </a:r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финансовая</a:t>
            </a:r>
            <a:endParaRPr lang="ru-RU" sz="2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3565" y="6089511"/>
            <a:ext cx="7818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К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раткий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статистический сборник «Наука. Технологии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. Инновации»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https://clck.ru/33q6tQ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66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2" y="412116"/>
            <a:ext cx="6192225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Montserrat Black" panose="00000A00000000000000" pitchFamily="2" charset="-52"/>
              </a:rPr>
              <a:t>ИНКЛЮЗИВНЫЙ ДИЗАЙН</a:t>
            </a:r>
            <a:endParaRPr lang="ru-RU" sz="3200" b="1" dirty="0"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8254301" y="5936940"/>
            <a:ext cx="2608136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Фотографии взяты из </a:t>
            </a:r>
          </a:p>
          <a:p>
            <a:pPr algn="l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-52"/>
              </a:rPr>
              <a:t>собственного архива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1265929"/>
            <a:ext cx="2334703" cy="3516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43" y="1265929"/>
            <a:ext cx="2334703" cy="35166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593" y="1265929"/>
            <a:ext cx="2340524" cy="3516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540" y="4110664"/>
            <a:ext cx="1575346" cy="21685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853" y="4110664"/>
            <a:ext cx="1562882" cy="2206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887" y="4110664"/>
            <a:ext cx="1541935" cy="2203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4301" y="1265930"/>
            <a:ext cx="32598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Разработка </a:t>
            </a:r>
            <a:r>
              <a:rPr lang="ru-RU" dirty="0" smtClean="0">
                <a:latin typeface="Montserrat" panose="00000500000000000000" pitchFamily="2" charset="-52"/>
              </a:rPr>
              <a:t>комплектов-</a:t>
            </a:r>
            <a:r>
              <a:rPr lang="ru-RU" dirty="0" err="1" smtClean="0">
                <a:latin typeface="Montserrat" panose="00000500000000000000" pitchFamily="2" charset="-52"/>
              </a:rPr>
              <a:t>трансформеров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для людей с ограничениями мобильности – передвигающихся на колясках, имеющих временные и постоянные ограничения мобильности различных </a:t>
            </a:r>
            <a:r>
              <a:rPr lang="ru-RU" dirty="0" smtClean="0">
                <a:latin typeface="Montserrat" panose="00000500000000000000" pitchFamily="2" charset="-52"/>
              </a:rPr>
              <a:t>нозологий.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b="1" dirty="0" smtClean="0">
                <a:latin typeface="Montserrat Light" panose="00000400000000000000" pitchFamily="2" charset="-52"/>
              </a:rPr>
              <a:t>ССЫЛКИ НА СТАТЬИ ОБ «УМНОЙ ОДЕЖДЕ»</a:t>
            </a:r>
          </a:p>
          <a:p>
            <a:r>
              <a:rPr lang="en-US" dirty="0" smtClean="0">
                <a:latin typeface="Montserrat Light" panose="00000400000000000000" pitchFamily="2" charset="-52"/>
              </a:rPr>
              <a:t>https</a:t>
            </a:r>
            <a:r>
              <a:rPr lang="en-US" dirty="0">
                <a:latin typeface="Montserrat Light" panose="00000400000000000000" pitchFamily="2" charset="-52"/>
              </a:rPr>
              <a:t>://</a:t>
            </a:r>
            <a:r>
              <a:rPr lang="en-US" dirty="0" smtClean="0">
                <a:latin typeface="Montserrat Light" panose="00000400000000000000" pitchFamily="2" charset="-52"/>
              </a:rPr>
              <a:t>clck.ru/33pRXR</a:t>
            </a:r>
            <a:endParaRPr lang="ru-RU" dirty="0" smtClean="0">
              <a:latin typeface="Montserrat Light" panose="00000400000000000000" pitchFamily="2" charset="-52"/>
            </a:endParaRPr>
          </a:p>
          <a:p>
            <a:r>
              <a:rPr lang="en-US" dirty="0" smtClean="0">
                <a:latin typeface="Montserrat Light" panose="00000400000000000000" pitchFamily="2" charset="-52"/>
              </a:rPr>
              <a:t>https</a:t>
            </a:r>
            <a:r>
              <a:rPr lang="en-US" dirty="0">
                <a:latin typeface="Montserrat Light" panose="00000400000000000000" pitchFamily="2" charset="-52"/>
              </a:rPr>
              <a:t>://clck.ru/33pRrx</a:t>
            </a:r>
            <a:endParaRPr lang="ru-RU" dirty="0">
              <a:latin typeface="Montserrat Light" panose="00000400000000000000" pitchFamily="2" charset="-52"/>
            </a:endParaRPr>
          </a:p>
          <a:p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9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804" y="1389222"/>
            <a:ext cx="10935334" cy="48890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1-ый </a:t>
            </a:r>
            <a:r>
              <a:rPr lang="ru-RU" sz="1500" b="1" dirty="0" err="1" smtClean="0">
                <a:latin typeface="Montserrat" panose="00000500000000000000" pitchFamily="2" charset="-52"/>
              </a:rPr>
              <a:t>Хакатон</a:t>
            </a:r>
            <a:r>
              <a:rPr lang="ru-RU" sz="1500" b="1" dirty="0" smtClean="0">
                <a:latin typeface="Montserrat" panose="00000500000000000000" pitchFamily="2" charset="-52"/>
              </a:rPr>
              <a:t> </a:t>
            </a:r>
            <a:r>
              <a:rPr lang="ru-RU" sz="1500" dirty="0" smtClean="0">
                <a:latin typeface="Montserrat" panose="00000500000000000000" pitchFamily="2" charset="-52"/>
              </a:rPr>
              <a:t>по «Умной одежде» на базе бизнес-инкубатора Гараж НГТУ - 28-29.04.2022 </a:t>
            </a:r>
            <a:r>
              <a:rPr lang="en-US" sz="1500" dirty="0">
                <a:latin typeface="Montserrat" panose="00000500000000000000" pitchFamily="2" charset="-52"/>
              </a:rPr>
              <a:t>https://clck.ru/33pv3q</a:t>
            </a:r>
            <a:r>
              <a:rPr lang="ru-RU" sz="1500" dirty="0" smtClean="0">
                <a:latin typeface="Montserrat" panose="00000500000000000000" pitchFamily="2" charset="-52"/>
              </a:rPr>
              <a:t> - ведущий эксперт проекта, ведущий </a:t>
            </a:r>
            <a:r>
              <a:rPr lang="ru-RU" sz="1500" dirty="0" err="1" smtClean="0">
                <a:latin typeface="Montserrat" panose="00000500000000000000" pitchFamily="2" charset="-52"/>
              </a:rPr>
              <a:t>трекер</a:t>
            </a:r>
            <a:r>
              <a:rPr lang="ru-RU" sz="1500" dirty="0" smtClean="0">
                <a:latin typeface="Montserrat" panose="00000500000000000000" pitchFamily="2" charset="-52"/>
              </a:rPr>
              <a:t> команд.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ontserrat" panose="00000500000000000000" pitchFamily="2" charset="-5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500" b="1" dirty="0">
                <a:latin typeface="Montserrat" panose="00000500000000000000" pitchFamily="2" charset="-52"/>
              </a:rPr>
              <a:t>2-ой </a:t>
            </a:r>
            <a:r>
              <a:rPr lang="ru-RU" sz="1500" b="1" dirty="0" err="1">
                <a:latin typeface="Montserrat" panose="00000500000000000000" pitchFamily="2" charset="-52"/>
              </a:rPr>
              <a:t>Хакатон</a:t>
            </a:r>
            <a:r>
              <a:rPr lang="ru-RU" sz="1500" b="1" dirty="0">
                <a:latin typeface="Montserrat" panose="00000500000000000000" pitchFamily="2" charset="-52"/>
              </a:rPr>
              <a:t> </a:t>
            </a:r>
            <a:r>
              <a:rPr lang="ru-RU" sz="1500" dirty="0">
                <a:latin typeface="Montserrat" panose="00000500000000000000" pitchFamily="2" charset="-52"/>
              </a:rPr>
              <a:t>по «Умной одежде» - </a:t>
            </a:r>
            <a:r>
              <a:rPr lang="ru-RU" sz="1500" dirty="0" smtClean="0">
                <a:latin typeface="Montserrat" panose="00000500000000000000" pitchFamily="2" charset="-52"/>
              </a:rPr>
              <a:t>в </a:t>
            </a:r>
            <a:r>
              <a:rPr lang="ru-RU" sz="1500" dirty="0">
                <a:latin typeface="Montserrat" panose="00000500000000000000" pitchFamily="2" charset="-52"/>
              </a:rPr>
              <a:t>подготовке, 3-4.04.2023. На базе НТИ  РГУ им. Косыгина. </a:t>
            </a:r>
            <a:endParaRPr lang="ru-RU" sz="1500" dirty="0" smtClean="0"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ontserrat" panose="00000500000000000000" pitchFamily="2" charset="-52"/>
              </a:rPr>
              <a:t>Темы</a:t>
            </a:r>
            <a:r>
              <a:rPr lang="ru-RU" sz="1500" dirty="0">
                <a:latin typeface="Montserrat" panose="00000500000000000000" pitchFamily="2" charset="-52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ontserrat" panose="00000500000000000000" pitchFamily="2" charset="-52"/>
              </a:rPr>
              <a:t>1) </a:t>
            </a:r>
            <a:r>
              <a:rPr lang="ru-RU" sz="1500" dirty="0">
                <a:latin typeface="Montserrat" panose="00000500000000000000" pitchFamily="2" charset="-52"/>
              </a:rPr>
              <a:t>ИТ система «</a:t>
            </a:r>
            <a:r>
              <a:rPr lang="ru-RU" sz="1500" dirty="0" err="1">
                <a:latin typeface="Montserrat" panose="00000500000000000000" pitchFamily="2" charset="-52"/>
              </a:rPr>
              <a:t>киберателье</a:t>
            </a:r>
            <a:r>
              <a:rPr lang="ru-RU" sz="1500" dirty="0">
                <a:latin typeface="Montserrat" panose="00000500000000000000" pitchFamily="2" charset="-52"/>
              </a:rPr>
              <a:t>» для создания </a:t>
            </a:r>
            <a:r>
              <a:rPr lang="ru-RU" sz="1500" dirty="0" smtClean="0">
                <a:latin typeface="Montserrat" panose="00000500000000000000" pitchFamily="2" charset="-52"/>
              </a:rPr>
              <a:t>«Умной одежды» </a:t>
            </a:r>
            <a:r>
              <a:rPr lang="ru-RU" sz="1500" dirty="0">
                <a:latin typeface="Montserrat" panose="00000500000000000000" pitchFamily="2" charset="-52"/>
              </a:rPr>
              <a:t>с персональными </a:t>
            </a:r>
            <a:r>
              <a:rPr lang="ru-RU" sz="1500" dirty="0" smtClean="0">
                <a:latin typeface="Montserrat" panose="00000500000000000000" pitchFamily="2" charset="-52"/>
              </a:rPr>
              <a:t>задачами.</a:t>
            </a:r>
            <a:endParaRPr lang="ru-RU" sz="1500" dirty="0"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ontserrat" panose="00000500000000000000" pitchFamily="2" charset="-52"/>
              </a:rPr>
              <a:t>2) </a:t>
            </a:r>
            <a:r>
              <a:rPr lang="ru-RU" sz="1500" dirty="0">
                <a:latin typeface="Montserrat" panose="00000500000000000000" pitchFamily="2" charset="-52"/>
              </a:rPr>
              <a:t>ИТ система «эргономика конечного изделия» для создания "Умной одежды" для экстремального движения без </a:t>
            </a:r>
            <a:r>
              <a:rPr lang="ru-RU" sz="1500" dirty="0" smtClean="0">
                <a:latin typeface="Montserrat" panose="00000500000000000000" pitchFamily="2" charset="-52"/>
              </a:rPr>
              <a:t>ограничений.</a:t>
            </a:r>
            <a:endParaRPr lang="ru-RU" sz="1500" dirty="0"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ontserrat" panose="00000500000000000000" pitchFamily="2" charset="-52"/>
              </a:rPr>
              <a:t>3</a:t>
            </a:r>
            <a:r>
              <a:rPr lang="ru-RU" sz="1500" dirty="0">
                <a:latin typeface="Montserrat" panose="00000500000000000000" pitchFamily="2" charset="-52"/>
              </a:rPr>
              <a:t>)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ru-RU" sz="1500" dirty="0">
                <a:latin typeface="Montserrat" panose="00000500000000000000" pitchFamily="2" charset="-52"/>
              </a:rPr>
              <a:t>ИТ система «программно-аппаратный комплекс» для тестировании материалов на соответствие требованиям пользователя при создании </a:t>
            </a:r>
            <a:r>
              <a:rPr lang="ru-RU" sz="1500" dirty="0" smtClean="0">
                <a:latin typeface="Montserrat" panose="00000500000000000000" pitchFamily="2" charset="-52"/>
              </a:rPr>
              <a:t>«Умной одежды» </a:t>
            </a:r>
            <a:r>
              <a:rPr lang="ru-RU" sz="1500" dirty="0">
                <a:latin typeface="Montserrat" panose="00000500000000000000" pitchFamily="2" charset="-52"/>
              </a:rPr>
              <a:t>для экстремальных условий.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500" dirty="0" smtClean="0">
              <a:latin typeface="Montserrat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Акселератор НГУЭУ</a:t>
            </a:r>
            <a:r>
              <a:rPr lang="ru-RU" sz="1500" dirty="0" smtClean="0">
                <a:latin typeface="Montserrat" panose="00000500000000000000" pitchFamily="2" charset="-52"/>
              </a:rPr>
              <a:t>  при поддержке Платформы НТИ </a:t>
            </a:r>
            <a:r>
              <a:rPr lang="en-US" sz="1500" dirty="0">
                <a:latin typeface="Montserrat" panose="00000500000000000000" pitchFamily="2" charset="-52"/>
              </a:rPr>
              <a:t>https://clck.ru/33q6xC</a:t>
            </a:r>
            <a:r>
              <a:rPr lang="ru-RU" sz="1500" dirty="0" smtClean="0">
                <a:latin typeface="Montserrat" panose="00000500000000000000" pitchFamily="2" charset="-52"/>
              </a:rPr>
              <a:t>  - </a:t>
            </a:r>
            <a:r>
              <a:rPr lang="ru-RU" sz="1500" dirty="0" err="1" smtClean="0">
                <a:latin typeface="Montserrat" panose="00000500000000000000" pitchFamily="2" charset="-52"/>
              </a:rPr>
              <a:t>трекер</a:t>
            </a:r>
            <a:r>
              <a:rPr lang="ru-RU" sz="1500" dirty="0" smtClean="0">
                <a:latin typeface="Montserrat" panose="00000500000000000000" pitchFamily="2" charset="-52"/>
              </a:rPr>
              <a:t> 4-х команд – один проект стал победителем Акселератора «</a:t>
            </a:r>
            <a:r>
              <a:rPr lang="en-US" sz="1500" dirty="0" err="1" smtClean="0">
                <a:latin typeface="Montserrat" panose="00000500000000000000" pitchFamily="2" charset="-52"/>
              </a:rPr>
              <a:t>Fluoriflay</a:t>
            </a:r>
            <a:r>
              <a:rPr lang="ru-RU" sz="1500" dirty="0" smtClean="0">
                <a:latin typeface="Montserrat" panose="00000500000000000000" pitchFamily="2" charset="-52"/>
              </a:rPr>
              <a:t>» – получен грант ФРСИ «Студенческий </a:t>
            </a:r>
            <a:r>
              <a:rPr lang="ru-RU" sz="1500" dirty="0" err="1" smtClean="0">
                <a:latin typeface="Montserrat" panose="00000500000000000000" pitchFamily="2" charset="-52"/>
              </a:rPr>
              <a:t>стартап</a:t>
            </a:r>
            <a:r>
              <a:rPr lang="ru-RU" sz="1500" dirty="0" smtClean="0">
                <a:latin typeface="Montserrat" panose="00000500000000000000" pitchFamily="2" charset="-52"/>
              </a:rPr>
              <a:t>», еще один проект вошел в 10 лидеров «</a:t>
            </a:r>
            <a:r>
              <a:rPr lang="en-US" sz="1500" dirty="0" err="1" smtClean="0">
                <a:latin typeface="Montserrat" panose="00000500000000000000" pitchFamily="2" charset="-52"/>
              </a:rPr>
              <a:t>Polartermo</a:t>
            </a:r>
            <a:r>
              <a:rPr lang="ru-RU" sz="1500" dirty="0" smtClean="0">
                <a:latin typeface="Montserrat" panose="00000500000000000000" pitchFamily="2" charset="-52"/>
              </a:rPr>
              <a:t>» -  готовим заявку на грант ФРСИ </a:t>
            </a:r>
            <a:r>
              <a:rPr lang="en-US" sz="1500" dirty="0" smtClean="0">
                <a:latin typeface="Montserrat" panose="00000500000000000000" pitchFamily="2" charset="-52"/>
              </a:rPr>
              <a:t>“C</a:t>
            </a:r>
            <a:r>
              <a:rPr lang="ru-RU" sz="1500" dirty="0" err="1" smtClean="0">
                <a:latin typeface="Montserrat" panose="00000500000000000000" pitchFamily="2" charset="-52"/>
              </a:rPr>
              <a:t>туденческий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ru-RU" sz="1500" dirty="0" err="1" smtClean="0">
                <a:latin typeface="Montserrat" panose="00000500000000000000" pitchFamily="2" charset="-52"/>
              </a:rPr>
              <a:t>стартап</a:t>
            </a:r>
            <a:r>
              <a:rPr lang="ru-RU" sz="1500" dirty="0" smtClean="0">
                <a:latin typeface="Montserrat" panose="00000500000000000000" pitchFamily="2" charset="-52"/>
              </a:rPr>
              <a:t>».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500" dirty="0" smtClean="0">
              <a:latin typeface="Montserrat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2-ой Акселератор НГУЭУ </a:t>
            </a:r>
            <a:r>
              <a:rPr lang="ru-RU" sz="1500" dirty="0" smtClean="0">
                <a:latin typeface="Montserrat" panose="00000500000000000000" pitchFamily="2" charset="-52"/>
              </a:rPr>
              <a:t>– сентябрь 2023 </a:t>
            </a:r>
            <a:r>
              <a:rPr lang="ru-RU" sz="1500" dirty="0">
                <a:latin typeface="Montserrat" panose="00000500000000000000" pitchFamily="2" charset="-52"/>
              </a:rPr>
              <a:t>– </a:t>
            </a:r>
            <a:r>
              <a:rPr lang="ru-RU" sz="1500" dirty="0" smtClean="0">
                <a:latin typeface="Montserrat" panose="00000500000000000000" pitchFamily="2" charset="-52"/>
              </a:rPr>
              <a:t>один из базовых рынков </a:t>
            </a:r>
            <a:r>
              <a:rPr lang="en-US" sz="1500" dirty="0" err="1" smtClean="0">
                <a:latin typeface="Montserrat" panose="00000500000000000000" pitchFamily="2" charset="-52"/>
              </a:rPr>
              <a:t>WearNet</a:t>
            </a:r>
            <a:r>
              <a:rPr lang="ru-RU" sz="1500" dirty="0" smtClean="0">
                <a:latin typeface="Montserrat" panose="00000500000000000000" pitchFamily="2" charset="-52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500" dirty="0" smtClean="0">
              <a:latin typeface="Montserrat" panose="00000500000000000000" pitchFamily="2" charset="-5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b="1" dirty="0" smtClean="0">
                <a:latin typeface="Montserrat" panose="00000500000000000000" pitchFamily="2" charset="-52"/>
              </a:rPr>
              <a:t>             </a:t>
            </a:r>
            <a:endParaRPr lang="ru-RU" sz="1500" b="1" dirty="0">
              <a:latin typeface="Montserrat" panose="00000500000000000000" pitchFamily="2" charset="-52"/>
            </a:endParaRPr>
          </a:p>
          <a:p>
            <a:pPr>
              <a:lnSpc>
                <a:spcPct val="100000"/>
              </a:lnSpc>
            </a:pPr>
            <a:endParaRPr lang="ru-RU" sz="1500" dirty="0" smtClean="0">
              <a:latin typeface="Montserrat" panose="00000500000000000000" pitchFamily="2" charset="-52"/>
            </a:endParaRPr>
          </a:p>
          <a:p>
            <a:pPr>
              <a:lnSpc>
                <a:spcPct val="100000"/>
              </a:lnSpc>
            </a:pPr>
            <a:endParaRPr lang="ru-RU" sz="15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0245" y="549275"/>
            <a:ext cx="9592872" cy="65468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749274" y="638091"/>
            <a:ext cx="9568435" cy="4770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ВОРОНКА СОЗДАНИЯ ИННОВАЦИЙ НА БАЗЕ ВУЗОВ</a:t>
            </a:r>
            <a:endParaRPr lang="ru-RU" sz="25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53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0245" y="549275"/>
            <a:ext cx="8549956" cy="65468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83" y="645785"/>
            <a:ext cx="8540758" cy="46166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ПРОЕКТЫ, РЕАЛИЗУЕМЫЕ ПРИ МОЁМ УЧАСТИИ</a:t>
            </a:r>
            <a:endParaRPr lang="ru-RU" sz="2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562" y="1481453"/>
            <a:ext cx="109505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Montserrat" panose="00000500000000000000" pitchFamily="2" charset="-52"/>
              </a:rPr>
              <a:t>«</a:t>
            </a:r>
            <a:r>
              <a:rPr lang="ru-RU" b="1" dirty="0" err="1" smtClean="0">
                <a:latin typeface="Montserrat" panose="00000500000000000000" pitchFamily="2" charset="-52"/>
              </a:rPr>
              <a:t>Стрейчтех</a:t>
            </a:r>
            <a:r>
              <a:rPr lang="ru-RU" b="1" dirty="0" smtClean="0">
                <a:latin typeface="Montserrat" panose="00000500000000000000" pitchFamily="2" charset="-52"/>
              </a:rPr>
              <a:t>» </a:t>
            </a:r>
            <a:r>
              <a:rPr lang="ru-RU" dirty="0">
                <a:latin typeface="Montserrat" panose="00000500000000000000" pitchFamily="2" charset="-52"/>
              </a:rPr>
              <a:t>– технология нанесения электропроводящих полимеров на текстильные </a:t>
            </a:r>
            <a:r>
              <a:rPr lang="ru-RU" dirty="0" smtClean="0">
                <a:latin typeface="Montserrat" panose="00000500000000000000" pitchFamily="2" charset="-52"/>
              </a:rPr>
              <a:t>материалы.</a:t>
            </a: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Montserrat" panose="00000500000000000000" pitchFamily="2" charset="-52"/>
              </a:rPr>
              <a:t>«</a:t>
            </a:r>
            <a:r>
              <a:rPr lang="en-US" b="1" dirty="0" err="1" smtClean="0">
                <a:latin typeface="Montserrat" panose="00000500000000000000" pitchFamily="2" charset="-52"/>
              </a:rPr>
              <a:t>Phoenix&amp;Dragon</a:t>
            </a:r>
            <a:r>
              <a:rPr lang="ru-RU" b="1" dirty="0" smtClean="0">
                <a:latin typeface="Montserrat" panose="00000500000000000000" pitchFamily="2" charset="-52"/>
              </a:rPr>
              <a:t>»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– бренд </a:t>
            </a:r>
            <a:r>
              <a:rPr lang="ru-RU" dirty="0">
                <a:latin typeface="Montserrat" panose="00000500000000000000" pitchFamily="2" charset="-52"/>
              </a:rPr>
              <a:t>одежды для </a:t>
            </a:r>
            <a:r>
              <a:rPr lang="ru-RU" dirty="0" err="1" smtClean="0">
                <a:latin typeface="Montserrat" panose="00000500000000000000" pitchFamily="2" charset="-52"/>
              </a:rPr>
              <a:t>мотожизни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Montserrat" panose="00000500000000000000" pitchFamily="2" charset="-52"/>
              </a:rPr>
              <a:t>«</a:t>
            </a:r>
            <a:r>
              <a:rPr lang="en-US" b="1" dirty="0" err="1" smtClean="0">
                <a:latin typeface="Montserrat" panose="00000500000000000000" pitchFamily="2" charset="-52"/>
              </a:rPr>
              <a:t>AbilityLife</a:t>
            </a:r>
            <a:r>
              <a:rPr lang="ru-RU" b="1" dirty="0" smtClean="0">
                <a:latin typeface="Montserrat" panose="00000500000000000000" pitchFamily="2" charset="-52"/>
              </a:rPr>
              <a:t>» </a:t>
            </a:r>
            <a:r>
              <a:rPr lang="ru-RU" dirty="0">
                <a:latin typeface="Montserrat" panose="00000500000000000000" pitchFamily="2" charset="-52"/>
              </a:rPr>
              <a:t>–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одежда для людей с ограничениями </a:t>
            </a:r>
            <a:r>
              <a:rPr lang="ru-RU" dirty="0" smtClean="0">
                <a:latin typeface="Montserrat" panose="00000500000000000000" pitchFamily="2" charset="-52"/>
              </a:rPr>
              <a:t>мобильности.</a:t>
            </a: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Montserrat" panose="00000500000000000000" pitchFamily="2" charset="-52"/>
              </a:rPr>
              <a:t>«</a:t>
            </a:r>
            <a:r>
              <a:rPr lang="en-US" b="1" dirty="0" err="1" smtClean="0">
                <a:latin typeface="Montserrat" panose="00000500000000000000" pitchFamily="2" charset="-52"/>
              </a:rPr>
              <a:t>Polartermo</a:t>
            </a:r>
            <a:r>
              <a:rPr lang="ru-RU" b="1" dirty="0" smtClean="0">
                <a:latin typeface="Montserrat" panose="00000500000000000000" pitchFamily="2" charset="-52"/>
              </a:rPr>
              <a:t>»</a:t>
            </a:r>
            <a:r>
              <a:rPr lang="en-US" b="1" dirty="0" smtClean="0">
                <a:latin typeface="Montserrat" panose="00000500000000000000" pitchFamily="2" charset="-52"/>
              </a:rPr>
              <a:t> </a:t>
            </a:r>
            <a:r>
              <a:rPr lang="ru-RU" dirty="0">
                <a:latin typeface="Montserrat" panose="00000500000000000000" pitchFamily="2" charset="-52"/>
              </a:rPr>
              <a:t>– комбинезон с интеллектуальной системой климат-контроля  для сотрудников арктических </a:t>
            </a:r>
            <a:r>
              <a:rPr lang="ru-RU" dirty="0" smtClean="0">
                <a:latin typeface="Montserrat" panose="00000500000000000000" pitchFamily="2" charset="-52"/>
              </a:rPr>
              <a:t>станций. </a:t>
            </a:r>
            <a:endParaRPr lang="ru-RU" dirty="0">
              <a:latin typeface="Montserrat" panose="000005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Montserrat" panose="00000500000000000000" pitchFamily="2" charset="-52"/>
              </a:rPr>
              <a:t>«</a:t>
            </a:r>
            <a:r>
              <a:rPr lang="en-US" b="1" dirty="0" err="1" smtClean="0">
                <a:latin typeface="Montserrat" panose="00000500000000000000" pitchFamily="2" charset="-52"/>
              </a:rPr>
              <a:t>NeuroScan</a:t>
            </a:r>
            <a:r>
              <a:rPr lang="ru-RU" b="1" dirty="0" smtClean="0">
                <a:latin typeface="Montserrat" panose="00000500000000000000" pitchFamily="2" charset="-52"/>
              </a:rPr>
              <a:t>» </a:t>
            </a:r>
            <a:r>
              <a:rPr lang="ru-RU" dirty="0" smtClean="0">
                <a:latin typeface="Montserrat" panose="00000500000000000000" pitchFamily="2" charset="-52"/>
              </a:rPr>
              <a:t>– сервис </a:t>
            </a:r>
            <a:r>
              <a:rPr lang="ru-RU" dirty="0">
                <a:latin typeface="Montserrat" panose="00000500000000000000" pitchFamily="2" charset="-52"/>
              </a:rPr>
              <a:t>для подбора одежды на персональный </a:t>
            </a:r>
            <a:r>
              <a:rPr lang="ru-RU" dirty="0" err="1">
                <a:latin typeface="Montserrat" panose="00000500000000000000" pitchFamily="2" charset="-52"/>
              </a:rPr>
              <a:t>аватар</a:t>
            </a:r>
            <a:r>
              <a:rPr lang="ru-RU" dirty="0">
                <a:latin typeface="Montserrat" panose="00000500000000000000" pitchFamily="2" charset="-52"/>
              </a:rPr>
              <a:t> пользователя при </a:t>
            </a:r>
            <a:r>
              <a:rPr lang="ru-RU" dirty="0" smtClean="0">
                <a:latin typeface="Montserrat" panose="00000500000000000000" pitchFamily="2" charset="-52"/>
              </a:rPr>
              <a:t>онлайн </a:t>
            </a:r>
            <a:r>
              <a:rPr lang="ru-RU" dirty="0">
                <a:latin typeface="Montserrat" panose="00000500000000000000" pitchFamily="2" charset="-52"/>
              </a:rPr>
              <a:t>покупке одежды и </a:t>
            </a:r>
            <a:r>
              <a:rPr lang="ru-RU" dirty="0" smtClean="0">
                <a:latin typeface="Montserrat" panose="00000500000000000000" pitchFamily="2" charset="-52"/>
              </a:rPr>
              <a:t>аксессуаров.</a:t>
            </a: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43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2521955" y="1467769"/>
            <a:ext cx="7379596" cy="90488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995" y="1627823"/>
            <a:ext cx="7143517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БЛАГОДАРЮ ЗА ПРОСМОТР!</a:t>
            </a:r>
            <a:endParaRPr lang="ru-RU" sz="32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0017" y="4583478"/>
            <a:ext cx="34575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dirty="0">
                <a:latin typeface="Montserrat" panose="00000500000000000000" pitchFamily="2" charset="-52"/>
              </a:rPr>
              <a:t>www.innolabstudio.site</a:t>
            </a:r>
          </a:p>
          <a:p>
            <a:pPr>
              <a:lnSpc>
                <a:spcPct val="250000"/>
              </a:lnSpc>
            </a:pPr>
            <a:r>
              <a:rPr lang="en-US" b="1" dirty="0" smtClean="0">
                <a:latin typeface="Montserrat" panose="00000500000000000000" pitchFamily="2" charset="-52"/>
              </a:rPr>
              <a:t>alenasilva@yandex.ru</a:t>
            </a:r>
            <a:endParaRPr lang="ru-RU" b="1" dirty="0" smtClean="0">
              <a:latin typeface="Montserrat" panose="00000500000000000000" pitchFamily="2" charset="-52"/>
            </a:endParaRPr>
          </a:p>
          <a:p>
            <a:pPr>
              <a:lnSpc>
                <a:spcPct val="250000"/>
              </a:lnSpc>
            </a:pPr>
            <a:endParaRPr lang="ru-RU" b="1" dirty="0">
              <a:latin typeface="Montserrat" panose="00000500000000000000" pitchFamily="2" charset="-52"/>
            </a:endParaRPr>
          </a:p>
        </p:txBody>
      </p:sp>
      <p:pic>
        <p:nvPicPr>
          <p:cNvPr id="2050" name="Picture 2" descr="C:\Users\Masha\Documents\КУРСЫ\КУРСЫ_2021\ПРОФЕССИЯ_Орг. Пространства\Модуль 8. Упаковка бренда\Отчет 8\ДИЗАЙН для cvet.doma\Дизайн ВК\Дизайн для Алёны Русаковой\ИКОНКИ\whatsapp_black_logo_icon_1470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80" y="3347181"/>
            <a:ext cx="528113" cy="5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ha\Documents\КУРСЫ\КУРСЫ_2021\ПРОФЕССИЯ_Орг. Пространства\Модуль 8. Упаковка бренда\Отчет 8\ДИЗАЙН для cvet.doma\Дизайн ВК\Дизайн для Алёны Русаковой\ИКОНКИ\telegram_logo_icon_1448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75" y="4034838"/>
            <a:ext cx="505882" cy="5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5102" y="3151870"/>
            <a:ext cx="3398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b="1" dirty="0">
                <a:latin typeface="Montserrat" panose="00000500000000000000" pitchFamily="2" charset="-52"/>
              </a:rPr>
              <a:t>+7 (913) 919-62-66</a:t>
            </a:r>
          </a:p>
          <a:p>
            <a:pPr>
              <a:lnSpc>
                <a:spcPct val="250000"/>
              </a:lnSpc>
            </a:pPr>
            <a:r>
              <a:rPr lang="en-US" b="1" dirty="0" err="1" smtClean="0">
                <a:latin typeface="Montserrat" panose="00000500000000000000" pitchFamily="2" charset="-52"/>
              </a:rPr>
              <a:t>alena_rusakova_fashion</a:t>
            </a:r>
            <a:endParaRPr lang="ru-RU" b="1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8800" y="2505539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Montserrat" panose="00000500000000000000" pitchFamily="2" charset="-52"/>
              </a:rPr>
              <a:t>КОНТАКТЫ ДЛЯ СВЯЗИ</a:t>
            </a:r>
          </a:p>
        </p:txBody>
      </p:sp>
    </p:spTree>
    <p:extLst>
      <p:ext uri="{BB962C8B-B14F-4D97-AF65-F5344CB8AC3E}">
        <p14:creationId xmlns:p14="http://schemas.microsoft.com/office/powerpoint/2010/main" val="16155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412115"/>
            <a:ext cx="6744017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Montserrat Black" panose="00000A00000000000000" pitchFamily="2" charset="-52"/>
              </a:rPr>
              <a:t>ОБО МНЕ</a:t>
            </a:r>
            <a:endParaRPr lang="ru-RU" sz="3200" b="1" dirty="0">
              <a:latin typeface="Montserrat Black" panose="00000A00000000000000" pitchFamily="2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4459383" y="2601496"/>
            <a:ext cx="7208322" cy="37856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СВЕДЕНЬЯ ОБ ОБРАЗОВАНИИ:</a:t>
            </a:r>
          </a:p>
          <a:p>
            <a:pPr lvl="0" algn="l">
              <a:lnSpc>
                <a:spcPct val="100000"/>
              </a:lnSpc>
            </a:pPr>
            <a:endParaRPr lang="ru-RU" sz="1500" b="1" dirty="0" smtClean="0">
              <a:latin typeface="Montserrat" panose="00000500000000000000" pitchFamily="2" charset="-52"/>
            </a:endParaRP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1990-1993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Модельер-конструктор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1994-2001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Инженер-технолог легкой промышленности РГУ им. Косыгина НТИ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1996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err="1" smtClean="0">
                <a:latin typeface="Montserrat" panose="00000500000000000000" pitchFamily="2" charset="-52"/>
              </a:rPr>
              <a:t>Триз</a:t>
            </a:r>
            <a:r>
              <a:rPr lang="ru-RU" sz="1500" dirty="0" smtClean="0">
                <a:latin typeface="Montserrat" panose="00000500000000000000" pitchFamily="2" charset="-52"/>
              </a:rPr>
              <a:t>-маркетинг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2016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Основы МВА TECHNOLOGY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2018</a:t>
            </a:r>
            <a:r>
              <a:rPr lang="en-US" sz="1500" dirty="0" smtClean="0">
                <a:latin typeface="Montserrat" panose="00000500000000000000" pitchFamily="2" charset="-52"/>
              </a:rPr>
              <a:t> |</a:t>
            </a:r>
            <a:r>
              <a:rPr lang="ru-RU" sz="1500" dirty="0" smtClean="0">
                <a:latin typeface="Montserrat" panose="00000500000000000000" pitchFamily="2" charset="-52"/>
              </a:rPr>
              <a:t> Универсальный дизайн, проектирование </a:t>
            </a:r>
            <a:r>
              <a:rPr lang="ru-RU" sz="1500" dirty="0" err="1" smtClean="0">
                <a:latin typeface="Montserrat" panose="00000500000000000000" pitchFamily="2" charset="-52"/>
              </a:rPr>
              <a:t>безбарьерной</a:t>
            </a:r>
            <a:r>
              <a:rPr lang="ru-RU" sz="1500" dirty="0" smtClean="0">
                <a:latin typeface="Montserrat" panose="00000500000000000000" pitchFamily="2" charset="-52"/>
              </a:rPr>
              <a:t> среды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2018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Остров 10-21  реализация задач дорожных карт НТИ и программы «Цифровая экономика» 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2018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Курс  «фабрики будущего» - </a:t>
            </a:r>
            <a:r>
              <a:rPr lang="ru-RU" sz="1500" dirty="0" err="1">
                <a:latin typeface="Montserrat" panose="00000500000000000000" pitchFamily="2" charset="-52"/>
              </a:rPr>
              <a:t>С</a:t>
            </a:r>
            <a:r>
              <a:rPr lang="ru-RU" sz="1500" dirty="0" err="1" smtClean="0">
                <a:latin typeface="Montserrat" panose="00000500000000000000" pitchFamily="2" charset="-52"/>
              </a:rPr>
              <a:t>анкт-петербург</a:t>
            </a:r>
            <a:r>
              <a:rPr lang="ru-RU" sz="1500" dirty="0" smtClean="0">
                <a:latin typeface="Montserrat" panose="00000500000000000000" pitchFamily="2" charset="-52"/>
              </a:rPr>
              <a:t> политехнический </a:t>
            </a:r>
            <a:r>
              <a:rPr lang="ru-RU" sz="1500" dirty="0" err="1" smtClean="0">
                <a:latin typeface="Montserrat" panose="00000500000000000000" pitchFamily="2" charset="-52"/>
              </a:rPr>
              <a:t>универскитет</a:t>
            </a:r>
            <a:endParaRPr lang="ru-RU" sz="1500" dirty="0" smtClean="0">
              <a:latin typeface="Montserrat" panose="00000500000000000000" pitchFamily="2" charset="-52"/>
            </a:endParaRP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2018-2019</a:t>
            </a:r>
            <a:r>
              <a:rPr lang="en-US" sz="1500" b="1" dirty="0">
                <a:latin typeface="Montserrat" panose="00000500000000000000" pitchFamily="2" charset="-52"/>
              </a:rPr>
              <a:t> </a:t>
            </a:r>
            <a:r>
              <a:rPr lang="en-US" sz="1500" b="1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</a:t>
            </a:r>
            <a:r>
              <a:rPr lang="ru-RU" sz="1500" dirty="0" smtClean="0">
                <a:latin typeface="Montserrat" panose="00000500000000000000" pitchFamily="2" charset="-52"/>
              </a:rPr>
              <a:t> Бизнес-школа </a:t>
            </a:r>
            <a:r>
              <a:rPr lang="ru-RU" sz="1500" dirty="0" err="1" smtClean="0">
                <a:latin typeface="Montserrat" panose="00000500000000000000" pitchFamily="2" charset="-52"/>
              </a:rPr>
              <a:t>рспп</a:t>
            </a:r>
            <a:r>
              <a:rPr lang="ru-RU" sz="1500" dirty="0" smtClean="0">
                <a:latin typeface="Montserrat" panose="00000500000000000000" pitchFamily="2" charset="-52"/>
              </a:rPr>
              <a:t> квалификация EMBA</a:t>
            </a:r>
          </a:p>
          <a:p>
            <a:pPr lvl="0"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2020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АКСЕЛЕРАТОР А-СТАРТ «</a:t>
            </a:r>
            <a:r>
              <a:rPr lang="ru-RU" sz="1500" dirty="0" err="1">
                <a:latin typeface="Montserrat" panose="00000500000000000000" pitchFamily="2" charset="-52"/>
              </a:rPr>
              <a:t>Б</a:t>
            </a:r>
            <a:r>
              <a:rPr lang="ru-RU" sz="1500" dirty="0" err="1" smtClean="0">
                <a:latin typeface="Montserrat" panose="00000500000000000000" pitchFamily="2" charset="-52"/>
              </a:rPr>
              <a:t>иомедтехнологии</a:t>
            </a:r>
            <a:r>
              <a:rPr lang="ru-RU" sz="1500" dirty="0" smtClean="0">
                <a:latin typeface="Montserrat" panose="00000500000000000000" pitchFamily="2" charset="-52"/>
              </a:rPr>
              <a:t>» - победитель</a:t>
            </a:r>
          </a:p>
          <a:p>
            <a:pPr algn="l">
              <a:lnSpc>
                <a:spcPct val="100000"/>
              </a:lnSpc>
            </a:pPr>
            <a:r>
              <a:rPr lang="ru-RU" sz="1500" b="1" dirty="0" smtClean="0">
                <a:latin typeface="Montserrat" panose="00000500000000000000" pitchFamily="2" charset="-52"/>
              </a:rPr>
              <a:t>2021</a:t>
            </a:r>
            <a:r>
              <a:rPr lang="ru-RU" sz="1500" dirty="0" smtClean="0">
                <a:latin typeface="Montserrat" panose="00000500000000000000" pitchFamily="2" charset="-52"/>
              </a:rPr>
              <a:t> </a:t>
            </a:r>
            <a:r>
              <a:rPr lang="en-US" sz="1500" dirty="0" smtClean="0">
                <a:latin typeface="Montserrat" panose="00000500000000000000" pitchFamily="2" charset="-52"/>
              </a:rPr>
              <a:t>| </a:t>
            </a:r>
            <a:r>
              <a:rPr lang="ru-RU" sz="1500" dirty="0" smtClean="0">
                <a:latin typeface="Montserrat" panose="00000500000000000000" pitchFamily="2" charset="-52"/>
              </a:rPr>
              <a:t>Президентская программа НГУ «</a:t>
            </a:r>
            <a:r>
              <a:rPr lang="ru-RU" sz="1500" dirty="0">
                <a:latin typeface="Montserrat" panose="00000500000000000000" pitchFamily="2" charset="-52"/>
              </a:rPr>
              <a:t>М</a:t>
            </a:r>
            <a:r>
              <a:rPr lang="ru-RU" sz="1500" dirty="0" smtClean="0">
                <a:latin typeface="Montserrat" panose="00000500000000000000" pitchFamily="2" charset="-52"/>
              </a:rPr>
              <a:t>енеджмент высокотехнологичных проектов»</a:t>
            </a:r>
            <a:endParaRPr lang="ru-RU" sz="1500" dirty="0">
              <a:latin typeface="Montserrat" panose="00000500000000000000" pitchFamily="2" charset="-52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/>
          <a:srcRect r="4476" b="309"/>
          <a:stretch/>
        </p:blipFill>
        <p:spPr>
          <a:xfrm>
            <a:off x="667023" y="1021926"/>
            <a:ext cx="3652730" cy="52733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4459383" y="916064"/>
            <a:ext cx="7243947" cy="14773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ru-RU" sz="1800" dirty="0" smtClean="0"/>
              <a:t>Меня зовут Алёна </a:t>
            </a:r>
            <a:r>
              <a:rPr lang="ru-RU" sz="1800" dirty="0" err="1" smtClean="0"/>
              <a:t>Русакова</a:t>
            </a:r>
            <a:r>
              <a:rPr lang="ru-RU" sz="1800" dirty="0" smtClean="0"/>
              <a:t>. Проектный дизайнер.</a:t>
            </a:r>
          </a:p>
          <a:p>
            <a:pPr algn="l">
              <a:lnSpc>
                <a:spcPct val="100000"/>
              </a:lnSpc>
            </a:pPr>
            <a:r>
              <a:rPr lang="ru-RU" sz="1800" dirty="0" smtClean="0"/>
              <a:t>Имею опыт </a:t>
            </a:r>
            <a:r>
              <a:rPr lang="ru-RU" sz="1800" dirty="0"/>
              <a:t>экспертизы </a:t>
            </a:r>
            <a:r>
              <a:rPr lang="ru-RU" sz="1800" dirty="0" err="1"/>
              <a:t>стартапов</a:t>
            </a:r>
            <a:r>
              <a:rPr lang="ru-RU" sz="1800" dirty="0"/>
              <a:t>, студенческих </a:t>
            </a:r>
            <a:r>
              <a:rPr lang="ru-RU" sz="1800" dirty="0" smtClean="0"/>
              <a:t>технологических проектов</a:t>
            </a:r>
            <a:r>
              <a:rPr lang="ru-RU" sz="1800" dirty="0"/>
              <a:t>, </a:t>
            </a:r>
            <a:r>
              <a:rPr lang="ru-RU" sz="1800" dirty="0" err="1"/>
              <a:t>менторства</a:t>
            </a:r>
            <a:r>
              <a:rPr lang="ru-RU" sz="1800" dirty="0"/>
              <a:t>, наставничества, формирования проектных команд и др.</a:t>
            </a:r>
          </a:p>
          <a:p>
            <a:pPr lvl="0" algn="l">
              <a:lnSpc>
                <a:spcPct val="100000"/>
              </a:lnSpc>
            </a:pP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4459383" y="2173530"/>
            <a:ext cx="5849065" cy="35394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ru-RU" sz="1700" b="1" dirty="0" smtClean="0">
                <a:latin typeface="Montserrat" panose="00000500000000000000" pitchFamily="2" charset="-52"/>
              </a:rPr>
              <a:t>ВИДЕО СО МНОЙ: </a:t>
            </a:r>
            <a:r>
              <a:rPr lang="en-US" sz="1700" dirty="0" smtClean="0">
                <a:latin typeface="Montserrat" panose="00000500000000000000" pitchFamily="2" charset="-52"/>
              </a:rPr>
              <a:t>https</a:t>
            </a:r>
            <a:r>
              <a:rPr lang="en-US" sz="1700" dirty="0">
                <a:latin typeface="Montserrat" panose="00000500000000000000" pitchFamily="2" charset="-52"/>
              </a:rPr>
              <a:t>://clck.ru/33pJYX</a:t>
            </a:r>
            <a:r>
              <a:rPr lang="ru-RU" sz="1700" dirty="0" smtClean="0">
                <a:latin typeface="Montserrat" panose="00000500000000000000" pitchFamily="2" charset="-52"/>
              </a:rPr>
              <a:t>  </a:t>
            </a:r>
            <a:endParaRPr lang="ru-RU" sz="17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79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412115"/>
            <a:ext cx="6744017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Montserrat Black" panose="00000A00000000000000" pitchFamily="2" charset="-52"/>
              </a:rPr>
              <a:t>ОБО МНЕ</a:t>
            </a:r>
            <a:endParaRPr lang="ru-RU" sz="3200" b="1" dirty="0"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71182" y="993330"/>
            <a:ext cx="9902853" cy="3970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latin typeface="Montserrat" panose="00000500000000000000" pitchFamily="2" charset="-52"/>
              </a:rPr>
              <a:t>ДИПЛОМЫ И СЕРТИФИКАТЫ ОБ ОБРАЗОВАНИИ</a:t>
            </a:r>
            <a:endParaRPr lang="ru-RU" sz="2200" dirty="0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Masha\Documents\КУРСЫ\КУРСЫ_2021\ПРОФЕССИЯ_Орг. Пространства\Модуль 8. Упаковка бренда\Отчет 8\ДИЗАЙН для cvet.doma\Дизайн ВК\Дизайн для Алёны Русаковой\диплом инстит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87" y="3988892"/>
            <a:ext cx="3185524" cy="23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ha\Documents\КУРСЫ\КУРСЫ_2021\ПРОФЕССИЯ_Орг. Пространства\Модуль 8. Упаковка бренда\Отчет 8\ДИЗАЙН для cvet.doma\Дизайн ВК\Дизайн для Алёны Русаковой\фабрики будущег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7007" r="1853"/>
          <a:stretch/>
        </p:blipFill>
        <p:spPr bwMode="auto">
          <a:xfrm>
            <a:off x="973087" y="1550913"/>
            <a:ext cx="3185524" cy="22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ha\Documents\КУРСЫ\КУРСЫ_2021\ПРОФЕССИЯ_Орг. Пространства\Модуль 8. Упаковка бренда\Отчет 8\ДИЗАЙН для cvet.doma\Дизайн ВК\Дизайн для Алёны Русаковой\сертификат акселератор сколко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84" y="1553303"/>
            <a:ext cx="3089636" cy="42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ha\Documents\КУРСЫ\КУРСЫ_2021\ПРОФЕССИЯ_Орг. Пространства\Модуль 8. Упаковка бренда\Отчет 8\ДИЗАЙН для cvet.doma\Дизайн ВК\Дизайн для Алёны Русаковой\диплом РСПП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56"/>
          <a:stretch/>
        </p:blipFill>
        <p:spPr bwMode="auto">
          <a:xfrm>
            <a:off x="8077451" y="1553302"/>
            <a:ext cx="2997917" cy="42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4468359" y="5870431"/>
            <a:ext cx="704578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Montserrat Light" panose="00000400000000000000" pitchFamily="2" charset="-52"/>
              </a:rPr>
              <a:t>Это не все…Остальные документы смотрите по ссылке: </a:t>
            </a:r>
            <a:r>
              <a:rPr lang="en-US" sz="1600" dirty="0">
                <a:latin typeface="Montserrat Light" panose="00000400000000000000" pitchFamily="2" charset="-52"/>
              </a:rPr>
              <a:t>https://clck.ru/33pkPA</a:t>
            </a:r>
            <a:r>
              <a:rPr lang="ru-RU" sz="1600" dirty="0" smtClean="0">
                <a:latin typeface="Montserrat Light" panose="00000400000000000000" pitchFamily="2" charset="-52"/>
              </a:rPr>
              <a:t> </a:t>
            </a:r>
            <a:endParaRPr lang="ru-RU" sz="1600" dirty="0"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73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472480"/>
            <a:ext cx="10942955" cy="707886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Montserrat Black" panose="00000A00000000000000" pitchFamily="2" charset="-52"/>
              </a:rPr>
              <a:t>СОВРЕМЕННОЕ СОСТОЯНИЕ ЭКОНОМИКИ РОССИИ НЕ СООТВЕТСТВУЕТ </a:t>
            </a:r>
            <a:br>
              <a:rPr lang="ru-RU" sz="2000" b="1" dirty="0" smtClean="0">
                <a:latin typeface="Montserrat Black" panose="00000A00000000000000" pitchFamily="2" charset="-52"/>
              </a:rPr>
            </a:br>
            <a:r>
              <a:rPr lang="ru-RU" sz="2000" b="1" dirty="0" smtClean="0">
                <a:latin typeface="Montserrat Black" panose="00000A00000000000000" pitchFamily="2" charset="-52"/>
              </a:rPr>
              <a:t>ЕЁ ИСТОРИЧЕСКОЙ РОЛИ И РЕАЛЬНОМУ ПОТЕНЦИАЛУ</a:t>
            </a:r>
            <a:endParaRPr lang="ru-RU" sz="2000" b="1" dirty="0">
              <a:latin typeface="Montserrat Black" panose="00000A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35487" r="8109" b="13542"/>
          <a:stretch/>
        </p:blipFill>
        <p:spPr bwMode="auto">
          <a:xfrm>
            <a:off x="826144" y="1157941"/>
            <a:ext cx="10454640" cy="47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937555" y="5846939"/>
            <a:ext cx="10412810" cy="55399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1 Источник Росстат, индекс промышленного производства,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 World Bank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, динамика добавленной стоимости в обрабатывающих секторах производства</a:t>
            </a:r>
          </a:p>
          <a:p>
            <a:pPr lvl="0" algn="l">
              <a:lnSpc>
                <a:spcPct val="10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2 Источник ОЭСР, Росстат</a:t>
            </a:r>
          </a:p>
          <a:p>
            <a:pPr lvl="0" algn="l">
              <a:lnSpc>
                <a:spcPct val="100000"/>
              </a:lnSpc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3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Источник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World Bank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 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99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83" y="412115"/>
            <a:ext cx="10942955" cy="584775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Montserrat Black" panose="00000A00000000000000" pitchFamily="2" charset="-52"/>
              </a:rPr>
              <a:t>МЕЖОТРАСЛЕВОЕ ВЗАИМОДЕЙСТВИЕ</a:t>
            </a:r>
            <a:endParaRPr lang="ru-RU" sz="3200" b="1" dirty="0">
              <a:latin typeface="Montserrat Black" panose="00000A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0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11955952" y="2003650"/>
            <a:ext cx="228256" cy="277888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4354" r="12395" b="14440"/>
          <a:stretch/>
        </p:blipFill>
        <p:spPr bwMode="auto">
          <a:xfrm>
            <a:off x="536027" y="1185921"/>
            <a:ext cx="11026124" cy="49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0245" y="543297"/>
            <a:ext cx="9753916" cy="7580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682464" y="506839"/>
            <a:ext cx="9729479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СРАВНЕНИЕ  МОДЕЛЕЙ ИННОВАЦИОННОГО РАЗВИТИЯ СТРАН АТЭС И ПОИСК ПУТИ ДЛЯ РОССИИ </a:t>
            </a:r>
            <a:endParaRPr lang="ru-RU" sz="2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21250" r="36515" b="6250"/>
          <a:stretch/>
        </p:blipFill>
        <p:spPr bwMode="auto">
          <a:xfrm>
            <a:off x="682465" y="1542739"/>
            <a:ext cx="5474495" cy="476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7920" y="5276433"/>
            <a:ext cx="5296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-52"/>
                <a:hlinkClick r:id="rId3"/>
              </a:rPr>
              <a:t>https://issek.hse.ru/news/777572032.html</a:t>
            </a:r>
            <a:r>
              <a:rPr lang="ru-RU" sz="1200" dirty="0">
                <a:latin typeface="Montserrat" panose="00000500000000000000" pitchFamily="2" charset="-52"/>
              </a:rPr>
              <a:t> - </a:t>
            </a:r>
            <a:r>
              <a:rPr lang="ru-RU" sz="1200" b="1" dirty="0">
                <a:latin typeface="Montserrat" panose="00000500000000000000" pitchFamily="2" charset="-52"/>
              </a:rPr>
              <a:t>Преимущества и недостатки инновационной системы России - </a:t>
            </a:r>
            <a:r>
              <a:rPr lang="ru-RU" sz="1200" dirty="0">
                <a:latin typeface="Montserrat" panose="00000500000000000000" pitchFamily="2" charset="-52"/>
              </a:rPr>
              <a:t>Сильными сторонами российской инновационной системы по-прежнему выступают компоненты: человеческий капитал и наука </a:t>
            </a:r>
            <a:r>
              <a:rPr lang="ru-RU" sz="1200" dirty="0" smtClean="0">
                <a:latin typeface="Montserrat" panose="00000500000000000000" pitchFamily="2" charset="-52"/>
              </a:rPr>
              <a:t> </a:t>
            </a:r>
            <a:r>
              <a:rPr lang="ru-RU" sz="1200" dirty="0">
                <a:latin typeface="Montserrat" panose="00000500000000000000" pitchFamily="2" charset="-52"/>
              </a:rPr>
              <a:t>и развитие </a:t>
            </a:r>
            <a:r>
              <a:rPr lang="ru-RU" sz="1200" dirty="0" smtClean="0">
                <a:latin typeface="Montserrat" panose="00000500000000000000" pitchFamily="2" charset="-52"/>
              </a:rPr>
              <a:t>бизнеса.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45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67015" y="549275"/>
            <a:ext cx="6771015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10" y="631011"/>
            <a:ext cx="6822807" cy="430887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ИНТЕРЕС ПРЕДПРИЯТИЙ К ИННОВАЦИЯМ  </a:t>
            </a:r>
            <a:endParaRPr lang="ru-RU" sz="22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976" y="4265705"/>
            <a:ext cx="10849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НОВЫЕ </a:t>
            </a:r>
            <a:r>
              <a:rPr lang="ru-RU" b="1" dirty="0">
                <a:latin typeface="Montserrat" panose="00000500000000000000" pitchFamily="2" charset="-52"/>
              </a:rPr>
              <a:t>РЕШЕНИЯ </a:t>
            </a:r>
            <a:r>
              <a:rPr lang="ru-RU" b="1" dirty="0" smtClean="0">
                <a:latin typeface="Montserrat" panose="00000500000000000000" pitchFamily="2" charset="-52"/>
              </a:rPr>
              <a:t>ПО</a:t>
            </a:r>
            <a:r>
              <a:rPr lang="en-US" b="1" dirty="0" smtClean="0">
                <a:latin typeface="Montserrat" panose="00000500000000000000" pitchFamily="2" charset="-52"/>
              </a:rPr>
              <a:t> </a:t>
            </a:r>
            <a:r>
              <a:rPr lang="ru-RU" b="1" dirty="0" smtClean="0">
                <a:latin typeface="Montserrat" panose="00000500000000000000" pitchFamily="2" charset="-52"/>
              </a:rPr>
              <a:t>ГОТОВЫМ </a:t>
            </a:r>
            <a:r>
              <a:rPr lang="ru-RU" b="1" dirty="0">
                <a:latin typeface="Montserrat" panose="00000500000000000000" pitchFamily="2" charset="-52"/>
              </a:rPr>
              <a:t>ИЗДЕЛИЯМ, СЫРЬЮ </a:t>
            </a:r>
            <a:r>
              <a:rPr lang="ru-RU" b="1" dirty="0" smtClean="0">
                <a:latin typeface="Montserrat" panose="00000500000000000000" pitchFamily="2" charset="-52"/>
              </a:rPr>
              <a:t>И </a:t>
            </a:r>
            <a:r>
              <a:rPr lang="ru-RU" b="1" dirty="0">
                <a:latin typeface="Montserrat" panose="00000500000000000000" pitchFamily="2" charset="-52"/>
              </a:rPr>
              <a:t>ПОЛУФАБРИКАТАМ</a:t>
            </a:r>
          </a:p>
          <a:p>
            <a:endParaRPr lang="en-US" dirty="0" smtClean="0">
              <a:latin typeface="Montserrat" panose="00000500000000000000" pitchFamily="2" charset="-52"/>
            </a:endParaRPr>
          </a:p>
          <a:p>
            <a:r>
              <a:rPr lang="ru-RU" dirty="0" smtClean="0">
                <a:latin typeface="Montserrat" panose="00000500000000000000" pitchFamily="2" charset="-52"/>
              </a:rPr>
              <a:t>Разработка, организация и внедрение инноваций: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0000500000000000000" pitchFamily="2" charset="-52"/>
              </a:rPr>
              <a:t>Продуктовых (новые продукты)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0000500000000000000" pitchFamily="2" charset="-52"/>
              </a:rPr>
              <a:t>Процессных (изменения в организационной практике и структуре)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Montserrat" panose="00000500000000000000" pitchFamily="2" charset="-52"/>
              </a:rPr>
              <a:t>Маркетинговых (новые методы продвижения и продажи)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580733" y="1336136"/>
            <a:ext cx="10851517" cy="175432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latin typeface="Montserrat" panose="00000500000000000000" pitchFamily="2" charset="-52"/>
              </a:rPr>
              <a:t>Детализация бизнес-процессов по управлению инновациями посредством учетно-информационного обеспечения современными программными </a:t>
            </a:r>
            <a:r>
              <a:rPr lang="ru-RU" sz="1800" dirty="0" smtClean="0">
                <a:latin typeface="Montserrat" panose="00000500000000000000" pitchFamily="2" charset="-52"/>
              </a:rPr>
              <a:t>комплексами,</a:t>
            </a:r>
            <a:r>
              <a:rPr lang="en-US" sz="1800" dirty="0" smtClean="0">
                <a:latin typeface="Montserrat" panose="00000500000000000000" pitchFamily="2" charset="-52"/>
              </a:rPr>
              <a:t> </a:t>
            </a:r>
            <a:r>
              <a:rPr lang="ru-RU" sz="1800" dirty="0" smtClean="0">
                <a:latin typeface="Montserrat" panose="00000500000000000000" pitchFamily="2" charset="-52"/>
              </a:rPr>
              <a:t>электронным </a:t>
            </a:r>
            <a:r>
              <a:rPr lang="ru-RU" sz="1800" dirty="0">
                <a:latin typeface="Montserrat" panose="00000500000000000000" pitchFamily="2" charset="-52"/>
              </a:rPr>
              <a:t>документооборотом, программ учета затрат и корпоративной оптимизации класса ERP-MRP, другими эффективными информационными ресурсами создают возможности по устранению неэффективных препятствий во всех процессах развития отечественной экономики</a:t>
            </a:r>
            <a:r>
              <a:rPr lang="ru-RU" sz="1800" dirty="0" smtClean="0">
                <a:latin typeface="Montserrat" panose="00000500000000000000" pitchFamily="2" charset="-52"/>
              </a:rPr>
              <a:t>.</a:t>
            </a:r>
            <a:r>
              <a:rPr lang="en-US" sz="1800" dirty="0">
                <a:latin typeface="Montserrat" panose="00000500000000000000" pitchFamily="2" charset="-52"/>
              </a:rPr>
              <a:t> </a:t>
            </a:r>
            <a:endParaRPr lang="en-US" sz="1800" dirty="0" smtClean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249" y="3326438"/>
            <a:ext cx="76101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Материалы были взяты из статей: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  <a:hlinkClick r:id="rId2"/>
              </a:rPr>
              <a:t>https://moluch.ru/archive/118/32668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  <a:hlinkClick r:id="rId2"/>
              </a:rPr>
              <a:t>/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Исследование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рынка технологического предпринимательства в России 2020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</a:rPr>
              <a:t>-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  <a:hlinkClick r:id="rId3"/>
              </a:rPr>
              <a:t>https://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  <a:hlinkClick r:id="rId3"/>
              </a:rPr>
              <a:t>clck.ru/33pzBC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35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7864" y="549275"/>
            <a:ext cx="995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ВНЕДРЕНИЕ: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0000500000000000000" pitchFamily="2" charset="-52"/>
              </a:rPr>
              <a:t>Новых материалов и тканей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0000500000000000000" pitchFamily="2" charset="-52"/>
              </a:rPr>
              <a:t>Новые технические и технологические решения в конструировании выкройки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0000500000000000000" pitchFamily="2" charset="-52"/>
              </a:rPr>
              <a:t>Визуализации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0000500000000000000" pitchFamily="2" charset="-52"/>
              </a:rPr>
              <a:t>Раскрое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0000500000000000000" pitchFamily="2" charset="-52"/>
              </a:rPr>
              <a:t>Новые технологии соединения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ontserrat" panose="00000500000000000000" pitchFamily="2" charset="-52"/>
              </a:rPr>
              <a:t>Формовки и отделки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b="1" dirty="0" smtClean="0">
                <a:latin typeface="Montserrat" panose="00000500000000000000" pitchFamily="2" charset="-52"/>
              </a:rPr>
              <a:t>СФЕРЫ ПРИМЕНЕНИЯ: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7864" y="2890050"/>
            <a:ext cx="1576606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807518" y="3033340"/>
            <a:ext cx="1462717" cy="30777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МЕДИЦИНА  </a:t>
            </a:r>
            <a:endParaRPr lang="ru-RU" sz="1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864" y="3540584"/>
            <a:ext cx="16081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«</a:t>
            </a:r>
            <a:r>
              <a:rPr lang="ru-RU" sz="1400" dirty="0">
                <a:latin typeface="Montserrat" panose="00000500000000000000" pitchFamily="2" charset="-52"/>
              </a:rPr>
              <a:t>Умная» одежда может повысить </a:t>
            </a:r>
            <a:r>
              <a:rPr lang="ru-RU" sz="1400" dirty="0" smtClean="0">
                <a:latin typeface="Montserrat" panose="00000500000000000000" pitchFamily="2" charset="-52"/>
              </a:rPr>
              <a:t>шансы </a:t>
            </a:r>
            <a:r>
              <a:rPr lang="ru-RU" sz="1400" dirty="0">
                <a:latin typeface="Montserrat" panose="00000500000000000000" pitchFamily="2" charset="-52"/>
              </a:rPr>
              <a:t>на выживание — особенно это актуально для </a:t>
            </a:r>
            <a:r>
              <a:rPr lang="ru-RU" sz="1400" dirty="0" smtClean="0">
                <a:latin typeface="Montserrat" panose="00000500000000000000" pitchFamily="2" charset="-52"/>
              </a:rPr>
              <a:t>людей, имеющих </a:t>
            </a:r>
            <a:r>
              <a:rPr lang="ru-RU" sz="1400" dirty="0">
                <a:latin typeface="Montserrat" panose="00000500000000000000" pitchFamily="2" charset="-52"/>
              </a:rPr>
              <a:t>заболевания и физиологические отклонения</a:t>
            </a:r>
            <a:r>
              <a:rPr lang="ru-RU" sz="1400" dirty="0" smtClean="0">
                <a:latin typeface="Montserrat" panose="00000500000000000000" pitchFamily="2" charset="-52"/>
              </a:rPr>
              <a:t>. 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2394125" y="2890050"/>
            <a:ext cx="1815244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2409891" y="3033340"/>
            <a:ext cx="1815243" cy="30777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СПОРТ/ФИТНЕС </a:t>
            </a:r>
            <a:endParaRPr lang="ru-RU" sz="1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9892" y="3540584"/>
            <a:ext cx="17994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Здесь </a:t>
            </a:r>
            <a:r>
              <a:rPr lang="ru-RU" sz="1400" dirty="0">
                <a:latin typeface="Montserrat" panose="00000500000000000000" pitchFamily="2" charset="-52"/>
              </a:rPr>
              <a:t>«умная» одежда может применяться для сбора и анализа разных данных о физической активности, что помогает нам следить за своим здоровьем.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4348733" y="2890050"/>
            <a:ext cx="1576606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4446855" y="2925619"/>
            <a:ext cx="1462717" cy="52322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ВОЕННАЯ СФЕРА</a:t>
            </a:r>
            <a:endParaRPr lang="ru-RU" sz="1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6676" y="3540584"/>
            <a:ext cx="1700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«Умная» одежда может помочь выжить в экстремальных условиях.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080234" y="2890050"/>
            <a:ext cx="1815244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6096000" y="2925619"/>
            <a:ext cx="1815243" cy="52322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ОХРАНА И БЕЗОПАСНОСТЬ </a:t>
            </a:r>
            <a:endParaRPr lang="ru-RU" sz="1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1" y="3540584"/>
            <a:ext cx="1799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Д</a:t>
            </a:r>
            <a:r>
              <a:rPr lang="ru-RU" sz="1400" dirty="0" smtClean="0">
                <a:latin typeface="Montserrat" panose="00000500000000000000" pitchFamily="2" charset="-52"/>
              </a:rPr>
              <a:t>истанционное </a:t>
            </a:r>
            <a:r>
              <a:rPr lang="ru-RU" sz="1400" dirty="0">
                <a:latin typeface="Montserrat" panose="00000500000000000000" pitchFamily="2" charset="-52"/>
              </a:rPr>
              <a:t>наблюдение, контроль за окружающим пространством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8037336" y="2890050"/>
            <a:ext cx="1576606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8088160" y="2925619"/>
            <a:ext cx="1462717" cy="52322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СМАРТ-ОДЕЖДА</a:t>
            </a:r>
            <a:endParaRPr lang="ru-RU" sz="1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68869" y="3540584"/>
            <a:ext cx="1545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З</a:t>
            </a:r>
            <a:r>
              <a:rPr lang="ru-RU" sz="1400" dirty="0" smtClean="0">
                <a:latin typeface="Montserrat" panose="00000500000000000000" pitchFamily="2" charset="-52"/>
              </a:rPr>
              <a:t>амена</a:t>
            </a:r>
            <a:r>
              <a:rPr lang="ru-RU" sz="1400" b="1" dirty="0" smtClean="0">
                <a:latin typeface="Montserrat" panose="00000500000000000000" pitchFamily="2" charset="-52"/>
              </a:rPr>
              <a:t> </a:t>
            </a:r>
            <a:r>
              <a:rPr lang="ru-RU" sz="1400" dirty="0">
                <a:latin typeface="Montserrat" panose="00000500000000000000" pitchFamily="2" charset="-52"/>
              </a:rPr>
              <a:t>смартфонов. Звонки, смс-сообщения, оплата счета, построение маршрута путешествия и многое другое.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9753597" y="2890050"/>
            <a:ext cx="1760541" cy="59435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 txBox="1">
            <a:spLocks/>
          </p:cNvSpPr>
          <p:nvPr/>
        </p:nvSpPr>
        <p:spPr>
          <a:xfrm>
            <a:off x="9769363" y="3045749"/>
            <a:ext cx="1518747" cy="30777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МОДА</a:t>
            </a:r>
            <a:endParaRPr lang="ru-RU" sz="1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69364" y="3540584"/>
            <a:ext cx="1799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Это одежда и аксессуары, совмещающие в себе высокую технологию и стиль.</a:t>
            </a:r>
          </a:p>
        </p:txBody>
      </p:sp>
    </p:spTree>
    <p:extLst>
      <p:ext uri="{BB962C8B-B14F-4D97-AF65-F5344CB8AC3E}">
        <p14:creationId xmlns:p14="http://schemas.microsoft.com/office/powerpoint/2010/main" val="16032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FF9EB-548B-4E43-8A86-E9468969FE00}"/>
              </a:ext>
            </a:extLst>
          </p:cNvPr>
          <p:cNvSpPr/>
          <p:nvPr/>
        </p:nvSpPr>
        <p:spPr>
          <a:xfrm>
            <a:off x="670244" y="549275"/>
            <a:ext cx="9852977" cy="75119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DF12-C528-4EA8-BA59-C18010C1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82" y="522079"/>
            <a:ext cx="9828539" cy="830997"/>
          </a:xfrm>
        </p:spPr>
        <p:txBody>
          <a:bodyPr wrap="square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ЗАДАЧИ, НАИБОЛЕЕ ВОСТРЕБОВАННЫЕ КОМПАНИЯМИ ОТРАСЛИ</a:t>
            </a:r>
            <a:endParaRPr lang="ru-RU" sz="2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682" y="2561576"/>
            <a:ext cx="10819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err="1">
                <a:latin typeface="Montserrat" panose="00000500000000000000" pitchFamily="2" charset="-52"/>
              </a:rPr>
              <a:t>Внутрипрограммные</a:t>
            </a:r>
            <a:r>
              <a:rPr lang="ru-RU" sz="1600" dirty="0">
                <a:latin typeface="Montserrat" panose="00000500000000000000" pitchFamily="2" charset="-52"/>
              </a:rPr>
              <a:t> системы проектирования, 2</a:t>
            </a:r>
            <a:r>
              <a:rPr lang="en-US" sz="1600" dirty="0">
                <a:latin typeface="Montserrat" panose="00000500000000000000" pitchFamily="2" charset="-52"/>
              </a:rPr>
              <a:t>D</a:t>
            </a:r>
            <a:r>
              <a:rPr lang="ru-RU" sz="1600" dirty="0">
                <a:latin typeface="Montserrat" panose="00000500000000000000" pitchFamily="2" charset="-52"/>
              </a:rPr>
              <a:t> и</a:t>
            </a:r>
            <a:r>
              <a:rPr lang="en-US" sz="1600" dirty="0">
                <a:latin typeface="Montserrat" panose="00000500000000000000" pitchFamily="2" charset="-52"/>
              </a:rPr>
              <a:t> 3D</a:t>
            </a:r>
            <a:r>
              <a:rPr lang="ru-RU" sz="1600" dirty="0">
                <a:latin typeface="Montserrat" panose="00000500000000000000" pitchFamily="2" charset="-52"/>
              </a:rPr>
              <a:t> САПРы, адаптация с уже имеющимися ПО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Информационные технологии для гибкой и быстрой переналадки производства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Использование </a:t>
            </a:r>
            <a:r>
              <a:rPr lang="ru-RU" sz="1600" dirty="0" err="1">
                <a:latin typeface="Montserrat" panose="00000500000000000000" pitchFamily="2" charset="-52"/>
              </a:rPr>
              <a:t>нейросетевых</a:t>
            </a:r>
            <a:r>
              <a:rPr lang="ru-RU" sz="1600" dirty="0">
                <a:latin typeface="Montserrat" panose="00000500000000000000" pitchFamily="2" charset="-52"/>
              </a:rPr>
              <a:t> решений для планирования  и производства необходимого количества востребованной  продукции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Разработка новых материалов – смарт материалы, материалы с заданными проектными свойства,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Технологии создания и освоения новых материалов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Новые стандарты отрасли с учетом конвергенции текстильных, микроэлектронных и биотехнологий в конечном </a:t>
            </a:r>
            <a:r>
              <a:rPr lang="ru-RU" sz="1600" dirty="0" smtClean="0">
                <a:latin typeface="Montserrat" panose="00000500000000000000" pitchFamily="2" charset="-52"/>
              </a:rPr>
              <a:t>продукте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709" y="1513830"/>
            <a:ext cx="108302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dirty="0">
                <a:latin typeface="Montserrat" panose="00000500000000000000" pitchFamily="2" charset="-52"/>
              </a:rPr>
              <a:t>В глобальном рейтинге самых быстрорастущих рынков одежды </a:t>
            </a:r>
            <a:r>
              <a:rPr lang="ru-RU" sz="1700" b="1" dirty="0">
                <a:latin typeface="Montserrat" panose="00000500000000000000" pitchFamily="2" charset="-52"/>
              </a:rPr>
              <a:t>Россия занимает </a:t>
            </a:r>
            <a:r>
              <a:rPr lang="ru-RU" sz="1700" b="1" dirty="0" smtClean="0">
                <a:latin typeface="Montserrat" panose="00000500000000000000" pitchFamily="2" charset="-52"/>
              </a:rPr>
              <a:t>2 место</a:t>
            </a:r>
            <a:r>
              <a:rPr lang="ru-RU" sz="1700" dirty="0" smtClean="0">
                <a:latin typeface="Montserrat" panose="00000500000000000000" pitchFamily="2" charset="-5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Montserrat" panose="00000500000000000000" pitchFamily="2" charset="-52"/>
              </a:rPr>
              <a:t>https</a:t>
            </a:r>
            <a:r>
              <a:rPr lang="en-US" sz="1700" dirty="0">
                <a:latin typeface="Montserrat" panose="00000500000000000000" pitchFamily="2" charset="-52"/>
              </a:rPr>
              <a:t>://</a:t>
            </a:r>
            <a:r>
              <a:rPr lang="en-US" sz="1700" dirty="0" smtClean="0">
                <a:latin typeface="Montserrat" panose="00000500000000000000" pitchFamily="2" charset="-52"/>
              </a:rPr>
              <a:t>clck.ru/33ptb9</a:t>
            </a:r>
            <a:r>
              <a:rPr lang="ru-RU" sz="1700" dirty="0" smtClean="0">
                <a:latin typeface="Montserrat" panose="00000500000000000000" pitchFamily="2" charset="-52"/>
              </a:rPr>
              <a:t> - проект </a:t>
            </a:r>
            <a:r>
              <a:rPr lang="ru-RU" sz="1700" dirty="0">
                <a:latin typeface="Montserrat" panose="00000500000000000000" pitchFamily="2" charset="-52"/>
              </a:rPr>
              <a:t>– </a:t>
            </a:r>
            <a:r>
              <a:rPr lang="ru-RU" sz="1700" dirty="0" smtClean="0">
                <a:latin typeface="Montserrat" panose="00000500000000000000" pitchFamily="2" charset="-52"/>
              </a:rPr>
              <a:t>площадка – </a:t>
            </a:r>
            <a:r>
              <a:rPr lang="ru-RU" sz="1700" dirty="0" err="1" smtClean="0">
                <a:latin typeface="Montserrat" panose="00000500000000000000" pitchFamily="2" charset="-52"/>
              </a:rPr>
              <a:t>агрегатор</a:t>
            </a:r>
            <a:r>
              <a:rPr lang="ru-RU" sz="1700" dirty="0" smtClean="0">
                <a:latin typeface="Montserrat" panose="00000500000000000000" pitchFamily="2" charset="-52"/>
              </a:rPr>
              <a:t> </a:t>
            </a:r>
            <a:r>
              <a:rPr lang="ru-RU" sz="1700" dirty="0">
                <a:latin typeface="Montserrat" panose="00000500000000000000" pitchFamily="2" charset="-52"/>
              </a:rPr>
              <a:t>для поддержки </a:t>
            </a:r>
            <a:r>
              <a:rPr lang="ru-RU" sz="1700" dirty="0" err="1">
                <a:latin typeface="Montserrat" panose="00000500000000000000" pitchFamily="2" charset="-52"/>
              </a:rPr>
              <a:t>стартапов</a:t>
            </a:r>
            <a:r>
              <a:rPr lang="ru-RU" sz="1700" dirty="0">
                <a:latin typeface="Montserrat" panose="00000500000000000000" pitchFamily="2" charset="-52"/>
              </a:rPr>
              <a:t> в </a:t>
            </a:r>
            <a:r>
              <a:rPr lang="ru-RU" sz="1700" dirty="0" smtClean="0">
                <a:latin typeface="Montserrat" panose="00000500000000000000" pitchFamily="2" charset="-52"/>
              </a:rPr>
              <a:t>отрасли.</a:t>
            </a:r>
            <a:endParaRPr lang="ru-RU" sz="17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0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14689</TotalTime>
  <Words>1697</Words>
  <Application>Microsoft Office PowerPoint</Application>
  <PresentationFormat>Широкоэкранный</PresentationFormat>
  <Paragraphs>169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Montserrat Black</vt:lpstr>
      <vt:lpstr>Montserrat Light</vt:lpstr>
      <vt:lpstr>Тема Office</vt:lpstr>
      <vt:lpstr>ОДЕЖДА РАСШИРЯЮЩАЯ ВОЗМОЖНОСТИ</vt:lpstr>
      <vt:lpstr>ОБО МНЕ</vt:lpstr>
      <vt:lpstr>ОБО МНЕ</vt:lpstr>
      <vt:lpstr>СОВРЕМЕННОЕ СОСТОЯНИЕ ЭКОНОМИКИ РОССИИ НЕ СООТВЕТСТВУЕТ  ЕЁ ИСТОРИЧЕСКОЙ РОЛИ И РЕАЛЬНОМУ ПОТЕНЦИАЛУ</vt:lpstr>
      <vt:lpstr>МЕЖОТРАСЛЕВОЕ ВЗАИМОДЕЙСТВИЕ</vt:lpstr>
      <vt:lpstr>Презентация PowerPoint</vt:lpstr>
      <vt:lpstr>ИНТЕРЕС ПРЕДПРИЯТИЙ К ИННОВАЦИЯМ  </vt:lpstr>
      <vt:lpstr>Презентация PowerPoint</vt:lpstr>
      <vt:lpstr>ЗАДАЧИ, НАИБОЛЕЕ ВОСТРЕБОВАННЫЕ КОМПАНИЯМИ ОТРАСЛИ</vt:lpstr>
      <vt:lpstr>ПРИМЕРЫ ВНЕДРЕНИЯ – РАЗРАБОТКА ЦИФРОВЫЕ ДВОЙНИКИ И 3D ПРОЕКТИРОВАНИЕ</vt:lpstr>
      <vt:lpstr>СПОРТ ВЫСОКИХ ДОСТИЖЕНИЙ</vt:lpstr>
      <vt:lpstr>АНАЛИЗ СИТУАЦИЙ</vt:lpstr>
      <vt:lpstr>Презентация PowerPoint</vt:lpstr>
      <vt:lpstr>Презентация PowerPoint</vt:lpstr>
      <vt:lpstr>Презентация PowerPoint</vt:lpstr>
      <vt:lpstr>ИНКЛЮЗИВНЫЙ ДИЗАЙН</vt:lpstr>
      <vt:lpstr>Презентация PowerPoint</vt:lpstr>
      <vt:lpstr>ПРОЕКТЫ, РЕАЛИЗУЕМЫЕ ПРИ МОЁМ УЧАСТИИ</vt:lpstr>
      <vt:lpstr>БЛАГОДАРЮ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Вас на мастер-классе, который изменит ваше отношение к пространству в женской сумочке навсегда!</dc:title>
  <dc:creator>RePack by Diakov</dc:creator>
  <cp:lastModifiedBy>Алена Русакова</cp:lastModifiedBy>
  <cp:revision>745</cp:revision>
  <dcterms:created xsi:type="dcterms:W3CDTF">2021-12-05T09:18:46Z</dcterms:created>
  <dcterms:modified xsi:type="dcterms:W3CDTF">2023-03-22T06:23:46Z</dcterms:modified>
</cp:coreProperties>
</file>