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5" r:id="rId3"/>
  </p:sldMasterIdLst>
  <p:notesMasterIdLst>
    <p:notesMasterId r:id="rId10"/>
  </p:notesMasterIdLst>
  <p:handoutMasterIdLst>
    <p:handoutMasterId r:id="rId11"/>
  </p:handoutMasterIdLst>
  <p:sldIdLst>
    <p:sldId id="296" r:id="rId4"/>
    <p:sldId id="297" r:id="rId5"/>
    <p:sldId id="298" r:id="rId6"/>
    <p:sldId id="299" r:id="rId7"/>
    <p:sldId id="300" r:id="rId8"/>
    <p:sldId id="301" r:id="rId9"/>
  </p:sldIdLst>
  <p:sldSz cx="12187238" cy="6859588"/>
  <p:notesSz cx="12187238" cy="6859588"/>
  <p:defaultTextStyle>
    <a:defPPr>
      <a:defRPr lang="ru-RU"/>
    </a:defPPr>
    <a:lvl1pPr marL="0" algn="l" defTabSz="1218987">
      <a:defRPr sz="24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>
      <a:defRPr sz="24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>
      <a:defRPr sz="24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>
      <a:defRPr sz="24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>
      <a:defRPr sz="24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>
      <a:defRPr sz="24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>
      <a:defRPr sz="24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>
      <a:defRPr sz="24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>
      <a:defRPr sz="24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48">
          <p15:clr>
            <a:srgbClr val="A4A3A4"/>
          </p15:clr>
        </p15:guide>
        <p15:guide id="2" pos="75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383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4949"/>
    <a:srgbClr val="FDD302"/>
    <a:srgbClr val="7F7F7F"/>
    <a:srgbClr val="C7C7C7"/>
    <a:srgbClr val="235789"/>
    <a:srgbClr val="595959"/>
    <a:srgbClr val="FBFBFB"/>
    <a:srgbClr val="B4B4B4"/>
    <a:srgbClr val="3177BD"/>
    <a:srgbClr val="2964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EB8D9C-C050-C257-8D5A-E4E5E30D93C8}">
  <a:tblStyle styleId="{B3EB8D9C-C050-C257-8D5A-E4E5E30D93C8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  <a:fill>
          <a:solidFill>
            <a:schemeClr val="accent5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02"/>
      </p:cViewPr>
      <p:guideLst>
        <p:guide orient="horz" pos="3748"/>
        <p:guide pos="755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118" d="100"/>
          <a:sy n="118" d="100"/>
        </p:scale>
        <p:origin x="-1194" y="-96"/>
      </p:cViewPr>
      <p:guideLst>
        <p:guide orient="horz" pos="2160"/>
        <p:guide pos="38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2187238" cy="765498"/>
          </a:xfrm>
          <a:prstGeom prst="rect">
            <a:avLst/>
          </a:prstGeom>
          <a:solidFill>
            <a:srgbClr val="C7C7C7"/>
          </a:solidFill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 rot="16200000">
            <a:off x="-2280392" y="4047331"/>
            <a:ext cx="528161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dirty="0"/>
              <a:t>Управление экономического развития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6893960" y="25132"/>
            <a:ext cx="5280025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FD9AD-F162-4540-ADA4-FE2AA5B548D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1998275" y="405458"/>
            <a:ext cx="0" cy="28803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2150675" y="557858"/>
            <a:ext cx="0" cy="28803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2303075" y="710258"/>
            <a:ext cx="0" cy="28803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135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1613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4038" y="0"/>
            <a:ext cx="5280025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46544-3453-4715-AE15-15B42FF21182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6882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48838" cy="30876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5100"/>
            <a:ext cx="528161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4038" y="6515100"/>
            <a:ext cx="5280025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1985B-B471-4E20-9299-B50548CD6E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673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1985B-B471-4E20-9299-B50548CD6E8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960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1985B-B471-4E20-9299-B50548CD6E8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408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31985B-B471-4E20-9299-B50548CD6E8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284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914043" y="2130919"/>
            <a:ext cx="10359152" cy="1470366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828086" y="3887100"/>
            <a:ext cx="8531067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7633486-9F6F-4E4F-9340-BB101F0D69F1}" type="datetime1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9D27A07-74F8-4769-A06A-5FB82BA80309}" type="datetime1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734187" y="6357822"/>
            <a:ext cx="2843689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1986376-2E84-4EC1-86A0-803C88FC32E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5747" y="206424"/>
            <a:ext cx="2742129" cy="4388867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362" y="206424"/>
            <a:ext cx="8023264" cy="4388867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7C529E9-ABD9-413C-885E-D43CA4E60685}" type="datetime1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734187" y="6357822"/>
            <a:ext cx="2843689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1986376-2E84-4EC1-86A0-803C88FC32E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58438" cy="147161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7788"/>
            <a:ext cx="852963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1760-4E1A-48C3-8F80-EAD6B0093287}" type="datetime1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980D8-ABF5-4CB9-B6E5-6617BC504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082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81E7-DDB9-4C82-BEF4-2D15866330CB}" type="datetime1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980D8-ABF5-4CB9-B6E5-6617BC504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294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5" y="4408488"/>
            <a:ext cx="103600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5" y="2906713"/>
            <a:ext cx="10360025" cy="15017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D3B8-6A85-47EE-9BCE-9BDFE0E4A87B}" type="datetime1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980D8-ABF5-4CB9-B6E5-6617BC504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881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07025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9025" y="1600200"/>
            <a:ext cx="5408613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008B-1CA6-4B62-BF58-A7A956CD7423}" type="datetime1">
              <a:rPr lang="ru-RU" smtClean="0"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980D8-ABF5-4CB9-B6E5-6617BC504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974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4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4800" cy="39528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125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1250" y="2174875"/>
            <a:ext cx="5386388" cy="39528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1DA6-CF5C-4A2A-8B05-B1DF345E0008}" type="datetime1">
              <a:rPr lang="ru-RU" smtClean="0"/>
              <a:t>08.12.2023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980D8-ABF5-4CB9-B6E5-6617BC504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169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1FB0-B540-4105-A770-433C3C612C84}" type="datetime1">
              <a:rPr lang="ru-RU" smtClean="0"/>
              <a:t>08.12.2023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980D8-ABF5-4CB9-B6E5-6617BC504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5447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DC95B-A92B-47ED-BD7B-EB8C8F5C9FEC}" type="datetime1">
              <a:rPr lang="ru-RU" smtClean="0"/>
              <a:t>08.12.2023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980D8-ABF5-4CB9-B6E5-6617BC504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753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002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4088" y="273050"/>
            <a:ext cx="6813550" cy="58547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0025" cy="46926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96327-1242-4864-9A48-11BE67EB7BA0}" type="datetime1">
              <a:rPr lang="ru-RU" smtClean="0"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980D8-ABF5-4CB9-B6E5-6617BC504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06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0" y="0"/>
            <a:ext cx="12187238" cy="909514"/>
          </a:xfrm>
          <a:prstGeom prst="rect">
            <a:avLst/>
          </a:prstGeom>
          <a:solidFill>
            <a:srgbClr val="C7C7C7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1464"/>
            <a:ext cx="12187238" cy="908050"/>
          </a:xfrm>
          <a:noFill/>
        </p:spPr>
        <p:txBody>
          <a:bodyPr>
            <a:noAutofit/>
          </a:bodyPr>
          <a:lstStyle>
            <a:lvl1pPr algn="l">
              <a:defRPr sz="4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9298602" y="45418"/>
            <a:ext cx="2843689" cy="365210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rgbClr val="235789"/>
                </a:solidFill>
              </a:defRPr>
            </a:lvl1pPr>
          </a:lstStyle>
          <a:p>
            <a:pPr>
              <a:defRPr/>
            </a:pPr>
            <a:fld id="{91986376-2E84-4EC1-86A0-803C88FC32E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1983988" y="405458"/>
            <a:ext cx="0" cy="432048"/>
          </a:xfrm>
          <a:prstGeom prst="line">
            <a:avLst/>
          </a:prstGeom>
          <a:ln w="12700">
            <a:solidFill>
              <a:srgbClr val="2357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 bwMode="auto">
          <a:xfrm>
            <a:off x="161516" y="5949950"/>
            <a:ext cx="0" cy="909638"/>
          </a:xfrm>
          <a:prstGeom prst="line">
            <a:avLst/>
          </a:prstGeom>
          <a:ln w="12700">
            <a:solidFill>
              <a:srgbClr val="2357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-66" y="2349674"/>
            <a:ext cx="323165" cy="290881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900" dirty="0">
                <a:solidFill>
                  <a:srgbClr val="235789"/>
                </a:solidFill>
                <a:latin typeface="+mn-lt"/>
              </a:rPr>
              <a:t>Управление</a:t>
            </a:r>
            <a:r>
              <a:rPr lang="ru-RU" sz="900" baseline="0" dirty="0">
                <a:solidFill>
                  <a:srgbClr val="235789"/>
                </a:solidFill>
                <a:latin typeface="+mn-lt"/>
              </a:rPr>
              <a:t> экономического развития Липецкой области</a:t>
            </a:r>
            <a:endParaRPr lang="ru-RU" sz="900" dirty="0">
              <a:solidFill>
                <a:srgbClr val="235789"/>
              </a:solidFill>
              <a:latin typeface="+mn-lt"/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 bwMode="auto">
          <a:xfrm>
            <a:off x="161516" y="935980"/>
            <a:ext cx="0" cy="909638"/>
          </a:xfrm>
          <a:prstGeom prst="line">
            <a:avLst/>
          </a:prstGeom>
          <a:ln w="12700">
            <a:solidFill>
              <a:srgbClr val="2357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2188"/>
            <a:ext cx="7312025" cy="5667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2025" cy="41163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8925"/>
            <a:ext cx="7312025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D811-81A3-42F7-8C49-C47AD2DB4A57}" type="datetime1">
              <a:rPr lang="ru-RU" smtClean="0"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980D8-ABF5-4CB9-B6E5-6617BC504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10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85B17-D8B8-4590-A647-D3B7DA1CE593}" type="datetime1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980D8-ABF5-4CB9-B6E5-6617BC504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8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6025" y="274638"/>
            <a:ext cx="2741613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4025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BCC4-249B-4E02-BA63-77DE1774BC11}" type="datetime1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980D8-ABF5-4CB9-B6E5-6617BC504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4516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9586-DB5A-4224-A653-7DFAC007BA86}" type="datetime1">
              <a:rPr lang="ru-RU" smtClean="0"/>
              <a:t>08.12.2023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980D8-ABF5-4CB9-B6E5-6617BC504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768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914043" y="2130919"/>
            <a:ext cx="10359152" cy="1470366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828086" y="3887100"/>
            <a:ext cx="8531067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3C02A65-6E52-49EE-9096-FA696E75A7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1986376-2E84-4EC1-86A0-803C88FC32E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72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3C02A65-6E52-49EE-9096-FA696E75A7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1986376-2E84-4EC1-86A0-803C88FC32E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8090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962707" y="4407922"/>
            <a:ext cx="10359152" cy="136239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962707" y="2907388"/>
            <a:ext cx="10359152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3C02A65-6E52-49EE-9096-FA696E75A7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1986376-2E84-4EC1-86A0-803C88FC32E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7920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09364" y="1200430"/>
            <a:ext cx="5382697" cy="339486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95179" y="1200430"/>
            <a:ext cx="5382697" cy="339486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3C02A65-6E52-49EE-9096-FA696E75A7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1986376-2E84-4EC1-86A0-803C88FC32E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6334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362" y="274701"/>
            <a:ext cx="10968514" cy="114326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09364" y="1535471"/>
            <a:ext cx="5384813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09364" y="2175380"/>
            <a:ext cx="5384813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90952" y="1535471"/>
            <a:ext cx="5386928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90952" y="2175380"/>
            <a:ext cx="5386928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3C02A65-6E52-49EE-9096-FA696E75A7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1986376-2E84-4EC1-86A0-803C88FC32E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694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3C02A65-6E52-49EE-9096-FA696E75A7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1986376-2E84-4EC1-86A0-803C88FC32E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958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962707" y="4407922"/>
            <a:ext cx="10359152" cy="136239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962707" y="2907388"/>
            <a:ext cx="10359152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E7010AF-B06F-4CF7-B05D-CEC1141514A3}" type="datetime1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734187" y="6357822"/>
            <a:ext cx="2843689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1986376-2E84-4EC1-86A0-803C88FC32E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3C02A65-6E52-49EE-9096-FA696E75A7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1986376-2E84-4EC1-86A0-803C88FC32E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2802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364" y="273114"/>
            <a:ext cx="4009517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764873" y="273114"/>
            <a:ext cx="6813005" cy="585446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09364" y="1435436"/>
            <a:ext cx="4009517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3C02A65-6E52-49EE-9096-FA696E75A7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1986376-2E84-4EC1-86A0-803C88FC32E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0489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388786" y="4801712"/>
            <a:ext cx="7312343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2388786" y="612918"/>
            <a:ext cx="7312343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2388786" y="5368583"/>
            <a:ext cx="7312343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3C02A65-6E52-49EE-9096-FA696E75A7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1986376-2E84-4EC1-86A0-803C88FC32E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8009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3C02A65-6E52-49EE-9096-FA696E75A7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1986376-2E84-4EC1-86A0-803C88FC32E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9523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5747" y="206424"/>
            <a:ext cx="2742129" cy="4388867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362" y="206424"/>
            <a:ext cx="8023264" cy="4388867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3C02A65-6E52-49EE-9096-FA696E75A7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1986376-2E84-4EC1-86A0-803C88FC32E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61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09364" y="1200430"/>
            <a:ext cx="5382697" cy="339486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95179" y="1200430"/>
            <a:ext cx="5382697" cy="339486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AF18ADF-B384-409E-8709-BFE57EFF188F}" type="datetime1">
              <a:rPr lang="ru-RU" smtClean="0"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734187" y="6357822"/>
            <a:ext cx="2843689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1986376-2E84-4EC1-86A0-803C88FC32E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362" y="274701"/>
            <a:ext cx="10968514" cy="114326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09364" y="1535471"/>
            <a:ext cx="5384813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09364" y="2175380"/>
            <a:ext cx="5384813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90952" y="1535471"/>
            <a:ext cx="5386928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90952" y="2175380"/>
            <a:ext cx="5386928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F6E6E50-21CF-457F-B52E-DA6E64737F1C}" type="datetime1">
              <a:rPr lang="ru-RU" smtClean="0"/>
              <a:t>08.12.2023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8734187" y="6357822"/>
            <a:ext cx="2843689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1986376-2E84-4EC1-86A0-803C88FC32E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BDB6B9C-0DC1-4835-94A3-7A6122CAC1BC}" type="datetime1">
              <a:rPr lang="ru-RU" smtClean="0"/>
              <a:t>08.12.2023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734187" y="6357822"/>
            <a:ext cx="2843689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1986376-2E84-4EC1-86A0-803C88FC32E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E85E934-F522-4539-9172-755F8F77A848}" type="datetime1">
              <a:rPr lang="ru-RU" smtClean="0"/>
              <a:t>08.12.2023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734187" y="6357822"/>
            <a:ext cx="2843689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1986376-2E84-4EC1-86A0-803C88FC32E6}" type="slidenum">
              <a:rPr lang="ru-RU"/>
              <a:t>‹#›</a:t>
            </a:fld>
            <a:endParaRPr lang="ru-RU"/>
          </a:p>
        </p:txBody>
      </p:sp>
      <p:sp>
        <p:nvSpPr>
          <p:cNvPr id="5" name="Freeform 13"/>
          <p:cNvSpPr/>
          <p:nvPr userDrawn="1"/>
        </p:nvSpPr>
        <p:spPr>
          <a:xfrm>
            <a:off x="-4762" y="0"/>
            <a:ext cx="12192000" cy="6858000"/>
          </a:xfrm>
          <a:custGeom>
            <a:avLst/>
            <a:gdLst>
              <a:gd name="connsiteX0" fmla="*/ 2666230 w 10944667"/>
              <a:gd name="connsiteY0" fmla="*/ 0 h 6858001"/>
              <a:gd name="connsiteX1" fmla="*/ 10944667 w 10944667"/>
              <a:gd name="connsiteY1" fmla="*/ 0 h 6858001"/>
              <a:gd name="connsiteX2" fmla="*/ 4086666 w 10944667"/>
              <a:gd name="connsiteY2" fmla="*/ 6858001 h 6858001"/>
              <a:gd name="connsiteX3" fmla="*/ 0 w 10944667"/>
              <a:gd name="connsiteY3" fmla="*/ 6858001 h 6858001"/>
              <a:gd name="connsiteX4" fmla="*/ 0 w 10944667"/>
              <a:gd name="connsiteY4" fmla="*/ 266623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44667" h="6858001">
                <a:moveTo>
                  <a:pt x="2666230" y="0"/>
                </a:moveTo>
                <a:lnTo>
                  <a:pt x="10944667" y="0"/>
                </a:lnTo>
                <a:lnTo>
                  <a:pt x="4086666" y="6858001"/>
                </a:lnTo>
                <a:lnTo>
                  <a:pt x="0" y="6858001"/>
                </a:lnTo>
                <a:lnTo>
                  <a:pt x="0" y="2666230"/>
                </a:lnTo>
                <a:close/>
              </a:path>
            </a:pathLst>
          </a:custGeom>
          <a:solidFill>
            <a:srgbClr val="235789"/>
          </a:solidFill>
          <a:ln>
            <a:noFill/>
          </a:ln>
          <a:effectLst>
            <a:outerShdw blurRad="88900" dist="88900" dir="5400000" algn="t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364" y="273114"/>
            <a:ext cx="4009517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764873" y="273114"/>
            <a:ext cx="6813005" cy="585446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09364" y="1435436"/>
            <a:ext cx="4009517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43B0D0A-F715-43D0-A906-A4A0E9F01CF7}" type="datetime1">
              <a:rPr lang="ru-RU" smtClean="0"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734187" y="6357822"/>
            <a:ext cx="2843689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1986376-2E84-4EC1-86A0-803C88FC32E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388786" y="4801712"/>
            <a:ext cx="7312343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2388786" y="612918"/>
            <a:ext cx="7312343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2388786" y="5368583"/>
            <a:ext cx="7312343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F2DCFA7-B1AF-4A90-A1A7-0F0E45FFC653}" type="datetime1">
              <a:rPr lang="ru-RU" smtClean="0"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734187" y="6357822"/>
            <a:ext cx="2843689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1986376-2E84-4EC1-86A0-803C88FC32E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362" y="274701"/>
            <a:ext cx="10968514" cy="1143265"/>
          </a:xfrm>
          <a:prstGeom prst="rect">
            <a:avLst/>
          </a:prstGeom>
        </p:spPr>
        <p:txBody>
          <a:bodyPr vert="horz" lIns="121898" tIns="60949" rIns="121898" bIns="60949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09362" y="1600574"/>
            <a:ext cx="10968514" cy="4527011"/>
          </a:xfrm>
          <a:prstGeom prst="rect">
            <a:avLst/>
          </a:prstGeom>
        </p:spPr>
        <p:txBody>
          <a:bodyPr vert="horz" lIns="121898" tIns="60949" rIns="121898" bIns="60949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609364" y="6357822"/>
            <a:ext cx="2843689" cy="365210"/>
          </a:xfrm>
          <a:prstGeom prst="rect">
            <a:avLst/>
          </a:prstGeom>
        </p:spPr>
        <p:txBody>
          <a:bodyPr vert="horz" lIns="121898" tIns="60949" rIns="121898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76F8D9-E9FF-48E4-9AA3-5039058E63ED}" type="datetime1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163975" y="6357822"/>
            <a:ext cx="3859291" cy="365210"/>
          </a:xfrm>
          <a:prstGeom prst="rect">
            <a:avLst/>
          </a:prstGeom>
        </p:spPr>
        <p:txBody>
          <a:bodyPr vert="horz" lIns="121898" tIns="60949" rIns="121898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1218987">
        <a:spcBef>
          <a:spcPts val="0"/>
        </a:spcBef>
        <a:buNone/>
        <a:defRPr sz="59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>
        <a:spcBef>
          <a:spcPts val="0"/>
        </a:spcBef>
        <a:buFont typeface="Arial"/>
        <a:buChar char="•"/>
        <a:defRPr sz="43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>
        <a:spcBef>
          <a:spcPts val="0"/>
        </a:spcBef>
        <a:buFont typeface="Arial"/>
        <a:buChar char="–"/>
        <a:defRPr sz="37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>
        <a:spcBef>
          <a:spcPts val="0"/>
        </a:spcBef>
        <a:buFont typeface="Arial"/>
        <a:buChar char="–"/>
        <a:defRPr sz="27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>
        <a:spcBef>
          <a:spcPts val="0"/>
        </a:spcBef>
        <a:buFont typeface="Arial"/>
        <a:buChar char="»"/>
        <a:defRPr sz="27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>
        <a:spcBef>
          <a:spcPts val="0"/>
        </a:spcBef>
        <a:buFont typeface="Arial"/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>
        <a:spcBef>
          <a:spcPts val="0"/>
        </a:spcBef>
        <a:buFont typeface="Arial"/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>
        <a:spcBef>
          <a:spcPts val="0"/>
        </a:spcBef>
        <a:buFont typeface="Arial"/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>
        <a:spcBef>
          <a:spcPts val="0"/>
        </a:spcBef>
        <a:buFont typeface="Arial"/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8987"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>
        <a:defRPr sz="24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80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68038" cy="4527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7938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7E743-98FD-4B8A-9CB7-43E07F14E9B3}" type="datetime1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013" y="6357938"/>
            <a:ext cx="3859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4425" y="6357938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980D8-ABF5-4CB9-B6E5-6617BC504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990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362" y="274701"/>
            <a:ext cx="10968514" cy="1143265"/>
          </a:xfrm>
          <a:prstGeom prst="rect">
            <a:avLst/>
          </a:prstGeom>
        </p:spPr>
        <p:txBody>
          <a:bodyPr vert="horz" lIns="121898" tIns="60949" rIns="121898" bIns="60949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09362" y="1600574"/>
            <a:ext cx="10968514" cy="4527011"/>
          </a:xfrm>
          <a:prstGeom prst="rect">
            <a:avLst/>
          </a:prstGeom>
        </p:spPr>
        <p:txBody>
          <a:bodyPr vert="horz" lIns="121898" tIns="60949" rIns="121898" bIns="60949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609364" y="6357822"/>
            <a:ext cx="2843689" cy="365210"/>
          </a:xfrm>
          <a:prstGeom prst="rect">
            <a:avLst/>
          </a:prstGeom>
        </p:spPr>
        <p:txBody>
          <a:bodyPr vert="horz" lIns="121898" tIns="60949" rIns="121898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3C02A65-6E52-49EE-9096-FA696E75A7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163975" y="6357822"/>
            <a:ext cx="3859291" cy="365210"/>
          </a:xfrm>
          <a:prstGeom prst="rect">
            <a:avLst/>
          </a:prstGeom>
        </p:spPr>
        <p:txBody>
          <a:bodyPr vert="horz" lIns="121898" tIns="60949" rIns="121898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734187" y="6357822"/>
            <a:ext cx="2843689" cy="365210"/>
          </a:xfrm>
          <a:prstGeom prst="rect">
            <a:avLst/>
          </a:prstGeom>
        </p:spPr>
        <p:txBody>
          <a:bodyPr vert="horz" lIns="121898" tIns="60949" rIns="121898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86376-2E84-4EC1-86A0-803C88FC32E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361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1218987">
        <a:spcBef>
          <a:spcPts val="0"/>
        </a:spcBef>
        <a:buNone/>
        <a:defRPr sz="59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>
        <a:spcBef>
          <a:spcPts val="0"/>
        </a:spcBef>
        <a:buFont typeface="Arial"/>
        <a:buChar char="•"/>
        <a:defRPr sz="43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>
        <a:spcBef>
          <a:spcPts val="0"/>
        </a:spcBef>
        <a:buFont typeface="Arial"/>
        <a:buChar char="–"/>
        <a:defRPr sz="37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>
        <a:spcBef>
          <a:spcPts val="0"/>
        </a:spcBef>
        <a:buFont typeface="Arial"/>
        <a:buChar char="–"/>
        <a:defRPr sz="27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>
        <a:spcBef>
          <a:spcPts val="0"/>
        </a:spcBef>
        <a:buFont typeface="Arial"/>
        <a:buChar char="»"/>
        <a:defRPr sz="27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>
        <a:spcBef>
          <a:spcPts val="0"/>
        </a:spcBef>
        <a:buFont typeface="Arial"/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>
        <a:spcBef>
          <a:spcPts val="0"/>
        </a:spcBef>
        <a:buFont typeface="Arial"/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>
        <a:spcBef>
          <a:spcPts val="0"/>
        </a:spcBef>
        <a:buFont typeface="Arial"/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>
        <a:spcBef>
          <a:spcPts val="0"/>
        </a:spcBef>
        <a:buFont typeface="Arial"/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8987"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>
        <a:defRPr sz="24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 bwMode="auto">
          <a:xfrm>
            <a:off x="549003" y="765498"/>
            <a:ext cx="10653021" cy="5112567"/>
          </a:xfrm>
          <a:prstGeom prst="rect">
            <a:avLst/>
          </a:prstGeom>
        </p:spPr>
        <p:txBody>
          <a:bodyPr vert="horz" lIns="121898" tIns="60949" rIns="121898" bIns="60949" rtlCol="0" anchor="ctr">
            <a:noAutofit/>
          </a:bodyPr>
          <a:lstStyle>
            <a:lvl1pPr algn="ctr" defTabSz="1218987">
              <a:spcBef>
                <a:spcPts val="0"/>
              </a:spcBef>
              <a:buNone/>
              <a:defRPr sz="59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000" b="1" dirty="0">
                <a:solidFill>
                  <a:srgbClr val="494949"/>
                </a:solidFill>
              </a:rPr>
              <a:t>Формирование и реализация модели трансформации неблагоустроенной территории в эффективный туристический </a:t>
            </a:r>
            <a:r>
              <a:rPr lang="ru-RU" sz="4000" b="1" dirty="0" err="1">
                <a:solidFill>
                  <a:srgbClr val="494949"/>
                </a:solidFill>
              </a:rPr>
              <a:t>объектна</a:t>
            </a:r>
            <a:r>
              <a:rPr lang="ru-RU" sz="4000" b="1" dirty="0">
                <a:solidFill>
                  <a:srgbClr val="494949"/>
                </a:solidFill>
              </a:rPr>
              <a:t> </a:t>
            </a:r>
            <a:r>
              <a:rPr lang="ru-RU" sz="4000" b="1" dirty="0" smtClean="0">
                <a:solidFill>
                  <a:srgbClr val="494949"/>
                </a:solidFill>
              </a:rPr>
              <a:t>примере </a:t>
            </a:r>
            <a:r>
              <a:rPr lang="ru-RU" sz="4000" b="1" dirty="0" err="1" smtClean="0">
                <a:solidFill>
                  <a:srgbClr val="494949"/>
                </a:solidFill>
              </a:rPr>
              <a:t>агротуристического</a:t>
            </a:r>
            <a:r>
              <a:rPr lang="ru-RU" sz="4000" b="1" dirty="0" smtClean="0">
                <a:solidFill>
                  <a:srgbClr val="494949"/>
                </a:solidFill>
              </a:rPr>
              <a:t> </a:t>
            </a:r>
            <a:r>
              <a:rPr lang="ru-RU" sz="4000" b="1" smtClean="0">
                <a:solidFill>
                  <a:srgbClr val="494949"/>
                </a:solidFill>
              </a:rPr>
              <a:t>комплекса «</a:t>
            </a:r>
            <a:r>
              <a:rPr lang="ru-RU" sz="4000" b="1" dirty="0">
                <a:solidFill>
                  <a:srgbClr val="494949"/>
                </a:solidFill>
              </a:rPr>
              <a:t>Живое село» </a:t>
            </a:r>
            <a:endParaRPr lang="ru-RU" sz="40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>
              <a:defRPr/>
            </a:pPr>
            <a:endParaRPr lang="ru-RU" sz="40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TextBox 14"/>
          <p:cNvSpPr txBox="1">
            <a:spLocks noChangeArrowheads="1"/>
          </p:cNvSpPr>
          <p:nvPr/>
        </p:nvSpPr>
        <p:spPr bwMode="auto">
          <a:xfrm>
            <a:off x="8325867" y="5487063"/>
            <a:ext cx="3841482" cy="584771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18" rIns="91424" bIns="45718">
            <a:spAutoFit/>
          </a:bodyPr>
          <a:lstStyle>
            <a:defPPr>
              <a:defRPr lang="ru-RU"/>
            </a:defPPr>
            <a:lvl1pPr>
              <a:defRPr sz="4000" b="1">
                <a:solidFill>
                  <a:schemeClr val="bg1"/>
                </a:solidFill>
                <a:cs typeface="Gotham Pro" panose="02000503040000020004" charset="0"/>
              </a:defRPr>
            </a:lvl1pPr>
            <a:lvl2pPr marL="742950" indent="-285750">
              <a:defRPr>
                <a:latin typeface="Calibri" pitchFamily="34" charset="0"/>
              </a:defRPr>
            </a:lvl2pPr>
            <a:lvl3pPr marL="1143000" indent="-228600">
              <a:defRPr>
                <a:latin typeface="Calibri" pitchFamily="34" charset="0"/>
              </a:defRPr>
            </a:lvl3pPr>
            <a:lvl4pPr marL="1600200" indent="-228600">
              <a:defRPr>
                <a:latin typeface="Calibri" pitchFamily="34" charset="0"/>
              </a:defRPr>
            </a:lvl4pPr>
            <a:lvl5pPr marL="2057400" indent="-228600">
              <a:defRPr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 </a:t>
            </a:r>
            <a:endParaRPr lang="en-US" sz="3200" dirty="0">
              <a:solidFill>
                <a:prstClr val="black">
                  <a:lumMod val="65000"/>
                  <a:lumOff val="35000"/>
                </a:prst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781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989163" y="1621292"/>
            <a:ext cx="2571922" cy="1643063"/>
            <a:chOff x="3199158" y="-150397"/>
            <a:chExt cx="2571922" cy="1643063"/>
          </a:xfrm>
        </p:grpSpPr>
        <p:pic>
          <p:nvPicPr>
            <p:cNvPr id="46" name="Picture 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664467" y="-150397"/>
              <a:ext cx="2106613" cy="1643063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7" name="Прямоугольная выноска 46"/>
            <p:cNvSpPr/>
            <p:nvPr/>
          </p:nvSpPr>
          <p:spPr>
            <a:xfrm>
              <a:off x="3199158" y="160739"/>
              <a:ext cx="1331590" cy="371475"/>
            </a:xfrm>
            <a:prstGeom prst="wedgeRectCallout">
              <a:avLst>
                <a:gd name="adj1" fmla="val 31224"/>
                <a:gd name="adj2" fmla="val 85812"/>
              </a:avLst>
            </a:prstGeom>
            <a:solidFill>
              <a:srgbClr val="D9D9D9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b="1" dirty="0">
                  <a:solidFill>
                    <a:srgbClr val="494949"/>
                  </a:solidFill>
                </a:rPr>
                <a:t>48:05:0630101:112</a:t>
              </a:r>
            </a:p>
          </p:txBody>
        </p:sp>
      </p:grp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 bwMode="auto">
          <a:xfrm>
            <a:off x="116955" y="341611"/>
            <a:ext cx="11673350" cy="628803"/>
          </a:xfrm>
          <a:noFill/>
        </p:spPr>
        <p:txBody>
          <a:bodyPr>
            <a:noAutofit/>
          </a:bodyPr>
          <a:lstStyle/>
          <a:p>
            <a:pPr>
              <a:defRPr/>
            </a:pPr>
            <a:r>
              <a:rPr lang="ru-RU" sz="3200" dirty="0" err="1"/>
              <a:t>Агротуристический</a:t>
            </a:r>
            <a:r>
              <a:rPr lang="ru-RU" sz="3200" dirty="0"/>
              <a:t> комплекс «Живое село» в с. </a:t>
            </a:r>
            <a:r>
              <a:rPr lang="ru-RU" sz="3200" dirty="0" err="1"/>
              <a:t>Преображеновка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986376-2E84-4EC1-86A0-803C88FC32E6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6666" y="1101784"/>
            <a:ext cx="3721936" cy="258811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5876" y="1110271"/>
            <a:ext cx="2168865" cy="271667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6666" y="3945509"/>
            <a:ext cx="2245145" cy="2822201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 bwMode="auto">
          <a:xfrm>
            <a:off x="264786" y="3272865"/>
            <a:ext cx="502767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Участок включен в перечень для МСП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Сдано в аренду в июне 2021 года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Срок аренды - 49 лет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Льготная арендная ставка: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первый год аренды - 40 процентов размера арендной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платы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во второй год аренды - 60 процентов размера арендной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платы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третий год аренды - 80 процентов размера арендной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платы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четвертый год аренды и далее - 100 процентов размера арендной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платы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ru-RU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 bwMode="auto">
          <a:xfrm>
            <a:off x="7875676" y="3612607"/>
            <a:ext cx="1800200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2021 год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75"/>
          <a:stretch/>
        </p:blipFill>
        <p:spPr>
          <a:xfrm>
            <a:off x="8122805" y="4188087"/>
            <a:ext cx="3721936" cy="257962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8002" y="910611"/>
            <a:ext cx="60928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Удаленность от г. Липецка - 70 км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Удаленность от районного центра - 30 км</a:t>
            </a:r>
          </a:p>
        </p:txBody>
      </p:sp>
      <p:sp>
        <p:nvSpPr>
          <p:cNvPr id="26" name="Овал 25"/>
          <p:cNvSpPr/>
          <p:nvPr/>
        </p:nvSpPr>
        <p:spPr bwMode="auto">
          <a:xfrm>
            <a:off x="455530" y="1621292"/>
            <a:ext cx="1454615" cy="1340437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6,3 ГА</a:t>
            </a:r>
            <a:endParaRPr lang="ru-RU" b="1" baseline="30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ЗЕМЛИ ПОСЕЛЕНИЙ</a:t>
            </a:r>
          </a:p>
        </p:txBody>
      </p:sp>
    </p:spTree>
    <p:extLst>
      <p:ext uri="{BB962C8B-B14F-4D97-AF65-F5344CB8AC3E}">
        <p14:creationId xmlns:p14="http://schemas.microsoft.com/office/powerpoint/2010/main" val="2701486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955" y="0"/>
            <a:ext cx="12187238" cy="908050"/>
          </a:xfrm>
        </p:spPr>
        <p:txBody>
          <a:bodyPr/>
          <a:lstStyle/>
          <a:p>
            <a:r>
              <a:rPr lang="ru-RU" sz="3600" dirty="0"/>
              <a:t>Мастер-план и инвестиции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986376-2E84-4EC1-86A0-803C88FC32E6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995" y="1939860"/>
            <a:ext cx="11416335" cy="490632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36660" y="1119272"/>
            <a:ext cx="9649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Инвестиции - 30 млн руб., в т.ч.</a:t>
            </a:r>
          </a:p>
          <a:p>
            <a:pPr lvl="0"/>
            <a:r>
              <a:rPr lang="ru-RU" sz="1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за счет дополнительной региональной поддержки (грант «Инвестиционный») - 15 млн руб.</a:t>
            </a:r>
          </a:p>
        </p:txBody>
      </p:sp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3" cstate="screen">
            <a:duotone>
              <a:prstClr val="black"/>
              <a:srgbClr val="23578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530143" y="1087438"/>
            <a:ext cx="774783" cy="748844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88575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963" y="-41284"/>
            <a:ext cx="12187238" cy="908050"/>
          </a:xfrm>
        </p:spPr>
        <p:txBody>
          <a:bodyPr/>
          <a:lstStyle/>
          <a:p>
            <a:r>
              <a:rPr lang="ru-RU" sz="3600" dirty="0"/>
              <a:t>На территории возведены: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986376-2E84-4EC1-86A0-803C88FC32E6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6732" y="1032311"/>
            <a:ext cx="2269869" cy="23660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4467" y="1032311"/>
            <a:ext cx="3140897" cy="23245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85" y="1081699"/>
            <a:ext cx="4308614" cy="227517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53037" y="3325908"/>
            <a:ext cx="6092825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 гостевых домов общей площадью 423,5 </a:t>
            </a:r>
            <a:r>
              <a:rPr lang="ru-RU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кв.м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380229" y="3371213"/>
            <a:ext cx="26917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гриль-домик на 25 </a:t>
            </a:r>
            <a:r>
              <a:rPr lang="ru-RU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кв.м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357" y="3806547"/>
            <a:ext cx="3548101" cy="236735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8116879" y="6177801"/>
            <a:ext cx="38090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кафе-столовая площадью 281,4 </a:t>
            </a:r>
            <a:r>
              <a:rPr lang="ru-RU" sz="16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кв.м</a:t>
            </a:r>
            <a:endParaRPr lang="ru-RU" sz="16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1642" y="3808436"/>
            <a:ext cx="3545270" cy="236547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916852" y="6168909"/>
            <a:ext cx="35942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созданы 4 искусственных водоема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53037" y="3806547"/>
            <a:ext cx="341860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На участок подведены: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сети водоснабжения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сети электроснабжения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сети газоснабжения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поставлена трансформаторная подстанция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установлены 4 септика с насосами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дороги отсыпаны щебнем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частично проведено благоустройство территории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949603" y="242582"/>
            <a:ext cx="65420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endParaRPr lang="ru-RU" sz="16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838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986376-2E84-4EC1-86A0-803C88FC32E6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2979" y="2039290"/>
            <a:ext cx="5472608" cy="34751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643" y="2039757"/>
            <a:ext cx="5472608" cy="34747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2169183" y="5441557"/>
            <a:ext cx="180020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2021 год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8290379" y="5441557"/>
            <a:ext cx="180020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2023 год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2132277" y="1483391"/>
            <a:ext cx="180020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Было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8290379" y="1413570"/>
            <a:ext cx="180020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Стало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16955" y="0"/>
            <a:ext cx="12187238" cy="908050"/>
          </a:xfrm>
        </p:spPr>
        <p:txBody>
          <a:bodyPr/>
          <a:lstStyle/>
          <a:p>
            <a:r>
              <a:rPr lang="ru-RU" sz="3600" dirty="0"/>
              <a:t>Результат проекта</a:t>
            </a:r>
          </a:p>
        </p:txBody>
      </p:sp>
      <p:sp>
        <p:nvSpPr>
          <p:cNvPr id="2" name="Шеврон 1"/>
          <p:cNvSpPr/>
          <p:nvPr/>
        </p:nvSpPr>
        <p:spPr>
          <a:xfrm>
            <a:off x="5942837" y="3141762"/>
            <a:ext cx="229555" cy="1165086"/>
          </a:xfrm>
          <a:prstGeom prst="chevron">
            <a:avLst/>
          </a:prstGeom>
          <a:solidFill>
            <a:srgbClr val="494949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9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970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963" y="-6530"/>
            <a:ext cx="12187238" cy="908050"/>
          </a:xfrm>
        </p:spPr>
        <p:txBody>
          <a:bodyPr/>
          <a:lstStyle/>
          <a:p>
            <a:r>
              <a:rPr lang="ru-RU" sz="3600" dirty="0"/>
              <a:t>Дальнейшее развитие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986376-2E84-4EC1-86A0-803C88FC32E6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9666" y="1002710"/>
            <a:ext cx="48965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Планируется создание: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закрытых беседок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мини-фермы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контактного зоопарка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конюшни (конные прогулки)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открытие детских аттракционов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предоставление в  аренду спортивного и туристского инвентаря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возведение модульных некапитальных средств размещения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дальнейшее благоустройство территории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3539" y="1053530"/>
            <a:ext cx="6552728" cy="3240360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963" y="4005858"/>
            <a:ext cx="4822354" cy="2712955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7536" y="4432380"/>
            <a:ext cx="3312367" cy="2142415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7915" y="4432379"/>
            <a:ext cx="3312367" cy="214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8816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УЭР">
      <a:dk1>
        <a:sysClr val="windowText" lastClr="000000"/>
      </a:dk1>
      <a:lt1>
        <a:sysClr val="window" lastClr="FFFFFF"/>
      </a:lt1>
      <a:dk2>
        <a:srgbClr val="235789"/>
      </a:dk2>
      <a:lt2>
        <a:srgbClr val="FFFFFF"/>
      </a:lt2>
      <a:accent1>
        <a:srgbClr val="235789"/>
      </a:accent1>
      <a:accent2>
        <a:srgbClr val="CC2626"/>
      </a:accent2>
      <a:accent3>
        <a:srgbClr val="C7C7C7"/>
      </a:accent3>
      <a:accent4>
        <a:srgbClr val="FDD302"/>
      </a:accent4>
      <a:accent5>
        <a:srgbClr val="7CAA2D"/>
      </a:accent5>
      <a:accent6>
        <a:srgbClr val="4D86BC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>
        <a:solidFill>
          <a:srgbClr val="C7C7C7">
            <a:alpha val="35000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ln w="12700">
          <a:solidFill>
            <a:srgbClr val="235789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vert="vert270" wrap="none" rtlCol="0">
        <a:spAutoFit/>
      </a:bodyPr>
      <a:lstStyle>
        <a:defPPr>
          <a:defRPr sz="900" dirty="0" smtClean="0">
            <a:solidFill>
              <a:srgbClr val="235789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УЭР">
      <a:dk1>
        <a:sysClr val="windowText" lastClr="000000"/>
      </a:dk1>
      <a:lt1>
        <a:sysClr val="window" lastClr="FFFFFF"/>
      </a:lt1>
      <a:dk2>
        <a:srgbClr val="235789"/>
      </a:dk2>
      <a:lt2>
        <a:srgbClr val="FFFFFF"/>
      </a:lt2>
      <a:accent1>
        <a:srgbClr val="235789"/>
      </a:accent1>
      <a:accent2>
        <a:srgbClr val="CC2626"/>
      </a:accent2>
      <a:accent3>
        <a:srgbClr val="C7C7C7"/>
      </a:accent3>
      <a:accent4>
        <a:srgbClr val="FDD302"/>
      </a:accent4>
      <a:accent5>
        <a:srgbClr val="7CAA2D"/>
      </a:accent5>
      <a:accent6>
        <a:srgbClr val="4D86BC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1062</TotalTime>
  <Words>242</Words>
  <Application>Microsoft Office PowerPoint</Application>
  <DocSecurity>0</DocSecurity>
  <PresentationFormat>Произвольный</PresentationFormat>
  <Paragraphs>57</Paragraphs>
  <Slides>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Calibri</vt:lpstr>
      <vt:lpstr>Century Gothic</vt:lpstr>
      <vt:lpstr>Gotham Pro</vt:lpstr>
      <vt:lpstr>Wingdings</vt:lpstr>
      <vt:lpstr>Тема Office</vt:lpstr>
      <vt:lpstr>Специальное оформление</vt:lpstr>
      <vt:lpstr>2_Тема Office</vt:lpstr>
      <vt:lpstr>Презентация PowerPoint</vt:lpstr>
      <vt:lpstr>Агротуристический комплекс «Живое село» в с. Преображеновка </vt:lpstr>
      <vt:lpstr>Мастер-план и инвестиции</vt:lpstr>
      <vt:lpstr>На территории возведены:</vt:lpstr>
      <vt:lpstr>Результат проекта</vt:lpstr>
      <vt:lpstr>Дальнейшее развитие</vt:lpstr>
    </vt:vector>
  </TitlesOfParts>
  <Company>Администрация Липецкой области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Горгодзе Диана Арчиловна</dc:creator>
  <cp:lastModifiedBy>Гаршина Ирина Юрьевна</cp:lastModifiedBy>
  <cp:revision>161</cp:revision>
  <dcterms:created xsi:type="dcterms:W3CDTF">2022-05-23T14:12:11Z</dcterms:created>
  <dcterms:modified xsi:type="dcterms:W3CDTF">2023-12-08T11:28:23Z</dcterms:modified>
  <dc:identifier/>
  <dc:language/>
  <cp:version/>
</cp:coreProperties>
</file>