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4.xml.rels" ContentType="application/vnd.openxmlformats-package.relationships+xml"/>
  <Override PartName="/ppt/notesSlides/notesSlide4.xml" ContentType="application/vnd.openxmlformats-officedocument.presentationml.notesSlid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26.jpeg" ContentType="image/jpeg"/>
  <Override PartName="/ppt/media/image21.png" ContentType="image/png"/>
  <Override PartName="/ppt/media/image28.jpeg" ContentType="image/jpeg"/>
  <Override PartName="/ppt/media/image7.jpeg" ContentType="image/jpeg"/>
  <Override PartName="/ppt/media/image19.jpeg" ContentType="image/jpeg"/>
  <Override PartName="/ppt/media/image6.jpeg" ContentType="image/jpeg"/>
  <Override PartName="/ppt/media/image27.jpeg" ContentType="image/jpeg"/>
  <Override PartName="/ppt/media/image29.jpeg" ContentType="image/jpeg"/>
  <Override PartName="/ppt/media/image5.png" ContentType="image/png"/>
  <Override PartName="/ppt/media/image8.jpeg" ContentType="image/jpeg"/>
  <Override PartName="/ppt/media/image13.jpeg" ContentType="image/jpeg"/>
  <Override PartName="/ppt/media/image11.png" ContentType="image/png"/>
  <Override PartName="/ppt/media/image9.jpeg" ContentType="image/jpeg"/>
  <Override PartName="/ppt/media/image30.jpeg" ContentType="image/jpeg"/>
  <Override PartName="/ppt/media/image3.jpeg" ContentType="image/jpeg"/>
  <Override PartName="/ppt/media/image24.jpeg" ContentType="image/jpeg"/>
  <Override PartName="/ppt/media/image20.jpeg" ContentType="image/jpeg"/>
  <Override PartName="/ppt/media/image31.jpeg" ContentType="image/jpeg"/>
  <Override PartName="/ppt/media/image4.jpeg" ContentType="image/jpeg"/>
  <Override PartName="/ppt/media/image25.jpeg" ContentType="image/jpeg"/>
  <Override PartName="/ppt/media/image2.jpeg" ContentType="image/jpeg"/>
  <Override PartName="/ppt/media/image12.png" ContentType="image/png"/>
  <Override PartName="/ppt/media/image23.jpeg" ContentType="image/jpeg"/>
  <Override PartName="/ppt/media/image10.png" ContentType="image/png"/>
  <Override PartName="/ppt/media/image1.jpeg" ContentType="image/jpeg"/>
  <Override PartName="/ppt/media/image22.jpeg" ContentType="image/jpeg"/>
  <Override PartName="/ppt/media/image14.jpeg" ContentType="image/jpeg"/>
  <Override PartName="/ppt/media/image15.jpeg" ContentType="image/jpeg"/>
  <Override PartName="/ppt/media/image16.png" ContentType="image/png"/>
  <Override PartName="/ppt/media/image17.jpeg" ContentType="image/jpeg"/>
  <Override PartName="/ppt/media/image18.jpeg" ContentType="image/jpe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Century Gothic"/>
              </a:rPr>
              <a:t>Для перемещения страницы щёлкните мышью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04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E1E1212C-4581-4892-9164-8771B036A43E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C184EDD-9724-46C3-B3DC-D0F80AE5378C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2B28430-4005-421A-9165-A706F342DCB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22F890A-8902-4D9C-A1FE-42B43FE552B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9B9C516-F9A1-4825-A491-43FF38A2177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4E943B9-EA26-4397-9932-50102DD3D81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EE59663-8665-4E24-A9B5-784A160DD7D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6CCB007-8BC3-4527-B3A4-922EEF5ED52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A73ECCD-4062-4984-B68C-F6C66938289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3549ECC-DD88-4931-A44C-5327A9D6BFE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C4AE642-8C6C-47B9-AD2B-91463C27A00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898F677-1DA4-4C9B-BCD0-67558CFCF01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AA527C6-8D91-487D-B83A-138DA3F0C84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D8D35A3-D7BF-4076-9082-DB4030CFAEA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551FA79-B0C0-4EC5-80CD-A78FB16E60A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3606771-33B7-4080-BD76-22F038FC552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0F776DB-9A70-4A7B-80C0-2559CD284D2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A73F997-AD46-4B7B-AD09-96C3BC430FC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348C416-14E2-41E6-860D-EB3C1233D88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D80B4AD-E9BA-43AC-B3D2-D1F4F90C896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3746499-64F9-4DDF-8F4F-2D10F90C1FE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06FCE78-0FFC-4F4B-B6D4-98900F6021A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EE3B5D2-C99A-43C4-ABEB-9E41420BA49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FB0E29D-14A4-4D18-A895-4D02EDA9C97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69BEDC9-1D87-4D74-A529-973E66FA916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2A5123B-201C-48FB-B003-3795F62BD47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0">
              <a:srgbClr val="77ceef"/>
            </a:gs>
            <a:gs pos="100000">
              <a:srgbClr val="27516b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sp>
          <p:nvSpPr>
            <p:cNvPr id="1" name="Straight Connector 7"/>
            <p:cNvSpPr/>
            <p:nvPr/>
          </p:nvSpPr>
          <p:spPr>
            <a:xfrm flipH="1">
              <a:off x="11275920" y="2963160"/>
              <a:ext cx="912600" cy="912960"/>
            </a:xfrm>
            <a:prstGeom prst="line">
              <a:avLst/>
            </a:prstGeom>
            <a:ln w="9525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Straight Connector 8"/>
            <p:cNvSpPr/>
            <p:nvPr/>
          </p:nvSpPr>
          <p:spPr>
            <a:xfrm flipH="1">
              <a:off x="9206640" y="3190320"/>
              <a:ext cx="2981880" cy="2981880"/>
            </a:xfrm>
            <a:prstGeom prst="line">
              <a:avLst/>
            </a:prstGeom>
            <a:ln w="9525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Straight Connector 9"/>
            <p:cNvSpPr/>
            <p:nvPr/>
          </p:nvSpPr>
          <p:spPr>
            <a:xfrm flipH="1">
              <a:off x="10292040" y="3285000"/>
              <a:ext cx="1896480" cy="1896480"/>
            </a:xfrm>
            <a:prstGeom prst="line">
              <a:avLst/>
            </a:prstGeom>
            <a:ln w="9525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" name="Straight Connector 10"/>
            <p:cNvSpPr/>
            <p:nvPr/>
          </p:nvSpPr>
          <p:spPr>
            <a:xfrm flipH="1">
              <a:off x="10442880" y="3130920"/>
              <a:ext cx="1745640" cy="1745640"/>
            </a:xfrm>
            <a:prstGeom prst="line">
              <a:avLst/>
            </a:prstGeom>
            <a:ln w="28575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" name="Straight Connector 11"/>
            <p:cNvSpPr/>
            <p:nvPr/>
          </p:nvSpPr>
          <p:spPr>
            <a:xfrm flipH="1">
              <a:off x="10918800" y="3682800"/>
              <a:ext cx="1269720" cy="1270080"/>
            </a:xfrm>
            <a:prstGeom prst="line">
              <a:avLst/>
            </a:prstGeom>
            <a:ln w="28575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8000640" cy="2971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100000"/>
              </a:lnSpc>
              <a:buNone/>
            </a:pPr>
            <a:r>
              <a:rPr b="0" lang="ru-RU" sz="4800" spc="-1" strike="noStrike" cap="all">
                <a:solidFill>
                  <a:srgbClr val="ffffff"/>
                </a:solidFill>
                <a:latin typeface="Century Gothic"/>
              </a:rPr>
              <a:t>Образец заголовка</a:t>
            </a:r>
            <a:endParaRPr b="0" lang="en-US" sz="4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1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buNone/>
              <a:defRPr b="0" lang="ru-RU" sz="1000" spc="-1" strike="noStrike">
                <a:solidFill>
                  <a:srgbClr val="192d3a"/>
                </a:solidFill>
                <a:latin typeface="Century Gothic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192d3a"/>
                </a:solidFill>
                <a:latin typeface="Century Gothic"/>
              </a:rPr>
              <a:t>&lt;дата/время&gt;</a:t>
            </a:r>
            <a:endParaRPr b="0" lang="ru-RU" sz="1000" spc="-1" strike="noStrike"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2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3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3200" spc="-1" strike="noStrike">
                <a:solidFill>
                  <a:srgbClr val="192d3a"/>
                </a:solidFill>
                <a:latin typeface="Century Gothic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84BB6E4-2817-48A4-9689-E85F10F6DFCB}" type="slidenum">
              <a:rPr b="0" lang="ru-RU" sz="3200" spc="-1" strike="noStrike">
                <a:solidFill>
                  <a:srgbClr val="192d3a"/>
                </a:solidFill>
                <a:latin typeface="Century Gothic"/>
              </a:rPr>
              <a:t>&lt;номер&gt;</a:t>
            </a:fld>
            <a:endParaRPr b="0" lang="ru-RU" sz="3200" spc="-1" strike="noStrike">
              <a:latin typeface="Times New Roman"/>
            </a:endParaRPr>
          </a:p>
        </p:txBody>
      </p:sp>
      <p:sp>
        <p:nvSpPr>
          <p:cNvPr id="10" name="Straight Connector 15"/>
          <p:cNvSpPr/>
          <p:nvPr/>
        </p:nvSpPr>
        <p:spPr>
          <a:xfrm flipH="1">
            <a:off x="8227800" y="8280"/>
            <a:ext cx="3809880" cy="3809880"/>
          </a:xfrm>
          <a:prstGeom prst="line">
            <a:avLst/>
          </a:prstGeom>
          <a:ln w="12700"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Straight Connector 16"/>
          <p:cNvSpPr/>
          <p:nvPr/>
        </p:nvSpPr>
        <p:spPr>
          <a:xfrm flipH="1">
            <a:off x="6108120" y="91440"/>
            <a:ext cx="6080400" cy="6080760"/>
          </a:xfrm>
          <a:prstGeom prst="line">
            <a:avLst/>
          </a:prstGeom>
          <a:ln w="12700"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Straight Connector 18"/>
          <p:cNvSpPr/>
          <p:nvPr/>
        </p:nvSpPr>
        <p:spPr>
          <a:xfrm flipH="1">
            <a:off x="7235640" y="228600"/>
            <a:ext cx="4952880" cy="4952880"/>
          </a:xfrm>
          <a:prstGeom prst="line">
            <a:avLst/>
          </a:prstGeom>
          <a:ln w="12700"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" name="Straight Connector 20"/>
          <p:cNvSpPr/>
          <p:nvPr/>
        </p:nvSpPr>
        <p:spPr>
          <a:xfrm flipH="1">
            <a:off x="7335720" y="32040"/>
            <a:ext cx="4852800" cy="4853160"/>
          </a:xfrm>
          <a:prstGeom prst="line">
            <a:avLst/>
          </a:prstGeom>
          <a:ln w="31750"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" name="Straight Connector 22"/>
          <p:cNvSpPr/>
          <p:nvPr/>
        </p:nvSpPr>
        <p:spPr>
          <a:xfrm flipH="1">
            <a:off x="7845120" y="609480"/>
            <a:ext cx="4343400" cy="4343400"/>
          </a:xfrm>
          <a:prstGeom prst="line">
            <a:avLst/>
          </a:prstGeom>
          <a:ln w="31750"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4457"/>
                </a:solidFill>
                <a:latin typeface="Century Gothic"/>
              </a:rPr>
              <a:t>Для правки структуры щёлкните мышью</a:t>
            </a:r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264457"/>
                </a:solidFill>
                <a:latin typeface="Century Gothic"/>
              </a:rPr>
              <a:t>Второй уровень структуры</a:t>
            </a:r>
            <a:endParaRPr b="0" lang="en-US" sz="1600" spc="-1" strike="noStrike">
              <a:solidFill>
                <a:srgbClr val="264457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264457"/>
                </a:solidFill>
                <a:latin typeface="Century Gothic"/>
              </a:rPr>
              <a:t>Третий уровень структуры</a:t>
            </a:r>
            <a:endParaRPr b="0" lang="en-US" sz="1400" spc="-1" strike="noStrike">
              <a:solidFill>
                <a:srgbClr val="264457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264457"/>
                </a:solidFill>
                <a:latin typeface="Century Gothic"/>
              </a:rPr>
              <a:t>Четвёртый уровень структуры</a:t>
            </a:r>
            <a:endParaRPr b="0" lang="en-US" sz="1400" spc="-1" strike="noStrike">
              <a:solidFill>
                <a:srgbClr val="264457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4457"/>
                </a:solidFill>
                <a:latin typeface="Century Gothic"/>
              </a:rPr>
              <a:t>Пятый уровень структуры</a:t>
            </a:r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4457"/>
                </a:solidFill>
                <a:latin typeface="Century Gothic"/>
              </a:rPr>
              <a:t>Шестой уровень структуры</a:t>
            </a:r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4457"/>
                </a:solidFill>
                <a:latin typeface="Century Gothic"/>
              </a:rPr>
              <a:t>Седьмой уровень структуры</a:t>
            </a:r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100000">
              <a:srgbClr val="77ceef"/>
            </a:gs>
            <a:gs pos="100000">
              <a:srgbClr val="27516b"/>
            </a:gs>
          </a:gsLst>
          <a:lin ang="612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6"/>
          <p:cNvGrpSpPr/>
          <p:nvPr/>
        </p:nvGrpSpPr>
        <p:grpSpPr>
          <a:xfrm>
            <a:off x="9206640" y="2963160"/>
            <a:ext cx="2981880" cy="3209040"/>
            <a:chOff x="9206640" y="2963160"/>
            <a:chExt cx="2981880" cy="3209040"/>
          </a:xfrm>
        </p:grpSpPr>
        <p:sp>
          <p:nvSpPr>
            <p:cNvPr id="53" name="Straight Connector 7"/>
            <p:cNvSpPr/>
            <p:nvPr/>
          </p:nvSpPr>
          <p:spPr>
            <a:xfrm flipH="1">
              <a:off x="11275920" y="2963160"/>
              <a:ext cx="912600" cy="912960"/>
            </a:xfrm>
            <a:prstGeom prst="line">
              <a:avLst/>
            </a:prstGeom>
            <a:ln w="9525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4" name="Straight Connector 8"/>
            <p:cNvSpPr/>
            <p:nvPr/>
          </p:nvSpPr>
          <p:spPr>
            <a:xfrm flipH="1">
              <a:off x="9206640" y="3190320"/>
              <a:ext cx="2981880" cy="2981880"/>
            </a:xfrm>
            <a:prstGeom prst="line">
              <a:avLst/>
            </a:prstGeom>
            <a:ln w="9525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5" name="Straight Connector 9"/>
            <p:cNvSpPr/>
            <p:nvPr/>
          </p:nvSpPr>
          <p:spPr>
            <a:xfrm flipH="1">
              <a:off x="10292040" y="3285000"/>
              <a:ext cx="1896480" cy="1896480"/>
            </a:xfrm>
            <a:prstGeom prst="line">
              <a:avLst/>
            </a:prstGeom>
            <a:ln w="9525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6" name="Straight Connector 10"/>
            <p:cNvSpPr/>
            <p:nvPr/>
          </p:nvSpPr>
          <p:spPr>
            <a:xfrm flipH="1">
              <a:off x="10442880" y="3130920"/>
              <a:ext cx="1745640" cy="1745640"/>
            </a:xfrm>
            <a:prstGeom prst="line">
              <a:avLst/>
            </a:prstGeom>
            <a:ln w="28575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7" name="Straight Connector 11"/>
            <p:cNvSpPr/>
            <p:nvPr/>
          </p:nvSpPr>
          <p:spPr>
            <a:xfrm flipH="1">
              <a:off x="10918800" y="3682800"/>
              <a:ext cx="1269720" cy="1270080"/>
            </a:xfrm>
            <a:prstGeom prst="line">
              <a:avLst/>
            </a:prstGeom>
            <a:ln w="28575">
              <a:solidFill>
                <a:srgbClr val="ffffff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58" name="PlaceHolder 1"/>
          <p:cNvSpPr>
            <a:spLocks noGrp="1"/>
          </p:cNvSpPr>
          <p:nvPr>
            <p:ph type="dt" idx="4"/>
          </p:nvPr>
        </p:nvSpPr>
        <p:spPr>
          <a:xfrm>
            <a:off x="9904320" y="6172200"/>
            <a:ext cx="15998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buNone/>
              <a:defRPr b="0" lang="ru-RU" sz="1000" spc="-1" strike="noStrike">
                <a:solidFill>
                  <a:srgbClr val="192d3a"/>
                </a:solidFill>
                <a:latin typeface="Century Gothic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b="0" lang="ru-RU" sz="1000" spc="-1" strike="noStrike">
                <a:solidFill>
                  <a:srgbClr val="192d3a"/>
                </a:solidFill>
                <a:latin typeface="Century Gothic"/>
              </a:rPr>
              <a:t>&lt;дата/время&gt;</a:t>
            </a:r>
            <a:endParaRPr b="0" lang="ru-RU" sz="1000" spc="-1" strike="noStrike">
              <a:latin typeface="Times New Roman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ftr" idx="5"/>
          </p:nvPr>
        </p:nvSpPr>
        <p:spPr>
          <a:xfrm>
            <a:off x="684360" y="6172200"/>
            <a:ext cx="7543440" cy="36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sldNum" idx="6"/>
          </p:nvPr>
        </p:nvSpPr>
        <p:spPr>
          <a:xfrm>
            <a:off x="10363320" y="5578560"/>
            <a:ext cx="1141920" cy="669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b="0" lang="ru-RU" sz="3200" spc="-1" strike="noStrike">
                <a:solidFill>
                  <a:srgbClr val="192d3a"/>
                </a:solidFill>
                <a:latin typeface="Century Gothic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BDC287B-B3D9-46EC-A18B-799E4C637A09}" type="slidenum">
              <a:rPr b="0" lang="ru-RU" sz="3200" spc="-1" strike="noStrike">
                <a:solidFill>
                  <a:srgbClr val="192d3a"/>
                </a:solidFill>
                <a:latin typeface="Century Gothic"/>
              </a:rPr>
              <a:t>&lt;номер&gt;</a:t>
            </a:fld>
            <a:endParaRPr b="0" lang="ru-RU" sz="3200" spc="-1" strike="noStrike">
              <a:latin typeface="Times New Roman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Century Gothic"/>
              </a:rPr>
              <a:t>Для правки текста заглавия щёлкните мышью</a:t>
            </a:r>
            <a:endParaRPr b="0" lang="en-US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4457"/>
                </a:solidFill>
                <a:latin typeface="Century Gothic"/>
              </a:rPr>
              <a:t>Для правки структуры щёлкните мышью</a:t>
            </a:r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264457"/>
                </a:solidFill>
                <a:latin typeface="Century Gothic"/>
              </a:rPr>
              <a:t>Второй уровень структуры</a:t>
            </a:r>
            <a:endParaRPr b="0" lang="en-US" sz="1600" spc="-1" strike="noStrike">
              <a:solidFill>
                <a:srgbClr val="264457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264457"/>
                </a:solidFill>
                <a:latin typeface="Century Gothic"/>
              </a:rPr>
              <a:t>Третий уровень структуры</a:t>
            </a:r>
            <a:endParaRPr b="0" lang="en-US" sz="1400" spc="-1" strike="noStrike">
              <a:solidFill>
                <a:srgbClr val="264457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264457"/>
                </a:solidFill>
                <a:latin typeface="Century Gothic"/>
              </a:rPr>
              <a:t>Четвёртый уровень структуры</a:t>
            </a:r>
            <a:endParaRPr b="0" lang="en-US" sz="1400" spc="-1" strike="noStrike">
              <a:solidFill>
                <a:srgbClr val="264457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4457"/>
                </a:solidFill>
                <a:latin typeface="Century Gothic"/>
              </a:rPr>
              <a:t>Пятый уровень структуры</a:t>
            </a:r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4457"/>
                </a:solidFill>
                <a:latin typeface="Century Gothic"/>
              </a:rPr>
              <a:t>Шестой уровень структуры</a:t>
            </a:r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64457"/>
                </a:solidFill>
                <a:latin typeface="Century Gothic"/>
              </a:rPr>
              <a:t>Седьмой уровень структуры</a:t>
            </a:r>
            <a:endParaRPr b="0" lang="en-US" sz="2000" spc="-1" strike="noStrike">
              <a:solidFill>
                <a:srgbClr val="264457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Relationship Id="rId9" Type="http://schemas.openxmlformats.org/officeDocument/2006/relationships/image" Target="../media/image21.png"/><Relationship Id="rId10" Type="http://schemas.openxmlformats.org/officeDocument/2006/relationships/image" Target="../media/image22.jpeg"/><Relationship Id="rId11" Type="http://schemas.openxmlformats.org/officeDocument/2006/relationships/image" Target="../media/image23.jpeg"/><Relationship Id="rId1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3"/>
          <p:cNvSpPr/>
          <p:nvPr/>
        </p:nvSpPr>
        <p:spPr>
          <a:xfrm>
            <a:off x="2451240" y="115920"/>
            <a:ext cx="8393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i="1" lang="ru-RU" sz="3600" spc="-1" strike="noStrike">
                <a:solidFill>
                  <a:srgbClr val="ffffff"/>
                </a:solidFill>
                <a:latin typeface="Times New Roman"/>
              </a:rPr>
              <a:t>Алгоритм работы с семьей (родителем)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06" name="Рисунок 7" descr=""/>
          <p:cNvPicPr/>
          <p:nvPr/>
        </p:nvPicPr>
        <p:blipFill>
          <a:blip r:embed="rId1"/>
          <a:stretch/>
        </p:blipFill>
        <p:spPr>
          <a:xfrm>
            <a:off x="751320" y="1362240"/>
            <a:ext cx="2982240" cy="44899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07" name="Рисунок 8" descr=""/>
          <p:cNvPicPr/>
          <p:nvPr/>
        </p:nvPicPr>
        <p:blipFill>
          <a:blip r:embed="rId2"/>
          <a:stretch/>
        </p:blipFill>
        <p:spPr>
          <a:xfrm>
            <a:off x="4847400" y="1683360"/>
            <a:ext cx="2962800" cy="44611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08" name="Рисунок 9" descr=""/>
          <p:cNvPicPr/>
          <p:nvPr/>
        </p:nvPicPr>
        <p:blipFill>
          <a:blip r:embed="rId3"/>
          <a:stretch/>
        </p:blipFill>
        <p:spPr>
          <a:xfrm>
            <a:off x="8689680" y="1362240"/>
            <a:ext cx="2988360" cy="44992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1"/>
          <p:cNvSpPr/>
          <p:nvPr/>
        </p:nvSpPr>
        <p:spPr>
          <a:xfrm>
            <a:off x="1050840" y="202320"/>
            <a:ext cx="105274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i="1" lang="ru-RU" sz="2800" spc="-1" strike="noStrike">
                <a:solidFill>
                  <a:srgbClr val="ffffff"/>
                </a:solidFill>
                <a:latin typeface="Times New Roman"/>
              </a:rPr>
              <a:t>Заключительное мероприятие  «Семья – источник вдохновения»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45" name="TextBox 3"/>
          <p:cNvSpPr/>
          <p:nvPr/>
        </p:nvSpPr>
        <p:spPr>
          <a:xfrm>
            <a:off x="519840" y="949680"/>
            <a:ext cx="11168640" cy="30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i="1" lang="ru-RU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0" i="1" lang="ru-RU" sz="2400" spc="-1" strike="noStrike">
                <a:solidFill>
                  <a:srgbClr val="ffffff"/>
                </a:solidFill>
                <a:latin typeface="Times New Roman"/>
              </a:rPr>
              <a:t>По завершении сопровождения организуется встреча с семьями-выпускниками «Семья – источник вдохновения».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i="1" lang="ru-RU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0" i="1" lang="ru-RU" sz="2400" spc="-1" strike="noStrike">
                <a:solidFill>
                  <a:srgbClr val="ffffff"/>
                </a:solidFill>
                <a:latin typeface="Times New Roman"/>
              </a:rPr>
              <a:t>Встреча проводится в форме группового занятия с целью обмена мнениями, впечатлениями от общения и проведенной работы.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i="1" lang="ru-RU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0" i="1" lang="ru-RU" sz="2400" spc="-1" strike="noStrike">
                <a:solidFill>
                  <a:srgbClr val="ffffff"/>
                </a:solidFill>
                <a:latin typeface="Times New Roman"/>
              </a:rPr>
              <a:t>Молодые родители подводят итоги. Делятся результатами, изменениями в их жизни, строят планы на будущее.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i="1" lang="ru-RU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0" i="1" lang="ru-RU" sz="2400" spc="-1" strike="noStrike">
                <a:solidFill>
                  <a:srgbClr val="ffffff"/>
                </a:solidFill>
                <a:latin typeface="Times New Roman"/>
              </a:rPr>
              <a:t>По желанию участников проекта организуется фотосессия «Семейный альбом».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46" name="Рисунок 2" descr=""/>
          <p:cNvPicPr/>
          <p:nvPr/>
        </p:nvPicPr>
        <p:blipFill>
          <a:blip r:embed="rId1"/>
          <a:stretch/>
        </p:blipFill>
        <p:spPr>
          <a:xfrm>
            <a:off x="5067000" y="3604680"/>
            <a:ext cx="2494800" cy="17247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47" name="Рисунок 4" descr=""/>
          <p:cNvPicPr/>
          <p:nvPr/>
        </p:nvPicPr>
        <p:blipFill>
          <a:blip r:embed="rId2"/>
          <a:srcRect l="0" t="26155" r="5095" b="33713"/>
          <a:stretch/>
        </p:blipFill>
        <p:spPr>
          <a:xfrm>
            <a:off x="3900600" y="5319360"/>
            <a:ext cx="2728440" cy="15382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48" name="Рисунок 5" descr=""/>
          <p:cNvPicPr/>
          <p:nvPr/>
        </p:nvPicPr>
        <p:blipFill>
          <a:blip r:embed="rId3"/>
          <a:stretch/>
        </p:blipFill>
        <p:spPr>
          <a:xfrm>
            <a:off x="477720" y="3998880"/>
            <a:ext cx="1817280" cy="27255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49" name="Рисунок 6" descr=""/>
          <p:cNvPicPr/>
          <p:nvPr/>
        </p:nvPicPr>
        <p:blipFill>
          <a:blip r:embed="rId4"/>
          <a:stretch/>
        </p:blipFill>
        <p:spPr>
          <a:xfrm>
            <a:off x="9760680" y="3875040"/>
            <a:ext cx="1787040" cy="28494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50" name="Рисунок 7" descr=""/>
          <p:cNvPicPr/>
          <p:nvPr/>
        </p:nvPicPr>
        <p:blipFill>
          <a:blip r:embed="rId5"/>
          <a:srcRect l="6062" t="8374" r="13607" b="0"/>
          <a:stretch/>
        </p:blipFill>
        <p:spPr>
          <a:xfrm>
            <a:off x="2295720" y="3719160"/>
            <a:ext cx="2515680" cy="16102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51" name="Рисунок 8" descr=""/>
          <p:cNvPicPr/>
          <p:nvPr/>
        </p:nvPicPr>
        <p:blipFill>
          <a:blip r:embed="rId6"/>
          <a:srcRect l="26900" t="19040" r="38342" b="0"/>
          <a:stretch/>
        </p:blipFill>
        <p:spPr>
          <a:xfrm>
            <a:off x="7763760" y="4515480"/>
            <a:ext cx="1776240" cy="23223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Box 1"/>
          <p:cNvSpPr/>
          <p:nvPr/>
        </p:nvSpPr>
        <p:spPr>
          <a:xfrm>
            <a:off x="1790280" y="399960"/>
            <a:ext cx="936936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i="1" lang="ru-RU" sz="2800" spc="-1" strike="noStrike">
                <a:solidFill>
                  <a:srgbClr val="ffffff"/>
                </a:solidFill>
                <a:latin typeface="Times New Roman"/>
              </a:rPr>
              <a:t>Составление акта собеседования с гражданином (семьей)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10" name="TextBox 2"/>
          <p:cNvSpPr/>
          <p:nvPr/>
        </p:nvSpPr>
        <p:spPr>
          <a:xfrm>
            <a:off x="657360" y="1162080"/>
            <a:ext cx="10886760" cy="30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i="1" lang="ru-RU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0" i="1" lang="ru-RU" sz="2400" spc="-1" strike="noStrike">
                <a:solidFill>
                  <a:srgbClr val="ffffff"/>
                </a:solidFill>
                <a:latin typeface="Times New Roman"/>
              </a:rPr>
              <a:t>В ходе беседы специалистами выясняется причина обращения гражданина (семьи, родителя) за помощью.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i="1" lang="ru-RU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0" i="1" lang="ru-RU" sz="2400" spc="-1" strike="noStrike">
                <a:solidFill>
                  <a:srgbClr val="ffffff"/>
                </a:solidFill>
                <a:latin typeface="Times New Roman"/>
              </a:rPr>
              <a:t>Уточняется: состав семьи, социальный статус, материальное положение, взаимоотношения в семье и др.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i="1" lang="ru-RU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0" i="1" lang="ru-RU" sz="2400" spc="-1" strike="noStrike">
                <a:solidFill>
                  <a:srgbClr val="ffffff"/>
                </a:solidFill>
                <a:latin typeface="Times New Roman"/>
              </a:rPr>
              <a:t>Специалисты выясняют предполагаемые результаты и ожидания семьи (родителя) после проведенной с ними работы.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i="1" lang="ru-RU" sz="24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0" i="1" lang="ru-RU" sz="2400" spc="-1" strike="noStrike">
                <a:solidFill>
                  <a:srgbClr val="ffffff"/>
                </a:solidFill>
                <a:latin typeface="Times New Roman"/>
              </a:rPr>
              <a:t>Специалистами определяется проблема семьи (родителя) и уровень сопровождения.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11" name="Рисунок 3" descr=""/>
          <p:cNvPicPr/>
          <p:nvPr/>
        </p:nvPicPr>
        <p:blipFill>
          <a:blip r:embed="rId1"/>
          <a:stretch/>
        </p:blipFill>
        <p:spPr>
          <a:xfrm>
            <a:off x="7776720" y="4209120"/>
            <a:ext cx="3243240" cy="23515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"/>
          <p:cNvSpPr/>
          <p:nvPr/>
        </p:nvSpPr>
        <p:spPr>
          <a:xfrm>
            <a:off x="190440" y="152280"/>
            <a:ext cx="1184868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i="1" lang="ru-RU" sz="2800" spc="-1" strike="noStrike">
                <a:solidFill>
                  <a:srgbClr val="ffffff"/>
                </a:solidFill>
                <a:latin typeface="Times New Roman"/>
              </a:rPr>
              <a:t>Оформление (сбор) документов для постановки семьи (родителя)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i="1" lang="ru-RU" sz="2800" spc="-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1" i="1" lang="ru-RU" sz="2800" spc="-1" strike="noStrike">
                <a:solidFill>
                  <a:srgbClr val="ffffff"/>
                </a:solidFill>
                <a:latin typeface="Times New Roman"/>
              </a:rPr>
              <a:t>на постинтернатное сопровождение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13" name="TextBox 3"/>
          <p:cNvSpPr/>
          <p:nvPr/>
        </p:nvSpPr>
        <p:spPr>
          <a:xfrm>
            <a:off x="485640" y="1106640"/>
            <a:ext cx="10972440" cy="44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algn="just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b="0" i="1" lang="ru-RU" sz="2400" spc="-1" strike="noStrike">
                <a:solidFill>
                  <a:srgbClr val="ffffff"/>
                </a:solidFill>
                <a:latin typeface="Times New Roman"/>
              </a:rPr>
              <a:t>Акт собеседования с гражданином</a:t>
            </a:r>
            <a:endParaRPr b="0" lang="ru-RU" sz="24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b="0" i="1" lang="ru-RU" sz="2400" spc="-1" strike="noStrike">
                <a:solidFill>
                  <a:srgbClr val="ffffff"/>
                </a:solidFill>
                <a:latin typeface="Times New Roman"/>
              </a:rPr>
              <a:t>Заявление о постановке на сопровождение и предоставление государственной услуги</a:t>
            </a:r>
            <a:endParaRPr b="0" lang="ru-RU" sz="24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b="0" i="1" lang="ru-RU" sz="2400" spc="-1" strike="noStrike">
                <a:solidFill>
                  <a:srgbClr val="ffffff"/>
                </a:solidFill>
                <a:latin typeface="Times New Roman"/>
              </a:rPr>
              <a:t>Согласие на обработку персональных данных</a:t>
            </a:r>
            <a:endParaRPr b="0" lang="ru-RU" sz="24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b="0" i="1" lang="ru-RU" sz="2400" spc="-1" strike="noStrike">
                <a:solidFill>
                  <a:srgbClr val="ffffff"/>
                </a:solidFill>
                <a:latin typeface="Times New Roman"/>
              </a:rPr>
              <a:t>Заявление (согласие) на публикацию биометрических данных</a:t>
            </a:r>
            <a:endParaRPr b="0" lang="ru-RU" sz="24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b="0" i="1" lang="ru-RU" sz="2400" spc="-1" strike="noStrike">
                <a:solidFill>
                  <a:srgbClr val="ffffff"/>
                </a:solidFill>
                <a:latin typeface="Times New Roman"/>
              </a:rPr>
              <a:t>Копия паспорта гражданина</a:t>
            </a:r>
            <a:endParaRPr b="0" lang="ru-RU" sz="24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b="0" i="1" lang="ru-RU" sz="2400" spc="-1" strike="noStrike">
                <a:solidFill>
                  <a:srgbClr val="ffffff"/>
                </a:solidFill>
                <a:latin typeface="Times New Roman"/>
              </a:rPr>
              <a:t>Справка органов опеки и попечительства, подтверждающая статус детей-сирот (детей, оставшихся без попечения родителей; лиц из числа детей-сирот и детей, оставшихся без попечения родителей) </a:t>
            </a:r>
            <a:endParaRPr b="0" lang="ru-RU" sz="24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b="0" i="1" lang="ru-RU" sz="2400" spc="-1" strike="noStrike">
                <a:solidFill>
                  <a:srgbClr val="ffffff"/>
                </a:solidFill>
                <a:latin typeface="Times New Roman"/>
              </a:rPr>
              <a:t>Договор о постинтернатном сопровождении</a:t>
            </a:r>
            <a:endParaRPr b="0" lang="ru-RU" sz="24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b="0" i="1" lang="ru-RU" sz="2400" spc="-1" strike="noStrike">
                <a:solidFill>
                  <a:srgbClr val="ffffff"/>
                </a:solidFill>
                <a:latin typeface="Times New Roman"/>
              </a:rPr>
              <a:t>Приказ директора учреждения о приеме на постинтнрнатное сопровождение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2400" spc="-1" strike="noStrike">
              <a:latin typeface="Arial"/>
            </a:endParaRPr>
          </a:p>
        </p:txBody>
      </p:sp>
      <p:pic>
        <p:nvPicPr>
          <p:cNvPr id="114" name="Рисунок 4" descr=""/>
          <p:cNvPicPr/>
          <p:nvPr/>
        </p:nvPicPr>
        <p:blipFill>
          <a:blip r:embed="rId1"/>
          <a:stretch/>
        </p:blipFill>
        <p:spPr>
          <a:xfrm>
            <a:off x="9487080" y="5286240"/>
            <a:ext cx="1743840" cy="14475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"/>
          <p:cNvSpPr/>
          <p:nvPr/>
        </p:nvSpPr>
        <p:spPr>
          <a:xfrm>
            <a:off x="3031200" y="314280"/>
            <a:ext cx="601056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i="1" lang="ru-RU" sz="2800" spc="-1" strike="noStrike">
                <a:solidFill>
                  <a:srgbClr val="ffffff"/>
                </a:solidFill>
                <a:latin typeface="Times New Roman"/>
              </a:rPr>
              <a:t>Психодиагностическое обследование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16" name="TextBox 2"/>
          <p:cNvSpPr/>
          <p:nvPr/>
        </p:nvSpPr>
        <p:spPr>
          <a:xfrm>
            <a:off x="181080" y="1190520"/>
            <a:ext cx="11753640" cy="466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i="1" lang="ru-RU" sz="2400" spc="-1" strike="noStrike">
                <a:solidFill>
                  <a:srgbClr val="ffffff"/>
                </a:solidFill>
                <a:latin typeface="Times New Roman"/>
              </a:rPr>
              <a:t>Проведение психодиагностического обследования с целью исследования потребностно-мотивационной сферы семьи (родителя), внутрисемейных отношений, психоэмоционального состояния, а также наличие/отсутствие депрессии, тревожности, безнадежности, склонности к суицидальному риску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24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b="0" i="1" lang="ru-RU" sz="2400" spc="-1" strike="noStrike">
                <a:solidFill>
                  <a:srgbClr val="ffffff"/>
                </a:solidFill>
                <a:latin typeface="Times New Roman"/>
              </a:rPr>
              <a:t>Шкала </a:t>
            </a:r>
            <a:r>
              <a:rPr b="0" i="1" lang="en-US" sz="2400" spc="-1" strike="noStrike">
                <a:solidFill>
                  <a:srgbClr val="ffffff"/>
                </a:solidFill>
                <a:latin typeface="Times New Roman"/>
              </a:rPr>
              <a:t>HADS</a:t>
            </a:r>
            <a:endParaRPr b="0" lang="ru-RU" sz="24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b="0" i="1" lang="ru-RU" sz="2400" spc="-1" strike="noStrike">
                <a:solidFill>
                  <a:srgbClr val="ffffff"/>
                </a:solidFill>
                <a:latin typeface="Times New Roman"/>
              </a:rPr>
              <a:t>Шкала безнадежности, депрессии А. Бека</a:t>
            </a:r>
            <a:endParaRPr b="0" lang="ru-RU" sz="24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b="0" i="1" lang="ru-RU" sz="2400" spc="-1" strike="noStrike">
                <a:solidFill>
                  <a:srgbClr val="ffffff"/>
                </a:solidFill>
                <a:latin typeface="Times New Roman"/>
              </a:rPr>
              <a:t>Шкала Спилберга-Ханина</a:t>
            </a:r>
            <a:endParaRPr b="0" lang="ru-RU" sz="24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b="0" i="1" lang="ru-RU" sz="2400" spc="-1" strike="noStrike">
                <a:solidFill>
                  <a:srgbClr val="ffffff"/>
                </a:solidFill>
                <a:latin typeface="Times New Roman"/>
              </a:rPr>
              <a:t>Карта суицидального риска Шнайдера</a:t>
            </a:r>
            <a:endParaRPr b="0" lang="ru-RU" sz="24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b="0" i="1" lang="ru-RU" sz="2400" spc="-1" strike="noStrike">
                <a:solidFill>
                  <a:srgbClr val="ffffff"/>
                </a:solidFill>
                <a:latin typeface="Times New Roman"/>
              </a:rPr>
              <a:t>Опросник Т.Н. Разуваевой</a:t>
            </a:r>
            <a:endParaRPr b="0" lang="ru-RU" sz="24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ffffff"/>
              </a:buClr>
              <a:buFont typeface="Wingdings" charset="2"/>
              <a:buChar char=""/>
            </a:pPr>
            <a:r>
              <a:rPr b="0" i="1" lang="ru-RU" sz="2400" spc="-1" strike="noStrike">
                <a:solidFill>
                  <a:srgbClr val="ffffff"/>
                </a:solidFill>
                <a:latin typeface="Times New Roman"/>
              </a:rPr>
              <a:t>Наблюдение, беседа и др.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117" name="Рисунок 4" descr=""/>
          <p:cNvPicPr/>
          <p:nvPr/>
        </p:nvPicPr>
        <p:blipFill>
          <a:blip r:embed="rId1"/>
          <a:stretch/>
        </p:blipFill>
        <p:spPr>
          <a:xfrm>
            <a:off x="9344520" y="2965320"/>
            <a:ext cx="2218680" cy="18882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18" name="Рисунок 5" descr=""/>
          <p:cNvPicPr/>
          <p:nvPr/>
        </p:nvPicPr>
        <p:blipFill>
          <a:blip r:embed="rId2"/>
          <a:stretch/>
        </p:blipFill>
        <p:spPr>
          <a:xfrm>
            <a:off x="9341640" y="4938480"/>
            <a:ext cx="2361960" cy="17712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19" name="Рисунок 6" descr=""/>
          <p:cNvPicPr/>
          <p:nvPr/>
        </p:nvPicPr>
        <p:blipFill>
          <a:blip r:embed="rId3"/>
          <a:stretch/>
        </p:blipFill>
        <p:spPr>
          <a:xfrm>
            <a:off x="6825240" y="2965320"/>
            <a:ext cx="2390400" cy="17928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20" name="Рисунок 3" descr=""/>
          <p:cNvPicPr/>
          <p:nvPr/>
        </p:nvPicPr>
        <p:blipFill>
          <a:blip r:embed="rId4"/>
          <a:srcRect l="4756" t="12944" r="23947" b="20384"/>
          <a:stretch/>
        </p:blipFill>
        <p:spPr>
          <a:xfrm>
            <a:off x="6618240" y="5068440"/>
            <a:ext cx="2597760" cy="15109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"/>
          <p:cNvSpPr/>
          <p:nvPr/>
        </p:nvSpPr>
        <p:spPr>
          <a:xfrm>
            <a:off x="0" y="104760"/>
            <a:ext cx="1162980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i="1" lang="ru-RU" sz="2800" spc="-1" strike="noStrike">
                <a:solidFill>
                  <a:srgbClr val="ffffff"/>
                </a:solidFill>
                <a:latin typeface="Times New Roman"/>
              </a:rPr>
              <a:t>Составление ИППС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i="1" lang="ru-RU" sz="2800" spc="-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1" i="1" lang="ru-RU" sz="2800" spc="-1" strike="noStrike">
                <a:solidFill>
                  <a:srgbClr val="ffffff"/>
                </a:solidFill>
                <a:latin typeface="Times New Roman"/>
              </a:rPr>
              <a:t>(индивидуальная программа постинтернатного сопровождения)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22" name="Рисунок 2" descr=""/>
          <p:cNvPicPr/>
          <p:nvPr/>
        </p:nvPicPr>
        <p:blipFill>
          <a:blip r:embed="rId1"/>
          <a:stretch/>
        </p:blipFill>
        <p:spPr>
          <a:xfrm>
            <a:off x="2743200" y="1294920"/>
            <a:ext cx="6797880" cy="4768920"/>
          </a:xfrm>
          <a:prstGeom prst="rect">
            <a:avLst/>
          </a:prstGeom>
          <a:ln w="0">
            <a:noFill/>
          </a:ln>
        </p:spPr>
      </p:pic>
      <p:sp>
        <p:nvSpPr>
          <p:cNvPr id="123" name="TextBox 5"/>
          <p:cNvSpPr/>
          <p:nvPr/>
        </p:nvSpPr>
        <p:spPr>
          <a:xfrm>
            <a:off x="8609400" y="6115680"/>
            <a:ext cx="3159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ru-RU" sz="1800" spc="-1" strike="noStrike">
                <a:solidFill>
                  <a:srgbClr val="ffffff"/>
                </a:solidFill>
                <a:latin typeface="Times New Roman"/>
              </a:rPr>
              <a:t>Примерная ИППС страница 1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Рисунок 1" descr=""/>
          <p:cNvPicPr/>
          <p:nvPr/>
        </p:nvPicPr>
        <p:blipFill>
          <a:blip r:embed="rId1"/>
          <a:stretch/>
        </p:blipFill>
        <p:spPr>
          <a:xfrm>
            <a:off x="2228760" y="438120"/>
            <a:ext cx="7876800" cy="5372640"/>
          </a:xfrm>
          <a:prstGeom prst="rect">
            <a:avLst/>
          </a:prstGeom>
          <a:ln w="0">
            <a:noFill/>
          </a:ln>
        </p:spPr>
      </p:pic>
      <p:sp>
        <p:nvSpPr>
          <p:cNvPr id="125" name="Прямоугольник 2"/>
          <p:cNvSpPr/>
          <p:nvPr/>
        </p:nvSpPr>
        <p:spPr>
          <a:xfrm>
            <a:off x="8574480" y="5901840"/>
            <a:ext cx="3216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ru-RU" sz="1800" spc="-1" strike="noStrike">
                <a:solidFill>
                  <a:srgbClr val="ffffff"/>
                </a:solidFill>
                <a:latin typeface="Times New Roman"/>
              </a:rPr>
              <a:t>Примерная ИППС страница 2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1" descr=""/>
          <p:cNvPicPr/>
          <p:nvPr/>
        </p:nvPicPr>
        <p:blipFill>
          <a:blip r:embed="rId1"/>
          <a:stretch/>
        </p:blipFill>
        <p:spPr>
          <a:xfrm>
            <a:off x="2343240" y="524520"/>
            <a:ext cx="7467120" cy="5386680"/>
          </a:xfrm>
          <a:prstGeom prst="rect">
            <a:avLst/>
          </a:prstGeom>
          <a:ln w="0">
            <a:noFill/>
          </a:ln>
        </p:spPr>
      </p:pic>
      <p:sp>
        <p:nvSpPr>
          <p:cNvPr id="127" name="Прямоугольник 2"/>
          <p:cNvSpPr/>
          <p:nvPr/>
        </p:nvSpPr>
        <p:spPr>
          <a:xfrm>
            <a:off x="8669520" y="6092280"/>
            <a:ext cx="32169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ru-RU" sz="1800" spc="-1" strike="noStrike">
                <a:solidFill>
                  <a:srgbClr val="ffffff"/>
                </a:solidFill>
                <a:latin typeface="Times New Roman"/>
              </a:rPr>
              <a:t>Примерная ИППС страница 3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Box 1"/>
          <p:cNvSpPr/>
          <p:nvPr/>
        </p:nvSpPr>
        <p:spPr>
          <a:xfrm flipH="1">
            <a:off x="4302720" y="254520"/>
            <a:ext cx="35240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i="1" lang="ru-RU" sz="2800" spc="-1" strike="noStrike">
                <a:solidFill>
                  <a:srgbClr val="ffffff"/>
                </a:solidFill>
                <a:latin typeface="Times New Roman"/>
              </a:rPr>
              <a:t>Реализация ИППС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29" name="Рисунок 2"/>
          <p:cNvSpPr/>
          <p:nvPr/>
        </p:nvSpPr>
        <p:spPr>
          <a:xfrm>
            <a:off x="100080" y="254520"/>
            <a:ext cx="1978560" cy="2638080"/>
          </a:xfrm>
          <a:prstGeom prst="roundRect">
            <a:avLst>
              <a:gd name="adj" fmla="val 8594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0" name="Рисунок 3"/>
          <p:cNvSpPr/>
          <p:nvPr/>
        </p:nvSpPr>
        <p:spPr>
          <a:xfrm>
            <a:off x="2249640" y="1913760"/>
            <a:ext cx="1749960" cy="2333160"/>
          </a:xfrm>
          <a:prstGeom prst="roundRect">
            <a:avLst>
              <a:gd name="adj" fmla="val 8594"/>
            </a:avLst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1" name="Рисунок 4"/>
          <p:cNvSpPr/>
          <p:nvPr/>
        </p:nvSpPr>
        <p:spPr>
          <a:xfrm>
            <a:off x="9063360" y="516240"/>
            <a:ext cx="2257200" cy="1692720"/>
          </a:xfrm>
          <a:prstGeom prst="roundRect">
            <a:avLst>
              <a:gd name="adj" fmla="val 8594"/>
            </a:avLst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2" name="Рисунок 5"/>
          <p:cNvSpPr/>
          <p:nvPr/>
        </p:nvSpPr>
        <p:spPr>
          <a:xfrm>
            <a:off x="180360" y="4287240"/>
            <a:ext cx="1895040" cy="1839960"/>
          </a:xfrm>
          <a:prstGeom prst="roundRect">
            <a:avLst>
              <a:gd name="adj" fmla="val 8594"/>
            </a:avLst>
          </a:prstGeom>
          <a:blipFill rotWithShape="0">
            <a:blip r:embed="rId4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3" name="Рисунок 6"/>
          <p:cNvSpPr/>
          <p:nvPr/>
        </p:nvSpPr>
        <p:spPr>
          <a:xfrm>
            <a:off x="10222920" y="2365200"/>
            <a:ext cx="1534680" cy="2046600"/>
          </a:xfrm>
          <a:prstGeom prst="roundRect">
            <a:avLst>
              <a:gd name="adj" fmla="val 8594"/>
            </a:avLst>
          </a:prstGeom>
          <a:blipFill rotWithShape="0">
            <a:blip r:embed="rId5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4" name="Рисунок 7"/>
          <p:cNvSpPr/>
          <p:nvPr/>
        </p:nvSpPr>
        <p:spPr>
          <a:xfrm>
            <a:off x="4303440" y="1218600"/>
            <a:ext cx="2641320" cy="1980720"/>
          </a:xfrm>
          <a:prstGeom prst="roundRect">
            <a:avLst>
              <a:gd name="adj" fmla="val 8594"/>
            </a:avLst>
          </a:prstGeom>
          <a:blipFill rotWithShape="0">
            <a:blip r:embed="rId6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5" name="Рисунок 8"/>
          <p:cNvSpPr/>
          <p:nvPr/>
        </p:nvSpPr>
        <p:spPr>
          <a:xfrm>
            <a:off x="2467440" y="4524840"/>
            <a:ext cx="1628280" cy="2171520"/>
          </a:xfrm>
          <a:prstGeom prst="roundRect">
            <a:avLst>
              <a:gd name="adj" fmla="val 8594"/>
            </a:avLst>
          </a:prstGeom>
          <a:blipFill rotWithShape="0">
            <a:blip r:embed="rId7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6" name="Рисунок 9"/>
          <p:cNvSpPr/>
          <p:nvPr/>
        </p:nvSpPr>
        <p:spPr>
          <a:xfrm>
            <a:off x="7080480" y="2403360"/>
            <a:ext cx="3006720" cy="1354680"/>
          </a:xfrm>
          <a:prstGeom prst="roundRect">
            <a:avLst>
              <a:gd name="adj" fmla="val 8594"/>
            </a:avLst>
          </a:prstGeom>
          <a:blipFill rotWithShape="0">
            <a:blip r:embed="rId8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7" name="Рисунок 10"/>
          <p:cNvSpPr/>
          <p:nvPr/>
        </p:nvSpPr>
        <p:spPr>
          <a:xfrm>
            <a:off x="4527360" y="3677400"/>
            <a:ext cx="1853640" cy="2471400"/>
          </a:xfrm>
          <a:prstGeom prst="roundRect">
            <a:avLst>
              <a:gd name="adj" fmla="val 8594"/>
            </a:avLst>
          </a:prstGeom>
          <a:blipFill rotWithShape="0">
            <a:blip r:embed="rId9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8" name="Рисунок 11"/>
          <p:cNvSpPr/>
          <p:nvPr/>
        </p:nvSpPr>
        <p:spPr>
          <a:xfrm>
            <a:off x="9097920" y="4497840"/>
            <a:ext cx="2801160" cy="2135880"/>
          </a:xfrm>
          <a:prstGeom prst="roundRect">
            <a:avLst>
              <a:gd name="adj" fmla="val 8594"/>
            </a:avLst>
          </a:prstGeom>
          <a:blipFill rotWithShape="0">
            <a:blip r:embed="rId10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9" name="Рисунок 12"/>
          <p:cNvSpPr/>
          <p:nvPr/>
        </p:nvSpPr>
        <p:spPr>
          <a:xfrm>
            <a:off x="6812640" y="4133160"/>
            <a:ext cx="1875240" cy="2500560"/>
          </a:xfrm>
          <a:prstGeom prst="roundRect">
            <a:avLst>
              <a:gd name="adj" fmla="val 8594"/>
            </a:avLst>
          </a:prstGeom>
          <a:blipFill rotWithShape="0">
            <a:blip r:embed="rId11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"/>
          <p:cNvSpPr/>
          <p:nvPr/>
        </p:nvSpPr>
        <p:spPr>
          <a:xfrm>
            <a:off x="1352520" y="162000"/>
            <a:ext cx="895320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i="1" lang="ru-RU" sz="2800" spc="-1" strike="noStrike">
                <a:solidFill>
                  <a:srgbClr val="ffffff"/>
                </a:solidFill>
                <a:latin typeface="Times New Roman"/>
              </a:rPr>
              <a:t>Проведение заключительного консилиума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i="1" lang="ru-RU" sz="2800" spc="-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1" i="1" lang="ru-RU" sz="2800" spc="-1" strike="noStrike">
                <a:solidFill>
                  <a:srgbClr val="ffffff"/>
                </a:solidFill>
                <a:latin typeface="Times New Roman"/>
              </a:rPr>
              <a:t>по результатам сопровождения семьи (родителя)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41" name="TextBox 2"/>
          <p:cNvSpPr/>
          <p:nvPr/>
        </p:nvSpPr>
        <p:spPr>
          <a:xfrm>
            <a:off x="257040" y="1228680"/>
            <a:ext cx="116488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i="1" lang="ru-RU" sz="1800" spc="-1" strike="noStrike">
                <a:solidFill>
                  <a:srgbClr val="ffffff"/>
                </a:solidFill>
                <a:latin typeface="Times New Roman"/>
              </a:rPr>
              <a:t>В ходе консилиума участниками межведомственной команды на основании заключительного психодиагностического обследования, проведенного с целью исследования родительских компетенций, эмоциональной связи с ребенком, выявления послеродовой депрессии, принимается решение о продлении или снятии семьи (родителя) с сопровождения.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42" name="Рисунок 3" descr=""/>
          <p:cNvPicPr/>
          <p:nvPr/>
        </p:nvPicPr>
        <p:blipFill>
          <a:blip r:embed="rId1"/>
          <a:srcRect l="0" t="22220" r="-1427" b="0"/>
          <a:stretch/>
        </p:blipFill>
        <p:spPr>
          <a:xfrm>
            <a:off x="733320" y="2933640"/>
            <a:ext cx="4835520" cy="2781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43" name="Рисунок 4" descr=""/>
          <p:cNvPicPr/>
          <p:nvPr/>
        </p:nvPicPr>
        <p:blipFill>
          <a:blip r:embed="rId2"/>
          <a:srcRect l="12187" t="41940" r="-3019" b="0"/>
          <a:stretch/>
        </p:blipFill>
        <p:spPr>
          <a:xfrm>
            <a:off x="6081840" y="3009960"/>
            <a:ext cx="5642640" cy="27046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199</TotalTime>
  <Application>LibreOffice/7.3.7.2$Linux_X86_64 LibreOffice_project/30$Build-2</Application>
  <AppVersion>15.0000</AppVersion>
  <Words>242</Words>
  <Paragraphs>40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2023-04-13T01:32:00Z</dcterms:created>
  <dc:creator>Post_internat_4</dc:creator>
  <dc:description/>
  <dc:language>ru-RU</dc:language>
  <cp:lastModifiedBy>Post_internat_4</cp:lastModifiedBy>
  <dcterms:modified xsi:type="dcterms:W3CDTF">2023-04-17T03:37:51Z</dcterms:modified>
  <cp:revision>24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10</vt:i4>
  </property>
</Properties>
</file>