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3" r:id="rId3"/>
    <p:sldId id="266" r:id="rId4"/>
    <p:sldId id="262" r:id="rId5"/>
    <p:sldId id="268" r:id="rId6"/>
    <p:sldId id="269" r:id="rId7"/>
    <p:sldId id="264" r:id="rId8"/>
  </p:sldIdLst>
  <p:sldSz cx="9144000" cy="6858000" type="screen4x3"/>
  <p:notesSz cx="6797675" cy="9926638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74A"/>
    <a:srgbClr val="FF6699"/>
    <a:srgbClr val="3399FF"/>
    <a:srgbClr val="E59074"/>
    <a:srgbClr val="C80043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84583" autoAdjust="0"/>
  </p:normalViewPr>
  <p:slideViewPr>
    <p:cSldViewPr>
      <p:cViewPr varScale="1">
        <p:scale>
          <a:sx n="98" d="100"/>
          <a:sy n="98" d="100"/>
        </p:scale>
        <p:origin x="159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78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405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594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2852936"/>
            <a:ext cx="7056784" cy="1412776"/>
          </a:xfrm>
        </p:spPr>
        <p:txBody>
          <a:bodyPr/>
          <a:lstStyle>
            <a:lvl1pPr>
              <a:defRPr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251520" y="1556792"/>
            <a:ext cx="6408712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556792"/>
            <a:ext cx="6408712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6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yazniki_cso@uszn.avo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393079"/>
            <a:ext cx="8424936" cy="2952328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tabLst>
                <a:tab pos="449580" algn="l"/>
                <a:tab pos="582295" algn="l"/>
              </a:tabLst>
            </a:pPr>
            <a:r>
              <a:rPr lang="ru-RU" sz="3200" dirty="0" smtClean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Технология работы</a:t>
            </a:r>
            <a:br>
              <a:rPr lang="ru-RU" sz="3200" dirty="0" smtClean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</a:t>
            </a:r>
            <a:r>
              <a:rPr lang="ru-RU" sz="3200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летних оздоровительных </a:t>
            </a:r>
            <a:r>
              <a:rPr lang="ru-RU" sz="3200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</a:t>
            </a:r>
            <a:br>
              <a:rPr lang="ru-RU" sz="3200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800" dirty="0" smtClean="0">
                <a:solidFill>
                  <a:srgbClr val="C8004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4800" b="1" dirty="0" smtClean="0">
                <a:solidFill>
                  <a:srgbClr val="C80043"/>
                </a:solidFill>
              </a:rPr>
              <a:t>Всё лето вместе»</a:t>
            </a:r>
            <a:endParaRPr lang="ru-RU" sz="4800" b="1" dirty="0">
              <a:solidFill>
                <a:srgbClr val="C80043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-7712" y="1124744"/>
            <a:ext cx="889709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tabLst>
                <a:tab pos="449580" algn="l"/>
                <a:tab pos="582295" algn="l"/>
              </a:tabLst>
            </a:pPr>
            <a:r>
              <a:rPr lang="ru-RU" sz="1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МИНИСТЕРСТВО СОЦИАЛЬНОЙ ЗАЩИТЫ НАСЕЛЕНИЯ ВЛАДИМИРСКОЙ ОБЛАСТИ</a:t>
            </a:r>
            <a:r>
              <a:rPr lang="ru-RU" sz="10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0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 социального обслуживания Владимирской области</a:t>
            </a:r>
            <a:r>
              <a:rPr lang="ru-RU" sz="10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0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«Вязниковский комплексный центр социального обслуживания населения»</a:t>
            </a:r>
            <a:r>
              <a:rPr lang="ru-RU" sz="10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0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ул. Чехова, д.31, г. Вязники, Владимирская обл., 601443 тел. </a:t>
            </a:r>
            <a:r>
              <a:rPr lang="en-US" sz="1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(49233) 2-14-69, 2-56-63 e-mail: </a:t>
            </a:r>
            <a:r>
              <a:rPr lang="en-US" sz="1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vyazniki_cso@uszn.avo.ru</a:t>
            </a:r>
            <a:endParaRPr lang="ru-RU" sz="10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tabLst>
                <a:tab pos="449580" algn="l"/>
                <a:tab pos="582295" algn="l"/>
              </a:tabLst>
            </a:pPr>
            <a:r>
              <a:rPr lang="ru-RU" sz="1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«Утверждаю»</a:t>
            </a:r>
          </a:p>
          <a:p>
            <a:pPr algn="r">
              <a:lnSpc>
                <a:spcPct val="107000"/>
              </a:lnSpc>
              <a:tabLst>
                <a:tab pos="449580" algn="l"/>
                <a:tab pos="582295" algn="l"/>
              </a:tabLst>
            </a:pPr>
            <a:r>
              <a:rPr lang="ru-RU" sz="1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Директор ГБУСО ВО «ВКЦСОН»</a:t>
            </a:r>
          </a:p>
          <a:p>
            <a:pPr algn="r">
              <a:lnSpc>
                <a:spcPct val="107000"/>
              </a:lnSpc>
              <a:tabLst>
                <a:tab pos="449580" algn="l"/>
                <a:tab pos="582295" algn="l"/>
              </a:tabLst>
            </a:pPr>
            <a:r>
              <a:rPr lang="ru-RU" sz="1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</a:t>
            </a:r>
            <a:r>
              <a:rPr lang="ru-RU" sz="1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М.А.Луданова</a:t>
            </a:r>
            <a:endParaRPr lang="ru-RU" sz="1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449580" algn="l"/>
                <a:tab pos="582295" algn="l"/>
              </a:tabLst>
            </a:pPr>
            <a:r>
              <a:rPr lang="en-US" sz="1000" u="sng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u="sng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u="sng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72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0" y="6165304"/>
            <a:ext cx="8856984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err="1" smtClean="0">
                <a:solidFill>
                  <a:srgbClr val="7030A0"/>
                </a:solidFill>
              </a:rPr>
              <a:t>г.Вязники</a:t>
            </a:r>
            <a:r>
              <a:rPr lang="ru-RU" sz="2000" dirty="0" smtClean="0">
                <a:solidFill>
                  <a:srgbClr val="7030A0"/>
                </a:solidFill>
              </a:rPr>
              <a:t> 2023 год</a:t>
            </a:r>
            <a:endParaRPr lang="ru-RU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28803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Цель </a:t>
            </a:r>
            <a:r>
              <a:rPr lang="ru-RU" sz="2000" b="1" dirty="0" smtClean="0">
                <a:solidFill>
                  <a:srgbClr val="7030A0"/>
                </a:solidFill>
              </a:rPr>
              <a:t>технологии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19" name="Line 253"/>
          <p:cNvSpPr>
            <a:spLocks noChangeShapeType="1"/>
          </p:cNvSpPr>
          <p:nvPr/>
        </p:nvSpPr>
        <p:spPr bwMode="gray">
          <a:xfrm>
            <a:off x="1004927" y="5061913"/>
            <a:ext cx="4800600" cy="0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Rectangle 254"/>
          <p:cNvSpPr>
            <a:spLocks noChangeArrowheads="1"/>
          </p:cNvSpPr>
          <p:nvPr/>
        </p:nvSpPr>
        <p:spPr bwMode="gray">
          <a:xfrm rot="3419336">
            <a:off x="720764" y="4485651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1" name="Text Box 255"/>
          <p:cNvSpPr txBox="1">
            <a:spLocks noChangeArrowheads="1"/>
          </p:cNvSpPr>
          <p:nvPr/>
        </p:nvSpPr>
        <p:spPr bwMode="gray">
          <a:xfrm>
            <a:off x="776327" y="452851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2" name="Line 256"/>
          <p:cNvSpPr>
            <a:spLocks noChangeShapeType="1"/>
          </p:cNvSpPr>
          <p:nvPr/>
        </p:nvSpPr>
        <p:spPr bwMode="gray">
          <a:xfrm>
            <a:off x="1004927" y="2547313"/>
            <a:ext cx="4800600" cy="0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Rectangle 257"/>
          <p:cNvSpPr>
            <a:spLocks noChangeArrowheads="1"/>
          </p:cNvSpPr>
          <p:nvPr/>
        </p:nvSpPr>
        <p:spPr bwMode="gray">
          <a:xfrm rot="3419336">
            <a:off x="648756" y="1971051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37" name="Text Box 258"/>
          <p:cNvSpPr txBox="1">
            <a:spLocks noChangeArrowheads="1"/>
          </p:cNvSpPr>
          <p:nvPr/>
        </p:nvSpPr>
        <p:spPr bwMode="gray">
          <a:xfrm>
            <a:off x="323528" y="412601"/>
            <a:ext cx="864096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dirty="0">
                <a:solidFill>
                  <a:srgbClr val="3399FF"/>
                </a:solidFill>
                <a:latin typeface="Arial" charset="0"/>
              </a:rPr>
              <a:t>формирование </a:t>
            </a:r>
            <a:r>
              <a:rPr lang="ru-RU" dirty="0" smtClean="0">
                <a:solidFill>
                  <a:srgbClr val="3399FF"/>
                </a:solidFill>
                <a:latin typeface="Arial" charset="0"/>
              </a:rPr>
              <a:t>инклюзивного социального </a:t>
            </a:r>
            <a:r>
              <a:rPr lang="ru-RU" dirty="0">
                <a:solidFill>
                  <a:srgbClr val="3399FF"/>
                </a:solidFill>
                <a:latin typeface="Arial" charset="0"/>
              </a:rPr>
              <a:t>пространства, </a:t>
            </a:r>
            <a:r>
              <a:rPr lang="ru-RU" dirty="0" smtClean="0">
                <a:solidFill>
                  <a:srgbClr val="3399FF"/>
                </a:solidFill>
                <a:latin typeface="Arial" charset="0"/>
              </a:rPr>
              <a:t>направленного </a:t>
            </a:r>
            <a:r>
              <a:rPr lang="ru-RU" dirty="0">
                <a:solidFill>
                  <a:srgbClr val="3399FF"/>
                </a:solidFill>
                <a:latin typeface="Arial" charset="0"/>
              </a:rPr>
              <a:t>на вовлечение </a:t>
            </a:r>
            <a:r>
              <a:rPr lang="ru-RU" dirty="0" smtClean="0">
                <a:solidFill>
                  <a:srgbClr val="3399FF"/>
                </a:solidFill>
                <a:latin typeface="Arial" charset="0"/>
              </a:rPr>
              <a:t>несовершеннолетних разных категорий</a:t>
            </a:r>
          </a:p>
          <a:p>
            <a:pPr algn="ctr" eaLnBrk="0" hangingPunct="0"/>
            <a:r>
              <a:rPr lang="ru-RU" dirty="0" smtClean="0">
                <a:solidFill>
                  <a:srgbClr val="3399FF"/>
                </a:solidFill>
                <a:latin typeface="Arial" charset="0"/>
              </a:rPr>
              <a:t> </a:t>
            </a:r>
            <a:r>
              <a:rPr lang="ru-RU" dirty="0">
                <a:solidFill>
                  <a:srgbClr val="3399FF"/>
                </a:solidFill>
                <a:latin typeface="Arial" charset="0"/>
              </a:rPr>
              <a:t>в культурно-досуговую, спортивную, волонтерскую </a:t>
            </a:r>
            <a:r>
              <a:rPr lang="ru-RU" dirty="0" smtClean="0">
                <a:solidFill>
                  <a:srgbClr val="3399FF"/>
                </a:solidFill>
                <a:latin typeface="Arial" charset="0"/>
              </a:rPr>
              <a:t>деятельность</a:t>
            </a:r>
            <a:endParaRPr lang="en-US" dirty="0">
              <a:solidFill>
                <a:srgbClr val="3399FF"/>
              </a:solidFill>
              <a:latin typeface="Arial" charset="0"/>
            </a:endParaRPr>
          </a:p>
        </p:txBody>
      </p:sp>
      <p:sp>
        <p:nvSpPr>
          <p:cNvPr id="38" name="Text Box 259"/>
          <p:cNvSpPr txBox="1">
            <a:spLocks noChangeArrowheads="1"/>
          </p:cNvSpPr>
          <p:nvPr/>
        </p:nvSpPr>
        <p:spPr bwMode="gray">
          <a:xfrm>
            <a:off x="776327" y="201391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9" name="Line 260"/>
          <p:cNvSpPr>
            <a:spLocks noChangeShapeType="1"/>
          </p:cNvSpPr>
          <p:nvPr/>
        </p:nvSpPr>
        <p:spPr bwMode="gray">
          <a:xfrm>
            <a:off x="1004927" y="3385513"/>
            <a:ext cx="4800600" cy="0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3" name="Rectangle 261"/>
          <p:cNvSpPr>
            <a:spLocks noChangeArrowheads="1"/>
          </p:cNvSpPr>
          <p:nvPr/>
        </p:nvSpPr>
        <p:spPr bwMode="gray">
          <a:xfrm rot="3419336">
            <a:off x="720764" y="2809251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4" name="Text Box 262"/>
          <p:cNvSpPr txBox="1">
            <a:spLocks noChangeArrowheads="1"/>
          </p:cNvSpPr>
          <p:nvPr/>
        </p:nvSpPr>
        <p:spPr bwMode="gray">
          <a:xfrm>
            <a:off x="776327" y="285211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45" name="Line 263"/>
          <p:cNvSpPr>
            <a:spLocks noChangeShapeType="1"/>
          </p:cNvSpPr>
          <p:nvPr/>
        </p:nvSpPr>
        <p:spPr bwMode="gray">
          <a:xfrm>
            <a:off x="1006515" y="4222126"/>
            <a:ext cx="4799012" cy="1587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6" name="Rectangle 264"/>
          <p:cNvSpPr>
            <a:spLocks noChangeArrowheads="1"/>
          </p:cNvSpPr>
          <p:nvPr/>
        </p:nvSpPr>
        <p:spPr bwMode="gray">
          <a:xfrm rot="3419336">
            <a:off x="720764" y="3647451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7" name="Text Box 265"/>
          <p:cNvSpPr txBox="1">
            <a:spLocks noChangeArrowheads="1"/>
          </p:cNvSpPr>
          <p:nvPr/>
        </p:nvSpPr>
        <p:spPr bwMode="gray">
          <a:xfrm>
            <a:off x="776327" y="369031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48" name="Line 266"/>
          <p:cNvSpPr>
            <a:spLocks noChangeShapeType="1"/>
          </p:cNvSpPr>
          <p:nvPr/>
        </p:nvSpPr>
        <p:spPr bwMode="gray">
          <a:xfrm>
            <a:off x="1004927" y="5922338"/>
            <a:ext cx="4800600" cy="0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9" name="Rectangle 267"/>
          <p:cNvSpPr>
            <a:spLocks noChangeArrowheads="1"/>
          </p:cNvSpPr>
          <p:nvPr/>
        </p:nvSpPr>
        <p:spPr bwMode="ltGray">
          <a:xfrm rot="3419336">
            <a:off x="720764" y="5346076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0" name="Text Box 268"/>
          <p:cNvSpPr txBox="1">
            <a:spLocks noChangeArrowheads="1"/>
          </p:cNvSpPr>
          <p:nvPr/>
        </p:nvSpPr>
        <p:spPr bwMode="gray">
          <a:xfrm>
            <a:off x="776327" y="538893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24" name="Заголовок 2"/>
          <p:cNvSpPr txBox="1">
            <a:spLocks/>
          </p:cNvSpPr>
          <p:nvPr/>
        </p:nvSpPr>
        <p:spPr>
          <a:xfrm>
            <a:off x="323528" y="1537372"/>
            <a:ext cx="5904656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7030A0"/>
                </a:solidFill>
              </a:rPr>
              <a:t>Задачи </a:t>
            </a:r>
            <a:r>
              <a:rPr lang="ru-RU" sz="2000" b="1" dirty="0" smtClean="0">
                <a:solidFill>
                  <a:srgbClr val="7030A0"/>
                </a:solidFill>
              </a:rPr>
              <a:t>технологии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39164" y="1927963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E59074"/>
                </a:solidFill>
              </a:rPr>
              <a:t>формирование социально-активной личностной позиции несовершеннолетних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4385548"/>
            <a:ext cx="36386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E59074"/>
                </a:solidFill>
                <a:ea typeface="Times New Roman" panose="02020603050405020304" pitchFamily="18" charset="0"/>
              </a:rPr>
              <a:t>развитие творческих </a:t>
            </a:r>
            <a:r>
              <a:rPr lang="ru-RU" dirty="0" smtClean="0">
                <a:solidFill>
                  <a:srgbClr val="E59074"/>
                </a:solidFill>
                <a:ea typeface="Times New Roman" panose="02020603050405020304" pitchFamily="18" charset="0"/>
              </a:rPr>
              <a:t>способностей</a:t>
            </a:r>
          </a:p>
          <a:p>
            <a:pPr algn="ctr"/>
            <a:r>
              <a:rPr lang="ru-RU" dirty="0" smtClean="0">
                <a:solidFill>
                  <a:srgbClr val="E59074"/>
                </a:solidFill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E59074"/>
                </a:solidFill>
                <a:ea typeface="Times New Roman" panose="02020603050405020304" pitchFamily="18" charset="0"/>
              </a:rPr>
              <a:t>несовершеннолетних</a:t>
            </a:r>
            <a:endParaRPr lang="ru-RU" dirty="0">
              <a:solidFill>
                <a:srgbClr val="E59074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2028" y="521593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E59074"/>
                </a:solidFill>
                <a:ea typeface="Times New Roman" panose="02020603050405020304" pitchFamily="18" charset="0"/>
              </a:rPr>
              <a:t>формирование у несовершеннолетних навыков волонтерской деятельности</a:t>
            </a:r>
            <a:endParaRPr lang="ru-RU" dirty="0">
              <a:solidFill>
                <a:srgbClr val="E59074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474160" y="2710654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E59074"/>
                </a:solidFill>
              </a:rPr>
              <a:t>формирование </a:t>
            </a:r>
            <a:r>
              <a:rPr lang="ru-RU" dirty="0" smtClean="0">
                <a:solidFill>
                  <a:srgbClr val="E59074"/>
                </a:solidFill>
              </a:rPr>
              <a:t>толерантного отношения друг к другу среди несовершеннолетних</a:t>
            </a:r>
            <a:endParaRPr lang="ru-RU" dirty="0">
              <a:solidFill>
                <a:srgbClr val="E59074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48910" y="3511010"/>
            <a:ext cx="47525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E59074"/>
                </a:solidFill>
              </a:rPr>
              <a:t>обеспечение доступности, способствующей  </a:t>
            </a:r>
            <a:r>
              <a:rPr lang="ru-RU" dirty="0">
                <a:solidFill>
                  <a:srgbClr val="E59074"/>
                </a:solidFill>
              </a:rPr>
              <a:t>социализации и интеграции </a:t>
            </a:r>
            <a:r>
              <a:rPr lang="ru-RU" dirty="0" smtClean="0">
                <a:solidFill>
                  <a:srgbClr val="E59074"/>
                </a:solidFill>
              </a:rPr>
              <a:t>детей-инвалидов</a:t>
            </a:r>
            <a:endParaRPr lang="ru-RU" dirty="0">
              <a:solidFill>
                <a:srgbClr val="E590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1979712" y="479387"/>
            <a:ext cx="5904656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7030A0"/>
                </a:solidFill>
              </a:rPr>
              <a:t>Идея </a:t>
            </a:r>
            <a:r>
              <a:rPr lang="ru-RU" sz="2000" b="1" dirty="0" smtClean="0">
                <a:solidFill>
                  <a:srgbClr val="7030A0"/>
                </a:solidFill>
              </a:rPr>
              <a:t>технологии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2211044" y="926722"/>
            <a:ext cx="6609428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800" dirty="0">
              <a:solidFill>
                <a:srgbClr val="E59074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1822" y="894457"/>
            <a:ext cx="730652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dirty="0" smtClean="0">
                <a:solidFill>
                  <a:srgbClr val="7030A0"/>
                </a:solidFill>
              </a:rPr>
              <a:t>Идея создания </a:t>
            </a:r>
            <a:r>
              <a:rPr lang="ru-RU" dirty="0">
                <a:solidFill>
                  <a:srgbClr val="7030A0"/>
                </a:solidFill>
              </a:rPr>
              <a:t>единого инклюзивного социального пространства, направленного на вовлечение несовершеннолетних разных </a:t>
            </a:r>
            <a:r>
              <a:rPr lang="ru-RU" dirty="0" smtClean="0">
                <a:solidFill>
                  <a:srgbClr val="7030A0"/>
                </a:solidFill>
              </a:rPr>
              <a:t>категорий в </a:t>
            </a:r>
            <a:r>
              <a:rPr lang="ru-RU" dirty="0">
                <a:solidFill>
                  <a:srgbClr val="7030A0"/>
                </a:solidFill>
              </a:rPr>
              <a:t>культурно-досуговую, </a:t>
            </a:r>
            <a:r>
              <a:rPr lang="ru-RU" dirty="0" smtClean="0">
                <a:solidFill>
                  <a:srgbClr val="7030A0"/>
                </a:solidFill>
              </a:rPr>
              <a:t>спортивную</a:t>
            </a:r>
            <a:r>
              <a:rPr lang="ru-RU" dirty="0">
                <a:solidFill>
                  <a:srgbClr val="7030A0"/>
                </a:solidFill>
              </a:rPr>
              <a:t>, волонтерскую </a:t>
            </a:r>
            <a:r>
              <a:rPr lang="ru-RU" dirty="0" smtClean="0">
                <a:solidFill>
                  <a:srgbClr val="7030A0"/>
                </a:solidFill>
              </a:rPr>
              <a:t>деятельность возникла в учреждении из двух составляющих.</a:t>
            </a:r>
          </a:p>
          <a:p>
            <a:pPr algn="just"/>
            <a:r>
              <a:rPr lang="ru-RU" dirty="0" smtClean="0">
                <a:solidFill>
                  <a:srgbClr val="7030A0"/>
                </a:solidFill>
              </a:rPr>
              <a:t>	Во-первых, инклюзия, то есть включение </a:t>
            </a:r>
            <a:r>
              <a:rPr lang="ru-RU" dirty="0">
                <a:solidFill>
                  <a:srgbClr val="7030A0"/>
                </a:solidFill>
              </a:rPr>
              <a:t>людей с инвалидностью в активную общественную </a:t>
            </a:r>
            <a:r>
              <a:rPr lang="ru-RU" dirty="0" smtClean="0">
                <a:solidFill>
                  <a:srgbClr val="7030A0"/>
                </a:solidFill>
              </a:rPr>
              <a:t>жизнь, сегодня направление актуальное.</a:t>
            </a:r>
          </a:p>
          <a:p>
            <a:pPr algn="just"/>
            <a:r>
              <a:rPr lang="ru-RU" dirty="0" smtClean="0">
                <a:solidFill>
                  <a:srgbClr val="7030A0"/>
                </a:solidFill>
              </a:rPr>
              <a:t>	Во-вторых, так сложилось, что летние дневные группы двух отделений – профилактики безнадзорности, правонарушений несовершеннолетних и реабилитации детей-инвалидов организовывались в соседних помещениях.</a:t>
            </a:r>
          </a:p>
          <a:p>
            <a:pPr algn="just"/>
            <a:r>
              <a:rPr lang="ru-RU" dirty="0">
                <a:solidFill>
                  <a:srgbClr val="7030A0"/>
                </a:solidFill>
              </a:rPr>
              <a:t>	</a:t>
            </a:r>
            <a:r>
              <a:rPr lang="ru-RU" dirty="0" smtClean="0">
                <a:solidFill>
                  <a:srgbClr val="7030A0"/>
                </a:solidFill>
              </a:rPr>
              <a:t>Специалисты наблюдали желание детей активно общаться, при чем с обеих сторон. Стали проводить совместные мероприятия </a:t>
            </a:r>
            <a:r>
              <a:rPr lang="ru-RU" dirty="0">
                <a:solidFill>
                  <a:srgbClr val="7030A0"/>
                </a:solidFill>
              </a:rPr>
              <a:t>и </a:t>
            </a:r>
            <a:r>
              <a:rPr lang="ru-RU" dirty="0" smtClean="0">
                <a:solidFill>
                  <a:srgbClr val="7030A0"/>
                </a:solidFill>
              </a:rPr>
              <a:t>видеть, что у «особенных» детей появилась возможность </a:t>
            </a:r>
            <a:r>
              <a:rPr lang="ru-RU" dirty="0">
                <a:solidFill>
                  <a:srgbClr val="7030A0"/>
                </a:solidFill>
              </a:rPr>
              <a:t>включиться в систему </a:t>
            </a:r>
            <a:r>
              <a:rPr lang="ru-RU" dirty="0" smtClean="0">
                <a:solidFill>
                  <a:srgbClr val="7030A0"/>
                </a:solidFill>
              </a:rPr>
              <a:t>обычного детского отдыха, а «трудные» дети смогли проявить доброту и заботу.</a:t>
            </a:r>
          </a:p>
          <a:p>
            <a:pPr algn="just"/>
            <a:r>
              <a:rPr lang="ru-RU" dirty="0" smtClean="0">
                <a:solidFill>
                  <a:srgbClr val="7030A0"/>
                </a:solidFill>
              </a:rPr>
              <a:t>	Так  родились летние оздоровительные группы «Всё лето вместе», которые существуют уже более 10 лет  и отлично зарекомендовали себя как среди детей, так и родителей.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2050" name="Picture 2" descr="идея PNG , Инновационный клипарт, значки идей, в поле зрения PNG картинки и  пнг рисунок для бесплатной загрузки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-47444"/>
            <a:ext cx="1403648" cy="162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97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030949"/>
            <a:ext cx="8856984" cy="576064"/>
          </a:xfrm>
        </p:spPr>
        <p:txBody>
          <a:bodyPr>
            <a:normAutofit/>
          </a:bodyPr>
          <a:lstStyle/>
          <a:p>
            <a:r>
              <a:rPr lang="ru-RU" sz="1800" i="1" dirty="0" smtClean="0">
                <a:solidFill>
                  <a:srgbClr val="E59074"/>
                </a:solidFill>
                <a:effectLst/>
                <a:latin typeface="+mn-lt"/>
                <a:ea typeface="Times New Roman" panose="02020603050405020304" pitchFamily="18" charset="0"/>
              </a:rPr>
              <a:t>в </a:t>
            </a:r>
            <a:r>
              <a:rPr lang="ru-RU" sz="1800" i="1" dirty="0">
                <a:solidFill>
                  <a:srgbClr val="E59074"/>
                </a:solidFill>
                <a:effectLst/>
                <a:latin typeface="+mn-lt"/>
                <a:ea typeface="Times New Roman" panose="02020603050405020304" pitchFamily="18" charset="0"/>
              </a:rPr>
              <a:t>каждой группе по </a:t>
            </a:r>
            <a:r>
              <a:rPr lang="ru-RU" sz="1800" i="1" dirty="0" smtClean="0">
                <a:solidFill>
                  <a:srgbClr val="E59074"/>
                </a:solidFill>
                <a:effectLst/>
                <a:latin typeface="+mn-lt"/>
                <a:ea typeface="Times New Roman" panose="02020603050405020304" pitchFamily="18" charset="0"/>
              </a:rPr>
              <a:t>20 человек (10 на 10) </a:t>
            </a:r>
            <a:r>
              <a:rPr lang="ru-RU" sz="1800" i="1" dirty="0">
                <a:solidFill>
                  <a:srgbClr val="E59074"/>
                </a:solidFill>
                <a:effectLst/>
                <a:latin typeface="+mn-lt"/>
                <a:ea typeface="Times New Roman" panose="02020603050405020304" pitchFamily="18" charset="0"/>
              </a:rPr>
              <a:t>в возрасте от 6 до 18 лет</a:t>
            </a:r>
            <a:endParaRPr lang="ru-RU" sz="1800" i="1" dirty="0">
              <a:solidFill>
                <a:srgbClr val="E59074"/>
              </a:solidFill>
              <a:latin typeface="+mn-lt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3140968"/>
            <a:ext cx="5400600" cy="30963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Период организации 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</a:t>
            </a:r>
            <a:endParaRPr lang="ru-RU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1800" dirty="0">
                <a:solidFill>
                  <a:srgbClr val="3399FF"/>
                </a:solidFill>
              </a:rPr>
              <a:t>- июнь (21 рабочий день)</a:t>
            </a:r>
          </a:p>
          <a:p>
            <a:pPr marL="0" indent="0" algn="ctr">
              <a:buNone/>
            </a:pPr>
            <a:r>
              <a:rPr lang="ru-RU" sz="1800" dirty="0">
                <a:solidFill>
                  <a:srgbClr val="3399FF"/>
                </a:solidFill>
              </a:rPr>
              <a:t>- июль (21 рабочий день)</a:t>
            </a:r>
          </a:p>
          <a:p>
            <a:pPr marL="0" indent="0" algn="ctr">
              <a:buNone/>
            </a:pPr>
            <a:r>
              <a:rPr lang="ru-RU" sz="1800" dirty="0" smtClean="0">
                <a:solidFill>
                  <a:srgbClr val="3399FF"/>
                </a:solidFill>
              </a:rPr>
              <a:t>- август </a:t>
            </a:r>
            <a:r>
              <a:rPr lang="ru-RU" sz="1800" dirty="0">
                <a:solidFill>
                  <a:srgbClr val="3399FF"/>
                </a:solidFill>
              </a:rPr>
              <a:t>(21 рабочий день</a:t>
            </a:r>
            <a:r>
              <a:rPr lang="ru-RU" sz="1800" dirty="0" smtClean="0">
                <a:solidFill>
                  <a:srgbClr val="3399FF"/>
                </a:solidFill>
              </a:rPr>
              <a:t>)</a:t>
            </a:r>
          </a:p>
          <a:p>
            <a:pPr algn="ctr">
              <a:buFontTx/>
              <a:buChar char="-"/>
            </a:pPr>
            <a:endParaRPr lang="ru-RU" sz="2100" dirty="0">
              <a:solidFill>
                <a:srgbClr val="3399FF"/>
              </a:solidFill>
            </a:endParaRPr>
          </a:p>
          <a:p>
            <a:pPr marL="0" indent="0" algn="ctr">
              <a:buNone/>
            </a:pP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Режим работы 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</a:t>
            </a:r>
            <a:endParaRPr lang="ru-RU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2100" dirty="0" smtClean="0">
                <a:solidFill>
                  <a:srgbClr val="3399FF"/>
                </a:solidFill>
              </a:rPr>
              <a:t> </a:t>
            </a:r>
            <a:r>
              <a:rPr lang="ru-RU" sz="1800" dirty="0">
                <a:solidFill>
                  <a:srgbClr val="3399FF"/>
                </a:solidFill>
              </a:rPr>
              <a:t>10.00 - 14.00 </a:t>
            </a:r>
            <a:r>
              <a:rPr lang="ru-RU" sz="1800" dirty="0" smtClean="0">
                <a:solidFill>
                  <a:srgbClr val="3399FF"/>
                </a:solidFill>
              </a:rPr>
              <a:t>ежедневно</a:t>
            </a:r>
          </a:p>
          <a:p>
            <a:pPr marL="0" indent="0" algn="ctr">
              <a:buNone/>
            </a:pPr>
            <a:r>
              <a:rPr lang="ru-RU" sz="1800" dirty="0" smtClean="0">
                <a:solidFill>
                  <a:srgbClr val="3399FF"/>
                </a:solidFill>
              </a:rPr>
              <a:t>с </a:t>
            </a:r>
            <a:r>
              <a:rPr lang="ru-RU" sz="1800" dirty="0">
                <a:solidFill>
                  <a:srgbClr val="3399FF"/>
                </a:solidFill>
              </a:rPr>
              <a:t>понедельника по </a:t>
            </a:r>
            <a:r>
              <a:rPr lang="ru-RU" sz="1800" dirty="0" smtClean="0">
                <a:solidFill>
                  <a:srgbClr val="3399FF"/>
                </a:solidFill>
              </a:rPr>
              <a:t>пятницу</a:t>
            </a:r>
            <a:endParaRPr lang="ru-RU" sz="1800" dirty="0">
              <a:solidFill>
                <a:srgbClr val="3399FF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1979712" y="479387"/>
            <a:ext cx="5904656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7030A0"/>
                </a:solidFill>
              </a:rPr>
              <a:t>Целевая группа </a:t>
            </a:r>
            <a:r>
              <a:rPr lang="ru-RU" sz="2000" b="1" dirty="0" smtClean="0">
                <a:solidFill>
                  <a:srgbClr val="7030A0"/>
                </a:solidFill>
              </a:rPr>
              <a:t>технологии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Фон для презентации дети с ОВЗ - 34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36" y="479387"/>
            <a:ext cx="2054353" cy="136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2211044" y="926722"/>
            <a:ext cx="6609428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rgbClr val="E59074"/>
                </a:solidFill>
                <a:effectLst/>
                <a:latin typeface="+mn-lt"/>
                <a:ea typeface="Times New Roman" panose="02020603050405020304" pitchFamily="18" charset="0"/>
              </a:rPr>
              <a:t>несовершеннолетние категории социального риска</a:t>
            </a:r>
          </a:p>
          <a:p>
            <a:pPr algn="l"/>
            <a:endParaRPr lang="ru-RU" sz="1800" dirty="0" smtClean="0">
              <a:solidFill>
                <a:srgbClr val="E59074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rgbClr val="E59074"/>
                </a:solidFill>
                <a:effectLst/>
                <a:latin typeface="+mn-lt"/>
              </a:rPr>
              <a:t>несовершеннолетние категории дети-инвалиды</a:t>
            </a:r>
            <a:endParaRPr lang="ru-RU" sz="1800" dirty="0">
              <a:solidFill>
                <a:srgbClr val="E59074"/>
              </a:solidFill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" t="3932" r="5901" b="-1182"/>
          <a:stretch/>
        </p:blipFill>
        <p:spPr>
          <a:xfrm>
            <a:off x="5004048" y="3414388"/>
            <a:ext cx="2641261" cy="1976831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3140968"/>
            <a:ext cx="5400600" cy="30963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Исполнитель мероприятий 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технологии</a:t>
            </a:r>
          </a:p>
          <a:p>
            <a:pPr marL="0" indent="0" algn="ctr">
              <a:buNone/>
            </a:pPr>
            <a:r>
              <a:rPr lang="ru-RU" sz="1800" dirty="0">
                <a:solidFill>
                  <a:srgbClr val="3399FF"/>
                </a:solidFill>
              </a:rPr>
              <a:t>Государственное бюджетное учреждение социального обслуживания Владимирской области «Вязниковский комплексный центр социального обслуживания населения» на базе </a:t>
            </a:r>
            <a:r>
              <a:rPr lang="ru-RU" sz="1800" dirty="0" smtClean="0">
                <a:solidFill>
                  <a:srgbClr val="3399FF"/>
                </a:solidFill>
              </a:rPr>
              <a:t>отделений:</a:t>
            </a:r>
          </a:p>
          <a:p>
            <a:pPr marL="0" indent="0" algn="ctr">
              <a:buNone/>
            </a:pPr>
            <a:r>
              <a:rPr lang="ru-RU" sz="1800" dirty="0" smtClean="0">
                <a:solidFill>
                  <a:srgbClr val="3399FF"/>
                </a:solidFill>
              </a:rPr>
              <a:t> </a:t>
            </a:r>
            <a:r>
              <a:rPr lang="ru-RU" sz="1800" dirty="0">
                <a:solidFill>
                  <a:srgbClr val="3399FF"/>
                </a:solidFill>
              </a:rPr>
              <a:t>профилактики безнадзорности и правонарушений </a:t>
            </a:r>
            <a:r>
              <a:rPr lang="ru-RU" sz="1800" dirty="0" smtClean="0">
                <a:solidFill>
                  <a:srgbClr val="3399FF"/>
                </a:solidFill>
              </a:rPr>
              <a:t>несовершеннолетних, </a:t>
            </a:r>
          </a:p>
          <a:p>
            <a:pPr marL="0" indent="0" algn="ctr">
              <a:buNone/>
            </a:pPr>
            <a:r>
              <a:rPr lang="ru-RU" sz="1800" dirty="0" smtClean="0">
                <a:solidFill>
                  <a:srgbClr val="3399FF"/>
                </a:solidFill>
              </a:rPr>
              <a:t>реабилитации детей с ограниченными возможностями и оказания ранней помощи</a:t>
            </a:r>
            <a:endParaRPr lang="ru-RU" dirty="0"/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1979712" y="479387"/>
            <a:ext cx="5904656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7030A0"/>
                </a:solidFill>
              </a:rPr>
              <a:t>Сроки реализации </a:t>
            </a:r>
            <a:r>
              <a:rPr lang="ru-RU" sz="2000" b="1" dirty="0" smtClean="0">
                <a:solidFill>
                  <a:srgbClr val="7030A0"/>
                </a:solidFill>
              </a:rPr>
              <a:t>технологии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467544" y="730057"/>
            <a:ext cx="8424936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течение 2023 года. Технология автоматически пролонгируется на один год, в случае отсутствия внесения изменений.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56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222" y="1052736"/>
            <a:ext cx="8545782" cy="1728192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деятельности </a:t>
            </a:r>
            <a:r>
              <a:rPr lang="ru-RU" sz="22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технологии</a:t>
            </a:r>
            <a:r>
              <a:rPr lang="ru-RU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Деятельность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данной технологии осуществляется в соответствии с Конституцией Российской Федерации, законодательством федерального, регионального, местного уровней, уставом учреждения, Положением отделения, распоряжениями учредителя и директора учреждения.</a:t>
            </a:r>
            <a:br>
              <a:rPr lang="ru-RU" sz="2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Социальные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услуги оказываются в форме полустационара.</a:t>
            </a:r>
            <a:br>
              <a:rPr lang="ru-RU" sz="2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Выбор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способов и методик взаимодействия с несовершеннолетними детьми специалистами определяется самостоятельно исходя из особенностей психологического развития, индивидуальных возможностей и состояния здоровья.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1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11202" y="3429000"/>
            <a:ext cx="4320480" cy="3229819"/>
          </a:xfrm>
        </p:spPr>
        <p:txBody>
          <a:bodyPr>
            <a:normAutofit lnSpcReduction="10000"/>
          </a:bodyPr>
          <a:lstStyle/>
          <a:p>
            <a:pPr marL="90170" indent="0" algn="ctr">
              <a:lnSpc>
                <a:spcPct val="110000"/>
              </a:lnSpc>
              <a:spcAft>
                <a:spcPts val="1200"/>
              </a:spcAft>
              <a:buNone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принципы реализации технологии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добровольное </a:t>
            </a:r>
            <a:r>
              <a:rPr lang="ru-RU" sz="1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участие несовершеннолетних в данной </a:t>
            </a:r>
            <a:r>
              <a:rPr lang="ru-RU" sz="1800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деятельности;</a:t>
            </a:r>
            <a:endParaRPr lang="ru-RU" sz="1800" dirty="0" smtClean="0">
              <a:solidFill>
                <a:srgbClr val="00B0F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ответственность </a:t>
            </a:r>
            <a:r>
              <a:rPr lang="ru-RU" sz="1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специалистов, обеспечивающих все виды деятельности, включенные в данную технологию.</a:t>
            </a:r>
            <a:endParaRPr lang="ru-RU" sz="1800" dirty="0">
              <a:solidFill>
                <a:srgbClr val="00B0F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07113" y="3501008"/>
            <a:ext cx="4320480" cy="3240360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15000"/>
              </a:lnSpc>
              <a:spcAft>
                <a:spcPts val="1200"/>
              </a:spcAft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Кадровое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1200"/>
              </a:spcAft>
              <a:buNone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целью обеспечения содержания деятельности технологии имеются следующие штатные единицы персонала: заведующий отделением, психолог, специалисты по социальной работе</a:t>
            </a:r>
            <a:r>
              <a:rPr lang="ru-RU" sz="1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rgbClr val="00B0F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9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61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2051720" y="479386"/>
            <a:ext cx="5904656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7030A0"/>
                </a:solidFill>
              </a:rPr>
              <a:t>Тематика проводимых мероприятий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3023828" y="863682"/>
            <a:ext cx="3384376" cy="2016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rgbClr val="3399FF"/>
                </a:solidFill>
                <a:effectLst/>
                <a:latin typeface="+mn-lt"/>
                <a:ea typeface="Times New Roman" panose="02020603050405020304" pitchFamily="18" charset="0"/>
              </a:rPr>
              <a:t>здоровый образ жизни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rgbClr val="3399FF"/>
                </a:solidFill>
                <a:effectLst/>
                <a:latin typeface="+mn-lt"/>
                <a:ea typeface="Times New Roman" panose="02020603050405020304" pitchFamily="18" charset="0"/>
              </a:rPr>
              <a:t>з</a:t>
            </a:r>
            <a:r>
              <a:rPr lang="ru-RU" sz="1800" dirty="0" smtClean="0">
                <a:solidFill>
                  <a:srgbClr val="3399FF"/>
                </a:solidFill>
                <a:effectLst/>
                <a:latin typeface="+mn-lt"/>
                <a:ea typeface="Times New Roman" panose="02020603050405020304" pitchFamily="18" charset="0"/>
              </a:rPr>
              <a:t>аконопослушное поведение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rgbClr val="3399FF"/>
                </a:solidFill>
                <a:effectLst/>
                <a:latin typeface="+mn-lt"/>
                <a:ea typeface="Times New Roman" panose="02020603050405020304" pitchFamily="18" charset="0"/>
              </a:rPr>
              <a:t>безопасность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rgbClr val="3399FF"/>
                </a:solidFill>
                <a:effectLst/>
                <a:latin typeface="+mn-lt"/>
                <a:ea typeface="Times New Roman" panose="02020603050405020304" pitchFamily="18" charset="0"/>
              </a:rPr>
              <a:t>творчество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rgbClr val="3399FF"/>
                </a:solidFill>
                <a:effectLst/>
                <a:latin typeface="+mn-lt"/>
                <a:ea typeface="Times New Roman" panose="02020603050405020304" pitchFamily="18" charset="0"/>
              </a:rPr>
              <a:t>спорт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rgbClr val="3399FF"/>
                </a:solidFill>
                <a:effectLst/>
                <a:latin typeface="+mn-lt"/>
                <a:ea typeface="Times New Roman" panose="02020603050405020304" pitchFamily="18" charset="0"/>
              </a:rPr>
              <a:t>праздники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rgbClr val="3399FF"/>
                </a:solidFill>
                <a:effectLst/>
                <a:latin typeface="+mn-lt"/>
                <a:ea typeface="Times New Roman" panose="02020603050405020304" pitchFamily="18" charset="0"/>
              </a:rPr>
              <a:t>волонтерство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" t="7195" r="9838" b="1249"/>
          <a:stretch/>
        </p:blipFill>
        <p:spPr>
          <a:xfrm>
            <a:off x="142091" y="1318236"/>
            <a:ext cx="2592288" cy="176420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2" t="8269" r="8652" b="11407"/>
          <a:stretch/>
        </p:blipFill>
        <p:spPr>
          <a:xfrm>
            <a:off x="6588224" y="1315539"/>
            <a:ext cx="2416504" cy="17669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-891" r="7076" b="891"/>
          <a:stretch/>
        </p:blipFill>
        <p:spPr>
          <a:xfrm>
            <a:off x="6203114" y="3284984"/>
            <a:ext cx="2485339" cy="18246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134" y="4855576"/>
            <a:ext cx="2674276" cy="17828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37" t="-1569" r="29127" b="18496"/>
          <a:stretch/>
        </p:blipFill>
        <p:spPr>
          <a:xfrm>
            <a:off x="105138" y="3212976"/>
            <a:ext cx="3000458" cy="20487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905" y="2939478"/>
            <a:ext cx="2742420" cy="182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59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515825b7a4b7ff8e1a522c8545534f45c197b"/>
</p:tagLst>
</file>

<file path=ppt/theme/theme1.xml><?xml version="1.0" encoding="utf-8"?>
<a:theme xmlns:a="http://schemas.openxmlformats.org/drawingml/2006/main" name="Тема Office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2860</TotalTime>
  <Words>264</Words>
  <Application>Microsoft Office PowerPoint</Application>
  <PresentationFormat>Экран (4:3)</PresentationFormat>
  <Paragraphs>65</Paragraphs>
  <Slides>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Wingdings</vt:lpstr>
      <vt:lpstr>Тема Office</vt:lpstr>
      <vt:lpstr>Технология работы Организация  летних оздоровительных групп «Всё лето вместе»</vt:lpstr>
      <vt:lpstr>Цель технологии</vt:lpstr>
      <vt:lpstr>Презентация PowerPoint</vt:lpstr>
      <vt:lpstr>в каждой группе по 20 человек (10 на 10) в возрасте от 6 до 18 лет</vt:lpstr>
      <vt:lpstr>Презентация PowerPoint</vt:lpstr>
      <vt:lpstr>Организация деятельности технологии Деятельность данной технологии осуществляется в соответствии с Конституцией Российской Федерации, законодательством федерального, регионального, местного уровней, уставом учреждения, Положением отделения, распоряжениями учредителя и директора учреждения. Социальные услуги оказываются в форме полустационара. Выбор способов и методик взаимодействия с несовершеннолетними детьми специалистами определяется самостоятельно исходя из особенностей психологического развития, индивидуальных возможностей и состояния здоровья. 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стиле Мемфис</dc:title>
  <dc:creator>obstinate</dc:creator>
  <dc:description>Шаблон презентации с сайта https://presentation-creation.ru/</dc:description>
  <cp:lastModifiedBy>Учетная запись Майкрософт</cp:lastModifiedBy>
  <cp:revision>1132</cp:revision>
  <cp:lastPrinted>2023-10-09T08:45:34Z</cp:lastPrinted>
  <dcterms:created xsi:type="dcterms:W3CDTF">2018-02-25T09:09:03Z</dcterms:created>
  <dcterms:modified xsi:type="dcterms:W3CDTF">2023-10-09T08:48:54Z</dcterms:modified>
</cp:coreProperties>
</file>