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9" r:id="rId1"/>
  </p:sldMasterIdLst>
  <p:notesMasterIdLst>
    <p:notesMasterId r:id="rId36"/>
  </p:notesMasterIdLst>
  <p:sldIdLst>
    <p:sldId id="256" r:id="rId2"/>
    <p:sldId id="305" r:id="rId3"/>
    <p:sldId id="336" r:id="rId4"/>
    <p:sldId id="337" r:id="rId5"/>
    <p:sldId id="276" r:id="rId6"/>
    <p:sldId id="280" r:id="rId7"/>
    <p:sldId id="304" r:id="rId8"/>
    <p:sldId id="279" r:id="rId9"/>
    <p:sldId id="285" r:id="rId10"/>
    <p:sldId id="284" r:id="rId11"/>
    <p:sldId id="306" r:id="rId12"/>
    <p:sldId id="308" r:id="rId13"/>
    <p:sldId id="298" r:id="rId14"/>
    <p:sldId id="281" r:id="rId15"/>
    <p:sldId id="289" r:id="rId16"/>
    <p:sldId id="338" r:id="rId17"/>
    <p:sldId id="339" r:id="rId18"/>
    <p:sldId id="287" r:id="rId19"/>
    <p:sldId id="319" r:id="rId20"/>
    <p:sldId id="312" r:id="rId21"/>
    <p:sldId id="325" r:id="rId22"/>
    <p:sldId id="340" r:id="rId23"/>
    <p:sldId id="341" r:id="rId24"/>
    <p:sldId id="316" r:id="rId25"/>
    <p:sldId id="332" r:id="rId26"/>
    <p:sldId id="333" r:id="rId27"/>
    <p:sldId id="335" r:id="rId28"/>
    <p:sldId id="328" r:id="rId29"/>
    <p:sldId id="326" r:id="rId30"/>
    <p:sldId id="329" r:id="rId31"/>
    <p:sldId id="330" r:id="rId32"/>
    <p:sldId id="331" r:id="rId33"/>
    <p:sldId id="303" r:id="rId34"/>
    <p:sldId id="259" r:id="rId3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2373"/>
    <a:srgbClr val="E58C33"/>
    <a:srgbClr val="F4A70C"/>
    <a:srgbClr val="FFE389"/>
    <a:srgbClr val="F6CD00"/>
    <a:srgbClr val="F8C764"/>
    <a:srgbClr val="218277"/>
    <a:srgbClr val="D89CE4"/>
    <a:srgbClr val="09BF27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780" autoAdjust="0"/>
  </p:normalViewPr>
  <p:slideViewPr>
    <p:cSldViewPr>
      <p:cViewPr>
        <p:scale>
          <a:sx n="76" d="100"/>
          <a:sy n="76" d="100"/>
        </p:scale>
        <p:origin x="-2634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89840285181737"/>
          <c:y val="7.1567744843051756E-2"/>
          <c:w val="0.60035344697257909"/>
          <c:h val="0.7917651722059631"/>
        </c:manualLayout>
      </c:layout>
      <c:doughnut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2732109638509446E-2"/>
          <c:y val="0.74216998357041164"/>
          <c:w val="0.75763180235855876"/>
          <c:h val="0.21936302733695587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600"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400" b="1" baseline="0">
          <a:latin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layout/>
      <c:overlay val="0"/>
    </c:title>
    <c:autoTitleDeleted val="0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г.</c:v>
                </c:pt>
              </c:strCache>
            </c:strRef>
          </c:tx>
          <c:explosion val="20"/>
          <c:dLbls>
            <c:dLbl>
              <c:idx val="0"/>
              <c:layout>
                <c:manualLayout>
                  <c:x val="1.191590454247953E-2"/>
                  <c:y val="-0.11297911464981708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0894541295981285"/>
                  <c:y val="-9.7472177344940222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7.8304515564865479E-2"/>
                  <c:y val="0.15949992656444764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5.4472706479906416E-2"/>
                  <c:y val="-0.310138746097537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</c:dLbl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От 0 до 1 года</c:v>
                </c:pt>
                <c:pt idx="1">
                  <c:v>От 1 до 3 лет</c:v>
                </c:pt>
                <c:pt idx="2">
                  <c:v>От 3 до 7 лет</c:v>
                </c:pt>
                <c:pt idx="3">
                  <c:v>От 7 до 18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678</c:v>
                </c:pt>
                <c:pt idx="1">
                  <c:v>2234</c:v>
                </c:pt>
                <c:pt idx="2">
                  <c:v>4479</c:v>
                </c:pt>
                <c:pt idx="3">
                  <c:v>9758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Общее колличество детей</c:v>
                </c:pt>
              </c:strCache>
            </c:strRef>
          </c:tx>
          <c:spPr>
            <a:gradFill rotWithShape="1">
              <a:gsLst>
                <a:gs pos="0">
                  <a:srgbClr val="FFE389"/>
                </a:gs>
                <a:gs pos="88000">
                  <a:schemeClr val="accent1">
                    <a:tint val="9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520</c:v>
                </c:pt>
                <c:pt idx="1">
                  <c:v>766</c:v>
                </c:pt>
                <c:pt idx="2">
                  <c:v>834</c:v>
                </c:pt>
                <c:pt idx="3">
                  <c:v>725</c:v>
                </c:pt>
                <c:pt idx="4">
                  <c:v>701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BF6C-4FB0-BB91-9F072B32E89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Прошли анкетирование</c:v>
                </c:pt>
              </c:strCache>
            </c:strRef>
          </c:tx>
          <c:spPr>
            <a:gradFill rotWithShape="1">
              <a:gsLst>
                <a:gs pos="0">
                  <a:srgbClr val="E58C33"/>
                </a:gs>
                <a:gs pos="88000">
                  <a:schemeClr val="accent2">
                    <a:tint val="9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369</c:v>
                </c:pt>
                <c:pt idx="1">
                  <c:v>477</c:v>
                </c:pt>
                <c:pt idx="2">
                  <c:v>688</c:v>
                </c:pt>
                <c:pt idx="3">
                  <c:v>503</c:v>
                </c:pt>
                <c:pt idx="4">
                  <c:v>636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F6C-4FB0-BB91-9F072B32E8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8131456"/>
        <c:axId val="108132992"/>
        <c:axId val="0"/>
      </c:bar3DChart>
      <c:catAx>
        <c:axId val="10813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8132992"/>
        <c:crosses val="autoZero"/>
        <c:auto val="1"/>
        <c:lblAlgn val="ctr"/>
        <c:lblOffset val="100"/>
        <c:noMultiLvlLbl val="0"/>
      </c:catAx>
      <c:valAx>
        <c:axId val="108132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8131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41342044550874"/>
          <c:y val="4.6261858135165743E-2"/>
          <c:w val="0.85977070508886289"/>
          <c:h val="0.80410105582173141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Прошли анкетирование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5000"/>
                    <a:shade val="85000"/>
                    <a:satMod val="130000"/>
                  </a:schemeClr>
                </a:gs>
                <a:gs pos="34000">
                  <a:schemeClr val="accent1">
                    <a:tint val="65000"/>
                    <a:shade val="87000"/>
                    <a:satMod val="125000"/>
                  </a:schemeClr>
                </a:gs>
                <a:gs pos="70000">
                  <a:schemeClr val="accent1">
                    <a:tint val="65000"/>
                    <a:tint val="100000"/>
                    <a:shade val="90000"/>
                    <a:satMod val="130000"/>
                  </a:schemeClr>
                </a:gs>
                <a:gs pos="100000">
                  <a:schemeClr val="accent1">
                    <a:tint val="65000"/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369</c:v>
                </c:pt>
                <c:pt idx="1">
                  <c:v>477</c:v>
                </c:pt>
                <c:pt idx="2">
                  <c:v>688</c:v>
                </c:pt>
                <c:pt idx="3">
                  <c:v>503</c:v>
                </c:pt>
                <c:pt idx="4">
                  <c:v>636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EF7-48A0-B340-5A05ABCF8BC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Группа риска РАС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85000"/>
                    <a:satMod val="130000"/>
                  </a:schemeClr>
                </a:gs>
                <a:gs pos="34000">
                  <a:schemeClr val="accent1">
                    <a:shade val="87000"/>
                    <a:satMod val="125000"/>
                  </a:schemeClr>
                </a:gs>
                <a:gs pos="70000">
                  <a:schemeClr val="accent1">
                    <a:tint val="100000"/>
                    <a:shade val="90000"/>
                    <a:satMod val="130000"/>
                  </a:schemeClr>
                </a:gs>
                <a:gs pos="100000">
                  <a:schemeClr val="accent1"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93</c:v>
                </c:pt>
                <c:pt idx="1">
                  <c:v>54</c:v>
                </c:pt>
                <c:pt idx="2">
                  <c:v>45</c:v>
                </c:pt>
                <c:pt idx="3">
                  <c:v>15</c:v>
                </c:pt>
                <c:pt idx="4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F7-48A0-B340-5A05ABCF8BC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Высокий риск РАС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65000"/>
                    <a:shade val="85000"/>
                    <a:satMod val="130000"/>
                  </a:schemeClr>
                </a:gs>
                <a:gs pos="34000">
                  <a:schemeClr val="accent1">
                    <a:shade val="65000"/>
                    <a:shade val="87000"/>
                    <a:satMod val="125000"/>
                  </a:schemeClr>
                </a:gs>
                <a:gs pos="70000">
                  <a:schemeClr val="accent1">
                    <a:shade val="65000"/>
                    <a:tint val="100000"/>
                    <a:shade val="90000"/>
                    <a:satMod val="130000"/>
                  </a:schemeClr>
                </a:gs>
                <a:gs pos="100000">
                  <a:schemeClr val="accent1">
                    <a:shade val="65000"/>
                    <a:tint val="100000"/>
                    <a:shade val="100000"/>
                    <a:satMod val="11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>
              <a:outerShdw blurRad="4445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 prstMaterial="flat">
              <a:bevelT w="25400" h="3175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2018 г.</c:v>
                </c:pt>
                <c:pt idx="1">
                  <c:v>2019 г.</c:v>
                </c:pt>
                <c:pt idx="2">
                  <c:v>2020 г.</c:v>
                </c:pt>
                <c:pt idx="3">
                  <c:v>2021 г.</c:v>
                </c:pt>
                <c:pt idx="4">
                  <c:v>2022 г.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</c:v>
                </c:pt>
                <c:pt idx="1">
                  <c:v>7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EF7-48A0-B340-5A05ABCF8BC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108416000"/>
        <c:axId val="108421888"/>
      </c:barChart>
      <c:catAx>
        <c:axId val="108416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8421888"/>
        <c:crosses val="autoZero"/>
        <c:auto val="1"/>
        <c:lblAlgn val="ctr"/>
        <c:lblOffset val="100"/>
        <c:noMultiLvlLbl val="0"/>
      </c:catAx>
      <c:valAx>
        <c:axId val="108421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8416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28CF6A-0E23-4DAC-89BE-2AEA4E8CD184}" type="doc">
      <dgm:prSet loTypeId="urn:microsoft.com/office/officeart/2005/8/layout/radial6" loCatId="cycle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14F920D0-6400-4D69-8EC9-3CE0CE1CF10F}">
      <dgm:prSet phldrT="[Текст]"/>
      <dgm:spPr/>
      <dgm:t>
        <a:bodyPr/>
        <a:lstStyle/>
        <a:p>
          <a:r>
            <a:rPr lang="ru-RU" smtClean="0"/>
            <a:t>Ранняя помощь</a:t>
          </a:r>
          <a:endParaRPr lang="ru-RU" dirty="0"/>
        </a:p>
      </dgm:t>
    </dgm:pt>
    <dgm:pt modelId="{09E43EF0-8678-4BDB-8D5A-0056ADAC9FD0}" type="parTrans" cxnId="{3C01363A-19E8-47C3-ADBC-D8DA73EE3BCB}">
      <dgm:prSet/>
      <dgm:spPr/>
      <dgm:t>
        <a:bodyPr/>
        <a:lstStyle/>
        <a:p>
          <a:endParaRPr lang="ru-RU"/>
        </a:p>
      </dgm:t>
    </dgm:pt>
    <dgm:pt modelId="{08C0BF7F-77BC-4FA8-ACD9-CAAC0F1AC652}" type="sibTrans" cxnId="{3C01363A-19E8-47C3-ADBC-D8DA73EE3BCB}">
      <dgm:prSet/>
      <dgm:spPr/>
      <dgm:t>
        <a:bodyPr/>
        <a:lstStyle/>
        <a:p>
          <a:endParaRPr lang="ru-RU"/>
        </a:p>
      </dgm:t>
    </dgm:pt>
    <dgm:pt modelId="{C9C8A1EC-8B4F-4885-8952-D5AFD1FF7D52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Сопровождение, поддержка детей и их семей, повышение компетентности родителей (законных представителей)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630515-6EB4-4ABB-AB38-30953FA30FFD}" type="parTrans" cxnId="{468D3FF8-EA15-4A4D-9F5C-D5604065EA56}">
      <dgm:prSet/>
      <dgm:spPr/>
      <dgm:t>
        <a:bodyPr/>
        <a:lstStyle/>
        <a:p>
          <a:endParaRPr lang="ru-RU"/>
        </a:p>
      </dgm:t>
    </dgm:pt>
    <dgm:pt modelId="{1B5D975F-9D95-4C2A-A4F9-764F8BA359F6}" type="sibTrans" cxnId="{468D3FF8-EA15-4A4D-9F5C-D5604065EA56}">
      <dgm:prSet/>
      <dgm:spPr/>
      <dgm:t>
        <a:bodyPr/>
        <a:lstStyle/>
        <a:p>
          <a:endParaRPr lang="ru-RU"/>
        </a:p>
      </dgm:t>
    </dgm:pt>
    <dgm:pt modelId="{9E25D925-D5BC-4CCB-AD7D-8581DDCBC22B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Услуги, оказываемые на межведомственной основе детям целевой группы и их семьям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F6387C-B8B5-47BE-8C60-7D73EE20E968}" type="parTrans" cxnId="{031B3A4D-C496-48CB-92C0-7F6EF9E9A6F3}">
      <dgm:prSet/>
      <dgm:spPr/>
      <dgm:t>
        <a:bodyPr/>
        <a:lstStyle/>
        <a:p>
          <a:endParaRPr lang="ru-RU"/>
        </a:p>
      </dgm:t>
    </dgm:pt>
    <dgm:pt modelId="{13DDA02C-F33B-412D-A8AD-2DFB643E7D4A}" type="sibTrans" cxnId="{031B3A4D-C496-48CB-92C0-7F6EF9E9A6F3}">
      <dgm:prSet/>
      <dgm:spPr/>
      <dgm:t>
        <a:bodyPr/>
        <a:lstStyle/>
        <a:p>
          <a:endParaRPr lang="ru-RU"/>
        </a:p>
      </dgm:t>
    </dgm:pt>
    <dgm:pt modelId="{B97F4582-CC29-42BC-9D27-F00055D04337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Раннее выявление детей целевой группы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12C5B0-81C5-4730-87BC-0828FE6E0683}" type="parTrans" cxnId="{8C9DD9C9-302D-417E-B9E3-FBDF7D712654}">
      <dgm:prSet/>
      <dgm:spPr/>
      <dgm:t>
        <a:bodyPr/>
        <a:lstStyle/>
        <a:p>
          <a:endParaRPr lang="ru-RU"/>
        </a:p>
      </dgm:t>
    </dgm:pt>
    <dgm:pt modelId="{CFE9B233-5064-407B-AA51-73E2F17127CB}" type="sibTrans" cxnId="{8C9DD9C9-302D-417E-B9E3-FBDF7D712654}">
      <dgm:prSet/>
      <dgm:spPr/>
      <dgm:t>
        <a:bodyPr/>
        <a:lstStyle/>
        <a:p>
          <a:endParaRPr lang="ru-RU"/>
        </a:p>
      </dgm:t>
    </dgm:pt>
    <dgm:pt modelId="{58E83448-ADF4-461D-8045-F3FFEFC2047A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оптимальному развитию детей, формированию их физического и психического здоровья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C6F748-3C9D-44E0-ABB3-C47B4AD412B1}" type="parTrans" cxnId="{F98736E7-0FD9-4258-A9F5-627E2425F157}">
      <dgm:prSet/>
      <dgm:spPr/>
      <dgm:t>
        <a:bodyPr/>
        <a:lstStyle/>
        <a:p>
          <a:endParaRPr lang="ru-RU"/>
        </a:p>
      </dgm:t>
    </dgm:pt>
    <dgm:pt modelId="{0C372290-C474-47D4-9407-509FB5B617EC}" type="sibTrans" cxnId="{F98736E7-0FD9-4258-A9F5-627E2425F157}">
      <dgm:prSet/>
      <dgm:spPr/>
      <dgm:t>
        <a:bodyPr/>
        <a:lstStyle/>
        <a:p>
          <a:endParaRPr lang="ru-RU"/>
        </a:p>
      </dgm:t>
    </dgm:pt>
    <dgm:pt modelId="{B2D48915-8957-4585-B3B2-953A609E6D7D}">
      <dgm:prSet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Включение детей в среду сверстников и интеграция в общество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77C84D-D9AE-47F3-B1C0-A866D820EA4D}" type="parTrans" cxnId="{90C710F1-E859-47E0-9AAA-80695B6B832C}">
      <dgm:prSet/>
      <dgm:spPr/>
      <dgm:t>
        <a:bodyPr/>
        <a:lstStyle/>
        <a:p>
          <a:endParaRPr lang="ru-RU"/>
        </a:p>
      </dgm:t>
    </dgm:pt>
    <dgm:pt modelId="{CB803FA9-34B5-471A-8B1E-B1319FB71210}" type="sibTrans" cxnId="{90C710F1-E859-47E0-9AAA-80695B6B832C}">
      <dgm:prSet/>
      <dgm:spPr/>
      <dgm:t>
        <a:bodyPr/>
        <a:lstStyle/>
        <a:p>
          <a:endParaRPr lang="ru-RU"/>
        </a:p>
      </dgm:t>
    </dgm:pt>
    <dgm:pt modelId="{7C18D234-0986-46B9-91D8-4A76EC4267EF}">
      <dgm:prSet custT="1"/>
      <dgm:spPr/>
      <dgm:t>
        <a:bodyPr/>
        <a:lstStyle/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Комплекс медицинских социальных и психолого-педагогических услуг</a:t>
          </a:r>
          <a:endParaRPr lang="ru-RU" sz="1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DA0D4E1-ECCA-4022-BC5F-7766632939BF}" type="parTrans" cxnId="{A524CA1C-D689-4B7E-9654-F2E33115BF9C}">
      <dgm:prSet/>
      <dgm:spPr/>
      <dgm:t>
        <a:bodyPr/>
        <a:lstStyle/>
        <a:p>
          <a:endParaRPr lang="ru-RU"/>
        </a:p>
      </dgm:t>
    </dgm:pt>
    <dgm:pt modelId="{8FB37C9E-68C7-40FC-95D2-1E0728D7013A}" type="sibTrans" cxnId="{A524CA1C-D689-4B7E-9654-F2E33115BF9C}">
      <dgm:prSet/>
      <dgm:spPr/>
      <dgm:t>
        <a:bodyPr/>
        <a:lstStyle/>
        <a:p>
          <a:endParaRPr lang="ru-RU"/>
        </a:p>
      </dgm:t>
    </dgm:pt>
    <dgm:pt modelId="{9639058F-7279-4975-B959-8F381EA468DA}" type="pres">
      <dgm:prSet presAssocID="{E928CF6A-0E23-4DAC-89BE-2AEA4E8CD18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C4AF01-0FBA-4F00-9D5E-4CC2E8595818}" type="pres">
      <dgm:prSet presAssocID="{14F920D0-6400-4D69-8EC9-3CE0CE1CF10F}" presName="centerShape" presStyleLbl="node0" presStyleIdx="0" presStyleCnt="1"/>
      <dgm:spPr/>
      <dgm:t>
        <a:bodyPr/>
        <a:lstStyle/>
        <a:p>
          <a:endParaRPr lang="ru-RU"/>
        </a:p>
      </dgm:t>
    </dgm:pt>
    <dgm:pt modelId="{0E38A051-64ED-4E3D-9EFE-31920369D355}" type="pres">
      <dgm:prSet presAssocID="{C9C8A1EC-8B4F-4885-8952-D5AFD1FF7D52}" presName="node" presStyleLbl="node1" presStyleIdx="0" presStyleCnt="6" custScaleX="127407" custScaleY="1214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0D2D59-DD79-4FAA-A504-71D043340C0B}" type="pres">
      <dgm:prSet presAssocID="{C9C8A1EC-8B4F-4885-8952-D5AFD1FF7D52}" presName="dummy" presStyleCnt="0"/>
      <dgm:spPr/>
      <dgm:t>
        <a:bodyPr/>
        <a:lstStyle/>
        <a:p>
          <a:endParaRPr lang="ru-RU"/>
        </a:p>
      </dgm:t>
    </dgm:pt>
    <dgm:pt modelId="{793D06E9-3D83-426F-9633-6C45AA407D50}" type="pres">
      <dgm:prSet presAssocID="{1B5D975F-9D95-4C2A-A4F9-764F8BA359F6}" presName="sibTrans" presStyleLbl="sibTrans2D1" presStyleIdx="0" presStyleCnt="6"/>
      <dgm:spPr/>
      <dgm:t>
        <a:bodyPr/>
        <a:lstStyle/>
        <a:p>
          <a:endParaRPr lang="ru-RU"/>
        </a:p>
      </dgm:t>
    </dgm:pt>
    <dgm:pt modelId="{3F27CF66-B730-4FD7-B58B-BA1E6903B838}" type="pres">
      <dgm:prSet presAssocID="{9E25D925-D5BC-4CCB-AD7D-8581DDCBC22B}" presName="node" presStyleLbl="node1" presStyleIdx="1" presStyleCnt="6" custScaleX="1184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60F619-0772-4858-AAA6-73D07C3CFC8D}" type="pres">
      <dgm:prSet presAssocID="{9E25D925-D5BC-4CCB-AD7D-8581DDCBC22B}" presName="dummy" presStyleCnt="0"/>
      <dgm:spPr/>
      <dgm:t>
        <a:bodyPr/>
        <a:lstStyle/>
        <a:p>
          <a:endParaRPr lang="ru-RU"/>
        </a:p>
      </dgm:t>
    </dgm:pt>
    <dgm:pt modelId="{17D11BBD-04C7-449B-B9C5-E224FCA3E349}" type="pres">
      <dgm:prSet presAssocID="{13DDA02C-F33B-412D-A8AD-2DFB643E7D4A}" presName="sibTrans" presStyleLbl="sibTrans2D1" presStyleIdx="1" presStyleCnt="6"/>
      <dgm:spPr/>
      <dgm:t>
        <a:bodyPr/>
        <a:lstStyle/>
        <a:p>
          <a:endParaRPr lang="ru-RU"/>
        </a:p>
      </dgm:t>
    </dgm:pt>
    <dgm:pt modelId="{C0E71486-29FF-45E4-9D75-88875DAE52B3}" type="pres">
      <dgm:prSet presAssocID="{B97F4582-CC29-42BC-9D27-F00055D04337}" presName="node" presStyleLbl="node1" presStyleIdx="2" presStyleCnt="6" custScaleX="113191" custScaleY="112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4B528C-DFE3-4413-B047-8D2C4F29A229}" type="pres">
      <dgm:prSet presAssocID="{B97F4582-CC29-42BC-9D27-F00055D04337}" presName="dummy" presStyleCnt="0"/>
      <dgm:spPr/>
      <dgm:t>
        <a:bodyPr/>
        <a:lstStyle/>
        <a:p>
          <a:endParaRPr lang="ru-RU"/>
        </a:p>
      </dgm:t>
    </dgm:pt>
    <dgm:pt modelId="{26B4E92E-7D6C-4ECC-9C10-B5D25B453BA8}" type="pres">
      <dgm:prSet presAssocID="{CFE9B233-5064-407B-AA51-73E2F17127CB}" presName="sibTrans" presStyleLbl="sibTrans2D1" presStyleIdx="2" presStyleCnt="6"/>
      <dgm:spPr/>
      <dgm:t>
        <a:bodyPr/>
        <a:lstStyle/>
        <a:p>
          <a:endParaRPr lang="ru-RU"/>
        </a:p>
      </dgm:t>
    </dgm:pt>
    <dgm:pt modelId="{8A183247-F8E6-44E3-A149-581741DDBF83}" type="pres">
      <dgm:prSet presAssocID="{58E83448-ADF4-461D-8045-F3FFEFC2047A}" presName="node" presStyleLbl="node1" presStyleIdx="3" presStyleCnt="6" custScaleX="116960" custScaleY="1119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E9BAF6-5CE4-4413-9A9D-D8A5A5523A98}" type="pres">
      <dgm:prSet presAssocID="{58E83448-ADF4-461D-8045-F3FFEFC2047A}" presName="dummy" presStyleCnt="0"/>
      <dgm:spPr/>
      <dgm:t>
        <a:bodyPr/>
        <a:lstStyle/>
        <a:p>
          <a:endParaRPr lang="ru-RU"/>
        </a:p>
      </dgm:t>
    </dgm:pt>
    <dgm:pt modelId="{52247238-AEC4-49D7-9FE2-BC97BFC9264C}" type="pres">
      <dgm:prSet presAssocID="{0C372290-C474-47D4-9407-509FB5B617EC}" presName="sibTrans" presStyleLbl="sibTrans2D1" presStyleIdx="3" presStyleCnt="6"/>
      <dgm:spPr/>
      <dgm:t>
        <a:bodyPr/>
        <a:lstStyle/>
        <a:p>
          <a:endParaRPr lang="ru-RU"/>
        </a:p>
      </dgm:t>
    </dgm:pt>
    <dgm:pt modelId="{89B82EDF-7984-4CFB-8494-EB1386ACE775}" type="pres">
      <dgm:prSet presAssocID="{B2D48915-8957-4585-B3B2-953A609E6D7D}" presName="node" presStyleLbl="node1" presStyleIdx="4" presStyleCnt="6" custScaleX="114134" custScaleY="1094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07C34B-54E0-4E51-B83A-544DEF66A62B}" type="pres">
      <dgm:prSet presAssocID="{B2D48915-8957-4585-B3B2-953A609E6D7D}" presName="dummy" presStyleCnt="0"/>
      <dgm:spPr/>
      <dgm:t>
        <a:bodyPr/>
        <a:lstStyle/>
        <a:p>
          <a:endParaRPr lang="ru-RU"/>
        </a:p>
      </dgm:t>
    </dgm:pt>
    <dgm:pt modelId="{81E4A40B-3DB3-45E3-8509-8804C73DACC2}" type="pres">
      <dgm:prSet presAssocID="{CB803FA9-34B5-471A-8B1E-B1319FB71210}" presName="sibTrans" presStyleLbl="sibTrans2D1" presStyleIdx="4" presStyleCnt="6"/>
      <dgm:spPr/>
      <dgm:t>
        <a:bodyPr/>
        <a:lstStyle/>
        <a:p>
          <a:endParaRPr lang="ru-RU"/>
        </a:p>
      </dgm:t>
    </dgm:pt>
    <dgm:pt modelId="{F8699F05-1007-490A-AF11-A010039F7293}" type="pres">
      <dgm:prSet presAssocID="{7C18D234-0986-46B9-91D8-4A76EC4267EF}" presName="node" presStyleLbl="node1" presStyleIdx="5" presStyleCnt="6" custScaleX="109340" custScaleY="1105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173C4-C3A2-44F6-AFF3-93A7A40C2453}" type="pres">
      <dgm:prSet presAssocID="{7C18D234-0986-46B9-91D8-4A76EC4267EF}" presName="dummy" presStyleCnt="0"/>
      <dgm:spPr/>
      <dgm:t>
        <a:bodyPr/>
        <a:lstStyle/>
        <a:p>
          <a:endParaRPr lang="ru-RU"/>
        </a:p>
      </dgm:t>
    </dgm:pt>
    <dgm:pt modelId="{6B6086F4-1BF7-4F4A-95C5-837A0A2DA171}" type="pres">
      <dgm:prSet presAssocID="{8FB37C9E-68C7-40FC-95D2-1E0728D7013A}" presName="sibTrans" presStyleLbl="sibTrans2D1" presStyleIdx="5" presStyleCnt="6"/>
      <dgm:spPr/>
      <dgm:t>
        <a:bodyPr/>
        <a:lstStyle/>
        <a:p>
          <a:endParaRPr lang="ru-RU"/>
        </a:p>
      </dgm:t>
    </dgm:pt>
  </dgm:ptLst>
  <dgm:cxnLst>
    <dgm:cxn modelId="{031B3A4D-C496-48CB-92C0-7F6EF9E9A6F3}" srcId="{14F920D0-6400-4D69-8EC9-3CE0CE1CF10F}" destId="{9E25D925-D5BC-4CCB-AD7D-8581DDCBC22B}" srcOrd="1" destOrd="0" parTransId="{B9F6387C-B8B5-47BE-8C60-7D73EE20E968}" sibTransId="{13DDA02C-F33B-412D-A8AD-2DFB643E7D4A}"/>
    <dgm:cxn modelId="{0AC24355-CA98-4008-B5F6-E9BD9DBDCD7E}" type="presOf" srcId="{E928CF6A-0E23-4DAC-89BE-2AEA4E8CD184}" destId="{9639058F-7279-4975-B959-8F381EA468DA}" srcOrd="0" destOrd="0" presId="urn:microsoft.com/office/officeart/2005/8/layout/radial6"/>
    <dgm:cxn modelId="{F98736E7-0FD9-4258-A9F5-627E2425F157}" srcId="{14F920D0-6400-4D69-8EC9-3CE0CE1CF10F}" destId="{58E83448-ADF4-461D-8045-F3FFEFC2047A}" srcOrd="3" destOrd="0" parTransId="{C5C6F748-3C9D-44E0-ABB3-C47B4AD412B1}" sibTransId="{0C372290-C474-47D4-9407-509FB5B617EC}"/>
    <dgm:cxn modelId="{8C9DD9C9-302D-417E-B9E3-FBDF7D712654}" srcId="{14F920D0-6400-4D69-8EC9-3CE0CE1CF10F}" destId="{B97F4582-CC29-42BC-9D27-F00055D04337}" srcOrd="2" destOrd="0" parTransId="{7F12C5B0-81C5-4730-87BC-0828FE6E0683}" sibTransId="{CFE9B233-5064-407B-AA51-73E2F17127CB}"/>
    <dgm:cxn modelId="{18DA0A23-9500-44AD-9CCA-0B796112DC9A}" type="presOf" srcId="{CFE9B233-5064-407B-AA51-73E2F17127CB}" destId="{26B4E92E-7D6C-4ECC-9C10-B5D25B453BA8}" srcOrd="0" destOrd="0" presId="urn:microsoft.com/office/officeart/2005/8/layout/radial6"/>
    <dgm:cxn modelId="{BDA781A5-832B-47AB-A7F1-682C2B070FA3}" type="presOf" srcId="{58E83448-ADF4-461D-8045-F3FFEFC2047A}" destId="{8A183247-F8E6-44E3-A149-581741DDBF83}" srcOrd="0" destOrd="0" presId="urn:microsoft.com/office/officeart/2005/8/layout/radial6"/>
    <dgm:cxn modelId="{60E664E6-21A0-4C62-AF45-BC395B87FF0F}" type="presOf" srcId="{8FB37C9E-68C7-40FC-95D2-1E0728D7013A}" destId="{6B6086F4-1BF7-4F4A-95C5-837A0A2DA171}" srcOrd="0" destOrd="0" presId="urn:microsoft.com/office/officeart/2005/8/layout/radial6"/>
    <dgm:cxn modelId="{E4FF4257-FF09-4ADE-B1A1-96DE47741396}" type="presOf" srcId="{C9C8A1EC-8B4F-4885-8952-D5AFD1FF7D52}" destId="{0E38A051-64ED-4E3D-9EFE-31920369D355}" srcOrd="0" destOrd="0" presId="urn:microsoft.com/office/officeart/2005/8/layout/radial6"/>
    <dgm:cxn modelId="{0F03FB3F-E545-4A90-91BC-3872EEE83A87}" type="presOf" srcId="{14F920D0-6400-4D69-8EC9-3CE0CE1CF10F}" destId="{AAC4AF01-0FBA-4F00-9D5E-4CC2E8595818}" srcOrd="0" destOrd="0" presId="urn:microsoft.com/office/officeart/2005/8/layout/radial6"/>
    <dgm:cxn modelId="{514F0234-B5AE-4D53-AB27-DCA6D41DF505}" type="presOf" srcId="{7C18D234-0986-46B9-91D8-4A76EC4267EF}" destId="{F8699F05-1007-490A-AF11-A010039F7293}" srcOrd="0" destOrd="0" presId="urn:microsoft.com/office/officeart/2005/8/layout/radial6"/>
    <dgm:cxn modelId="{2D7BAB64-5BAA-438E-921E-95D86EE03FD6}" type="presOf" srcId="{B97F4582-CC29-42BC-9D27-F00055D04337}" destId="{C0E71486-29FF-45E4-9D75-88875DAE52B3}" srcOrd="0" destOrd="0" presId="urn:microsoft.com/office/officeart/2005/8/layout/radial6"/>
    <dgm:cxn modelId="{4D3D9B66-10EC-4325-B138-6FC90339142D}" type="presOf" srcId="{0C372290-C474-47D4-9407-509FB5B617EC}" destId="{52247238-AEC4-49D7-9FE2-BC97BFC9264C}" srcOrd="0" destOrd="0" presId="urn:microsoft.com/office/officeart/2005/8/layout/radial6"/>
    <dgm:cxn modelId="{5F8F22C1-1768-4702-8A89-9448556B239B}" type="presOf" srcId="{9E25D925-D5BC-4CCB-AD7D-8581DDCBC22B}" destId="{3F27CF66-B730-4FD7-B58B-BA1E6903B838}" srcOrd="0" destOrd="0" presId="urn:microsoft.com/office/officeart/2005/8/layout/radial6"/>
    <dgm:cxn modelId="{D0AB34CE-6003-4D75-9DA1-29A207449B93}" type="presOf" srcId="{CB803FA9-34B5-471A-8B1E-B1319FB71210}" destId="{81E4A40B-3DB3-45E3-8509-8804C73DACC2}" srcOrd="0" destOrd="0" presId="urn:microsoft.com/office/officeart/2005/8/layout/radial6"/>
    <dgm:cxn modelId="{90C710F1-E859-47E0-9AAA-80695B6B832C}" srcId="{14F920D0-6400-4D69-8EC9-3CE0CE1CF10F}" destId="{B2D48915-8957-4585-B3B2-953A609E6D7D}" srcOrd="4" destOrd="0" parTransId="{7A77C84D-D9AE-47F3-B1C0-A866D820EA4D}" sibTransId="{CB803FA9-34B5-471A-8B1E-B1319FB71210}"/>
    <dgm:cxn modelId="{5A41FAA8-728F-4257-A50A-3C9C272B061A}" type="presOf" srcId="{13DDA02C-F33B-412D-A8AD-2DFB643E7D4A}" destId="{17D11BBD-04C7-449B-B9C5-E224FCA3E349}" srcOrd="0" destOrd="0" presId="urn:microsoft.com/office/officeart/2005/8/layout/radial6"/>
    <dgm:cxn modelId="{A0DD91CA-3116-4C9B-A2BB-DD870931450A}" type="presOf" srcId="{1B5D975F-9D95-4C2A-A4F9-764F8BA359F6}" destId="{793D06E9-3D83-426F-9633-6C45AA407D50}" srcOrd="0" destOrd="0" presId="urn:microsoft.com/office/officeart/2005/8/layout/radial6"/>
    <dgm:cxn modelId="{3C01363A-19E8-47C3-ADBC-D8DA73EE3BCB}" srcId="{E928CF6A-0E23-4DAC-89BE-2AEA4E8CD184}" destId="{14F920D0-6400-4D69-8EC9-3CE0CE1CF10F}" srcOrd="0" destOrd="0" parTransId="{09E43EF0-8678-4BDB-8D5A-0056ADAC9FD0}" sibTransId="{08C0BF7F-77BC-4FA8-ACD9-CAAC0F1AC652}"/>
    <dgm:cxn modelId="{DDAD7002-1D8A-49DF-8238-60E8D4C61FCA}" type="presOf" srcId="{B2D48915-8957-4585-B3B2-953A609E6D7D}" destId="{89B82EDF-7984-4CFB-8494-EB1386ACE775}" srcOrd="0" destOrd="0" presId="urn:microsoft.com/office/officeart/2005/8/layout/radial6"/>
    <dgm:cxn modelId="{A524CA1C-D689-4B7E-9654-F2E33115BF9C}" srcId="{14F920D0-6400-4D69-8EC9-3CE0CE1CF10F}" destId="{7C18D234-0986-46B9-91D8-4A76EC4267EF}" srcOrd="5" destOrd="0" parTransId="{3DA0D4E1-ECCA-4022-BC5F-7766632939BF}" sibTransId="{8FB37C9E-68C7-40FC-95D2-1E0728D7013A}"/>
    <dgm:cxn modelId="{468D3FF8-EA15-4A4D-9F5C-D5604065EA56}" srcId="{14F920D0-6400-4D69-8EC9-3CE0CE1CF10F}" destId="{C9C8A1EC-8B4F-4885-8952-D5AFD1FF7D52}" srcOrd="0" destOrd="0" parTransId="{B8630515-6EB4-4ABB-AB38-30953FA30FFD}" sibTransId="{1B5D975F-9D95-4C2A-A4F9-764F8BA359F6}"/>
    <dgm:cxn modelId="{1BC59CBE-F959-4464-985E-B97685DA0138}" type="presParOf" srcId="{9639058F-7279-4975-B959-8F381EA468DA}" destId="{AAC4AF01-0FBA-4F00-9D5E-4CC2E8595818}" srcOrd="0" destOrd="0" presId="urn:microsoft.com/office/officeart/2005/8/layout/radial6"/>
    <dgm:cxn modelId="{42A3FAAB-597C-4871-9FE4-1ADD30DD437C}" type="presParOf" srcId="{9639058F-7279-4975-B959-8F381EA468DA}" destId="{0E38A051-64ED-4E3D-9EFE-31920369D355}" srcOrd="1" destOrd="0" presId="urn:microsoft.com/office/officeart/2005/8/layout/radial6"/>
    <dgm:cxn modelId="{0143DF8F-6154-420B-ACED-90E1A2992BF2}" type="presParOf" srcId="{9639058F-7279-4975-B959-8F381EA468DA}" destId="{410D2D59-DD79-4FAA-A504-71D043340C0B}" srcOrd="2" destOrd="0" presId="urn:microsoft.com/office/officeart/2005/8/layout/radial6"/>
    <dgm:cxn modelId="{CDA2823E-42A2-4959-83CD-C7C954FD4859}" type="presParOf" srcId="{9639058F-7279-4975-B959-8F381EA468DA}" destId="{793D06E9-3D83-426F-9633-6C45AA407D50}" srcOrd="3" destOrd="0" presId="urn:microsoft.com/office/officeart/2005/8/layout/radial6"/>
    <dgm:cxn modelId="{DE193B4A-64AE-4A5D-8874-4FB1C6ECDC41}" type="presParOf" srcId="{9639058F-7279-4975-B959-8F381EA468DA}" destId="{3F27CF66-B730-4FD7-B58B-BA1E6903B838}" srcOrd="4" destOrd="0" presId="urn:microsoft.com/office/officeart/2005/8/layout/radial6"/>
    <dgm:cxn modelId="{588EA5C0-98BC-433B-8D4F-45C651755460}" type="presParOf" srcId="{9639058F-7279-4975-B959-8F381EA468DA}" destId="{3060F619-0772-4858-AAA6-73D07C3CFC8D}" srcOrd="5" destOrd="0" presId="urn:microsoft.com/office/officeart/2005/8/layout/radial6"/>
    <dgm:cxn modelId="{3A764ED8-ABF6-401F-9990-ECD703F5676D}" type="presParOf" srcId="{9639058F-7279-4975-B959-8F381EA468DA}" destId="{17D11BBD-04C7-449B-B9C5-E224FCA3E349}" srcOrd="6" destOrd="0" presId="urn:microsoft.com/office/officeart/2005/8/layout/radial6"/>
    <dgm:cxn modelId="{F5A81C86-2ECA-439F-9B1C-06C9E6D15CB2}" type="presParOf" srcId="{9639058F-7279-4975-B959-8F381EA468DA}" destId="{C0E71486-29FF-45E4-9D75-88875DAE52B3}" srcOrd="7" destOrd="0" presId="urn:microsoft.com/office/officeart/2005/8/layout/radial6"/>
    <dgm:cxn modelId="{2ACCFB72-ABCF-48B3-8247-080AEF825515}" type="presParOf" srcId="{9639058F-7279-4975-B959-8F381EA468DA}" destId="{254B528C-DFE3-4413-B047-8D2C4F29A229}" srcOrd="8" destOrd="0" presId="urn:microsoft.com/office/officeart/2005/8/layout/radial6"/>
    <dgm:cxn modelId="{3674FEFE-8BA5-4202-AD0D-DD5ECB25F999}" type="presParOf" srcId="{9639058F-7279-4975-B959-8F381EA468DA}" destId="{26B4E92E-7D6C-4ECC-9C10-B5D25B453BA8}" srcOrd="9" destOrd="0" presId="urn:microsoft.com/office/officeart/2005/8/layout/radial6"/>
    <dgm:cxn modelId="{6A8109E6-8455-4D02-BA32-7BD8C47F5AF1}" type="presParOf" srcId="{9639058F-7279-4975-B959-8F381EA468DA}" destId="{8A183247-F8E6-44E3-A149-581741DDBF83}" srcOrd="10" destOrd="0" presId="urn:microsoft.com/office/officeart/2005/8/layout/radial6"/>
    <dgm:cxn modelId="{2C83D42E-8D77-473E-8696-89A38828A690}" type="presParOf" srcId="{9639058F-7279-4975-B959-8F381EA468DA}" destId="{D3E9BAF6-5CE4-4413-9A9D-D8A5A5523A98}" srcOrd="11" destOrd="0" presId="urn:microsoft.com/office/officeart/2005/8/layout/radial6"/>
    <dgm:cxn modelId="{1423C228-24B1-4B61-B067-CD5C75A75454}" type="presParOf" srcId="{9639058F-7279-4975-B959-8F381EA468DA}" destId="{52247238-AEC4-49D7-9FE2-BC97BFC9264C}" srcOrd="12" destOrd="0" presId="urn:microsoft.com/office/officeart/2005/8/layout/radial6"/>
    <dgm:cxn modelId="{6EBF0091-E9D0-45F0-974E-395AFEA9133F}" type="presParOf" srcId="{9639058F-7279-4975-B959-8F381EA468DA}" destId="{89B82EDF-7984-4CFB-8494-EB1386ACE775}" srcOrd="13" destOrd="0" presId="urn:microsoft.com/office/officeart/2005/8/layout/radial6"/>
    <dgm:cxn modelId="{EDC83762-C2D1-421E-AF27-A4B0F03BF7F7}" type="presParOf" srcId="{9639058F-7279-4975-B959-8F381EA468DA}" destId="{E607C34B-54E0-4E51-B83A-544DEF66A62B}" srcOrd="14" destOrd="0" presId="urn:microsoft.com/office/officeart/2005/8/layout/radial6"/>
    <dgm:cxn modelId="{DE341506-0B73-4054-BEB2-AFD023DD7F6D}" type="presParOf" srcId="{9639058F-7279-4975-B959-8F381EA468DA}" destId="{81E4A40B-3DB3-45E3-8509-8804C73DACC2}" srcOrd="15" destOrd="0" presId="urn:microsoft.com/office/officeart/2005/8/layout/radial6"/>
    <dgm:cxn modelId="{69707AE1-D84A-43EB-947D-A33EBCB2404C}" type="presParOf" srcId="{9639058F-7279-4975-B959-8F381EA468DA}" destId="{F8699F05-1007-490A-AF11-A010039F7293}" srcOrd="16" destOrd="0" presId="urn:microsoft.com/office/officeart/2005/8/layout/radial6"/>
    <dgm:cxn modelId="{6C6B7EAF-A2B2-4330-AA0E-83BB226B9233}" type="presParOf" srcId="{9639058F-7279-4975-B959-8F381EA468DA}" destId="{76C173C4-C3A2-44F6-AFF3-93A7A40C2453}" srcOrd="17" destOrd="0" presId="urn:microsoft.com/office/officeart/2005/8/layout/radial6"/>
    <dgm:cxn modelId="{1BE1F21B-E927-40DB-A2DB-9CAD963473ED}" type="presParOf" srcId="{9639058F-7279-4975-B959-8F381EA468DA}" destId="{6B6086F4-1BF7-4F4A-95C5-837A0A2DA171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AD983A-625F-4671-9C15-A5EEC392EFB9}" type="doc">
      <dgm:prSet loTypeId="urn:microsoft.com/office/officeart/2005/8/layout/radial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BA849D-E21D-48E4-9EBD-818A57745ED1}">
      <dgm:prSet phldrT="[Текст]" custT="1"/>
      <dgm:spPr>
        <a:solidFill>
          <a:srgbClr val="218277">
            <a:alpha val="82000"/>
          </a:srgbClr>
        </a:solidFill>
        <a:ln>
          <a:solidFill>
            <a:srgbClr val="218277"/>
          </a:solidFill>
        </a:ln>
      </dgm:spPr>
      <dgm:t>
        <a:bodyPr/>
        <a:lstStyle/>
        <a:p>
          <a:r>
            <a:rPr lang="ru-RU" sz="1800" b="1" dirty="0" smtClean="0">
              <a:latin typeface="Arial" pitchFamily="34" charset="0"/>
              <a:cs typeface="Arial" pitchFamily="34" charset="0"/>
            </a:rPr>
            <a:t>ребенок</a:t>
          </a:r>
          <a:endParaRPr lang="ru-RU" sz="1800" b="1" dirty="0">
            <a:latin typeface="Arial" pitchFamily="34" charset="0"/>
            <a:cs typeface="Arial" pitchFamily="34" charset="0"/>
          </a:endParaRPr>
        </a:p>
      </dgm:t>
    </dgm:pt>
    <dgm:pt modelId="{E50BF864-2F4E-4C02-B74B-C184A6F0F62D}" type="parTrans" cxnId="{C06B448A-A6B5-40C6-8124-0867E9A53C00}">
      <dgm:prSet/>
      <dgm:spPr/>
      <dgm:t>
        <a:bodyPr/>
        <a:lstStyle/>
        <a:p>
          <a:endParaRPr lang="ru-RU"/>
        </a:p>
      </dgm:t>
    </dgm:pt>
    <dgm:pt modelId="{66F72A5C-4DFA-425C-888E-7CB662F4BD8C}" type="sibTrans" cxnId="{C06B448A-A6B5-40C6-8124-0867E9A53C00}">
      <dgm:prSet/>
      <dgm:spPr/>
      <dgm:t>
        <a:bodyPr/>
        <a:lstStyle/>
        <a:p>
          <a:endParaRPr lang="ru-RU"/>
        </a:p>
      </dgm:t>
    </dgm:pt>
    <dgm:pt modelId="{7B9C3A73-C9D4-4F8A-B242-B06FBA819922}">
      <dgm:prSet phldrT="[Текст]" custT="1"/>
      <dgm:spPr>
        <a:solidFill>
          <a:srgbClr val="FFE389">
            <a:alpha val="52000"/>
          </a:srgbClr>
        </a:solidFill>
        <a:ln>
          <a:solidFill>
            <a:srgbClr val="B79FCB"/>
          </a:solidFill>
        </a:ln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Эндокринолог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D5709E2-B01C-48F7-A9E6-DB1983D4C922}" type="parTrans" cxnId="{8C2F3858-3FAC-4074-AC1C-C284388E763B}">
      <dgm:prSet/>
      <dgm:spPr>
        <a:solidFill>
          <a:srgbClr val="218277">
            <a:alpha val="76000"/>
          </a:srgbClr>
        </a:solidFill>
      </dgm:spPr>
      <dgm:t>
        <a:bodyPr/>
        <a:lstStyle/>
        <a:p>
          <a:endParaRPr lang="ru-RU"/>
        </a:p>
      </dgm:t>
    </dgm:pt>
    <dgm:pt modelId="{FD006522-8747-45B9-9C02-A48DF04983A0}" type="sibTrans" cxnId="{8C2F3858-3FAC-4074-AC1C-C284388E763B}">
      <dgm:prSet/>
      <dgm:spPr/>
      <dgm:t>
        <a:bodyPr/>
        <a:lstStyle/>
        <a:p>
          <a:endParaRPr lang="ru-RU"/>
        </a:p>
      </dgm:t>
    </dgm:pt>
    <dgm:pt modelId="{EC81DEE0-8D39-4386-A6EC-510F08ED4DE0}">
      <dgm:prSet phldrT="[Текст]" custT="1"/>
      <dgm:spPr>
        <a:solidFill>
          <a:srgbClr val="FFE389">
            <a:alpha val="46000"/>
          </a:srgbClr>
        </a:solidFill>
        <a:ln>
          <a:solidFill>
            <a:srgbClr val="B79FCB"/>
          </a:solidFill>
        </a:ln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ЛОР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32C692E7-361D-405E-A012-3558415F1BAE}" type="parTrans" cxnId="{28ED652A-6762-47C3-9EA9-9486C19AC0D8}">
      <dgm:prSet/>
      <dgm:spPr>
        <a:solidFill>
          <a:srgbClr val="218277">
            <a:alpha val="71000"/>
          </a:srgbClr>
        </a:solidFill>
      </dgm:spPr>
      <dgm:t>
        <a:bodyPr/>
        <a:lstStyle/>
        <a:p>
          <a:endParaRPr lang="ru-RU"/>
        </a:p>
      </dgm:t>
    </dgm:pt>
    <dgm:pt modelId="{178844CD-C45C-4B54-A332-48C4ABFA4A5C}" type="sibTrans" cxnId="{28ED652A-6762-47C3-9EA9-9486C19AC0D8}">
      <dgm:prSet/>
      <dgm:spPr/>
      <dgm:t>
        <a:bodyPr/>
        <a:lstStyle/>
        <a:p>
          <a:endParaRPr lang="ru-RU"/>
        </a:p>
      </dgm:t>
    </dgm:pt>
    <dgm:pt modelId="{0309B747-BB98-405F-9E95-71E64C035644}">
      <dgm:prSet phldrT="[Текст]" custT="1"/>
      <dgm:spPr>
        <a:solidFill>
          <a:srgbClr val="FFE389">
            <a:alpha val="51000"/>
          </a:srgbClr>
        </a:solidFill>
        <a:ln>
          <a:solidFill>
            <a:srgbClr val="B79FCB"/>
          </a:solidFill>
        </a:ln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Невролог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6A151B79-082E-4C48-9E50-8BD446337128}" type="parTrans" cxnId="{EEE8EEEE-12A5-4B11-AC09-3B84577AF566}">
      <dgm:prSet/>
      <dgm:spPr>
        <a:solidFill>
          <a:srgbClr val="218277">
            <a:alpha val="78000"/>
          </a:srgbClr>
        </a:solidFill>
      </dgm:spPr>
      <dgm:t>
        <a:bodyPr/>
        <a:lstStyle/>
        <a:p>
          <a:endParaRPr lang="ru-RU"/>
        </a:p>
      </dgm:t>
    </dgm:pt>
    <dgm:pt modelId="{8A1D6DEE-23A2-4854-9900-D425E11A994C}" type="sibTrans" cxnId="{EEE8EEEE-12A5-4B11-AC09-3B84577AF566}">
      <dgm:prSet/>
      <dgm:spPr/>
      <dgm:t>
        <a:bodyPr/>
        <a:lstStyle/>
        <a:p>
          <a:endParaRPr lang="ru-RU"/>
        </a:p>
      </dgm:t>
    </dgm:pt>
    <dgm:pt modelId="{1366CD5F-D4D3-40CC-AD67-B702BEB986F0}">
      <dgm:prSet phldrT="[Текст]" custT="1"/>
      <dgm:spPr>
        <a:solidFill>
          <a:srgbClr val="FFE389">
            <a:alpha val="50000"/>
          </a:srgbClr>
        </a:solidFill>
        <a:ln>
          <a:solidFill>
            <a:srgbClr val="B79FCB"/>
          </a:solidFill>
        </a:ln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Окулист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B53B79D-63B3-4B17-AE28-78AB8B5B7336}" type="parTrans" cxnId="{0C0E5E86-3A9B-4D99-973D-16641ECF3D44}">
      <dgm:prSet/>
      <dgm:spPr>
        <a:solidFill>
          <a:srgbClr val="218277">
            <a:alpha val="78000"/>
          </a:srgbClr>
        </a:solidFill>
      </dgm:spPr>
      <dgm:t>
        <a:bodyPr/>
        <a:lstStyle/>
        <a:p>
          <a:endParaRPr lang="ru-RU"/>
        </a:p>
      </dgm:t>
    </dgm:pt>
    <dgm:pt modelId="{9F59A71D-CAB1-49EB-81FD-093B20241C20}" type="sibTrans" cxnId="{0C0E5E86-3A9B-4D99-973D-16641ECF3D44}">
      <dgm:prSet/>
      <dgm:spPr/>
      <dgm:t>
        <a:bodyPr/>
        <a:lstStyle/>
        <a:p>
          <a:endParaRPr lang="ru-RU"/>
        </a:p>
      </dgm:t>
    </dgm:pt>
    <dgm:pt modelId="{527819C2-49BA-4D85-8B7B-39E7E5E5A22F}">
      <dgm:prSet phldrT="[Текст]"/>
      <dgm:spPr/>
      <dgm:t>
        <a:bodyPr/>
        <a:lstStyle/>
        <a:p>
          <a:endParaRPr lang="ru-RU" dirty="0"/>
        </a:p>
      </dgm:t>
    </dgm:pt>
    <dgm:pt modelId="{C1D14F8C-C3AB-4502-A782-1B0341CEBD77}" type="parTrans" cxnId="{25DAF4A0-853C-48BB-8DBF-B14C87BC54F7}">
      <dgm:prSet/>
      <dgm:spPr/>
      <dgm:t>
        <a:bodyPr/>
        <a:lstStyle/>
        <a:p>
          <a:endParaRPr lang="ru-RU"/>
        </a:p>
      </dgm:t>
    </dgm:pt>
    <dgm:pt modelId="{09B9845B-3177-4811-B1A2-8075113F1B42}" type="sibTrans" cxnId="{25DAF4A0-853C-48BB-8DBF-B14C87BC54F7}">
      <dgm:prSet/>
      <dgm:spPr/>
      <dgm:t>
        <a:bodyPr/>
        <a:lstStyle/>
        <a:p>
          <a:endParaRPr lang="ru-RU"/>
        </a:p>
      </dgm:t>
    </dgm:pt>
    <dgm:pt modelId="{48506EE2-5374-44C8-BF2B-02CDFFAEA6C4}">
      <dgm:prSet phldrT="[Текст]" custT="1"/>
      <dgm:spPr>
        <a:solidFill>
          <a:srgbClr val="FFE389">
            <a:alpha val="51000"/>
          </a:srgbClr>
        </a:solidFill>
        <a:ln>
          <a:solidFill>
            <a:srgbClr val="B79FCB"/>
          </a:solidFill>
        </a:ln>
      </dgm:spPr>
      <dgm:t>
        <a:bodyPr/>
        <a:lstStyle/>
        <a:p>
          <a:r>
            <a:rPr lang="ru-RU" sz="1700" dirty="0" smtClean="0"/>
            <a:t> </a:t>
          </a:r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Генетик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41ACD3C-F542-443D-AD99-F21FEB028420}" type="parTrans" cxnId="{E0085ED3-7D4C-4FCF-9121-937873AC1B1A}">
      <dgm:prSet/>
      <dgm:spPr>
        <a:solidFill>
          <a:srgbClr val="218277">
            <a:alpha val="75000"/>
          </a:srgbClr>
        </a:solidFill>
      </dgm:spPr>
      <dgm:t>
        <a:bodyPr/>
        <a:lstStyle/>
        <a:p>
          <a:endParaRPr lang="ru-RU"/>
        </a:p>
      </dgm:t>
    </dgm:pt>
    <dgm:pt modelId="{32DD2954-F9A5-47F2-9736-27C0C3AB958D}" type="sibTrans" cxnId="{E0085ED3-7D4C-4FCF-9121-937873AC1B1A}">
      <dgm:prSet/>
      <dgm:spPr/>
      <dgm:t>
        <a:bodyPr/>
        <a:lstStyle/>
        <a:p>
          <a:endParaRPr lang="ru-RU"/>
        </a:p>
      </dgm:t>
    </dgm:pt>
    <dgm:pt modelId="{44A27809-2EED-4A4B-AD52-0AE0E3320D68}">
      <dgm:prSet phldrT="[Текст]" custT="1"/>
      <dgm:spPr>
        <a:solidFill>
          <a:srgbClr val="FFE389">
            <a:alpha val="49000"/>
          </a:srgbClr>
        </a:solidFill>
        <a:ln>
          <a:solidFill>
            <a:srgbClr val="B79FCB"/>
          </a:solidFill>
        </a:ln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Педиатр</a:t>
          </a:r>
          <a:endParaRPr lang="ru-RU" sz="18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EECEAC3A-ADB1-4331-AB16-E50ECC0FA6EE}" type="parTrans" cxnId="{471EEF19-A13A-481C-92B5-611ADD0BF22B}">
      <dgm:prSet/>
      <dgm:spPr>
        <a:solidFill>
          <a:srgbClr val="218277">
            <a:alpha val="73000"/>
          </a:srgbClr>
        </a:solidFill>
      </dgm:spPr>
      <dgm:t>
        <a:bodyPr/>
        <a:lstStyle/>
        <a:p>
          <a:endParaRPr lang="ru-RU"/>
        </a:p>
      </dgm:t>
    </dgm:pt>
    <dgm:pt modelId="{10C32547-3D48-4A0F-9079-3CB5CD37FF90}" type="sibTrans" cxnId="{471EEF19-A13A-481C-92B5-611ADD0BF22B}">
      <dgm:prSet/>
      <dgm:spPr/>
      <dgm:t>
        <a:bodyPr/>
        <a:lstStyle/>
        <a:p>
          <a:endParaRPr lang="ru-RU"/>
        </a:p>
      </dgm:t>
    </dgm:pt>
    <dgm:pt modelId="{DC7D4E08-09C3-45CC-8F0B-07DF52073405}">
      <dgm:prSet phldrT="[Текст]" custT="1"/>
      <dgm:spPr>
        <a:solidFill>
          <a:srgbClr val="FFE389">
            <a:alpha val="49000"/>
          </a:srgbClr>
        </a:solidFill>
        <a:ln>
          <a:solidFill>
            <a:srgbClr val="B79FCB"/>
          </a:solidFill>
        </a:ln>
      </dgm:spPr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Психиатр</a:t>
          </a:r>
          <a:r>
            <a:rPr lang="ru-RU" sz="1800" dirty="0" smtClean="0">
              <a:latin typeface="Arial" pitchFamily="34" charset="0"/>
              <a:cs typeface="Arial" pitchFamily="34" charset="0"/>
            </a:rPr>
            <a:t> </a:t>
          </a:r>
          <a:endParaRPr lang="ru-RU" sz="1800" dirty="0">
            <a:latin typeface="Arial" pitchFamily="34" charset="0"/>
            <a:cs typeface="Arial" pitchFamily="34" charset="0"/>
          </a:endParaRPr>
        </a:p>
      </dgm:t>
    </dgm:pt>
    <dgm:pt modelId="{EC157F37-AF30-4697-B1B4-59A4A8A540BC}" type="parTrans" cxnId="{DC04EEEF-1195-4B0E-92D0-6EEDA99E9D2B}">
      <dgm:prSet/>
      <dgm:spPr>
        <a:solidFill>
          <a:srgbClr val="218277">
            <a:alpha val="76000"/>
          </a:srgbClr>
        </a:solidFill>
      </dgm:spPr>
      <dgm:t>
        <a:bodyPr/>
        <a:lstStyle/>
        <a:p>
          <a:endParaRPr lang="ru-RU"/>
        </a:p>
      </dgm:t>
    </dgm:pt>
    <dgm:pt modelId="{D0A125CF-7018-490A-9725-30D15F8B934B}" type="sibTrans" cxnId="{DC04EEEF-1195-4B0E-92D0-6EEDA99E9D2B}">
      <dgm:prSet/>
      <dgm:spPr/>
      <dgm:t>
        <a:bodyPr/>
        <a:lstStyle/>
        <a:p>
          <a:endParaRPr lang="ru-RU"/>
        </a:p>
      </dgm:t>
    </dgm:pt>
    <dgm:pt modelId="{33E8836B-006C-4018-A6A3-B8DD9BAD3A09}" type="pres">
      <dgm:prSet presAssocID="{E7AD983A-625F-4671-9C15-A5EEC392EFB9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E09470-10C9-4A4E-BC04-EEEDB58A4CDD}" type="pres">
      <dgm:prSet presAssocID="{39BA849D-E21D-48E4-9EBD-818A57745ED1}" presName="centerShape" presStyleLbl="node0" presStyleIdx="0" presStyleCnt="1" custScaleX="117391" custScaleY="113568"/>
      <dgm:spPr/>
      <dgm:t>
        <a:bodyPr/>
        <a:lstStyle/>
        <a:p>
          <a:endParaRPr lang="ru-RU"/>
        </a:p>
      </dgm:t>
    </dgm:pt>
    <dgm:pt modelId="{4616E4E4-A1BE-4E48-856B-5CF27F136929}" type="pres">
      <dgm:prSet presAssocID="{8D5709E2-B01C-48F7-A9E6-DB1983D4C922}" presName="parTrans" presStyleLbl="sibTrans2D1" presStyleIdx="0" presStyleCnt="7"/>
      <dgm:spPr/>
      <dgm:t>
        <a:bodyPr/>
        <a:lstStyle/>
        <a:p>
          <a:endParaRPr lang="ru-RU"/>
        </a:p>
      </dgm:t>
    </dgm:pt>
    <dgm:pt modelId="{A300CAE5-CE28-4FD9-9A7F-3DF9CAEB1150}" type="pres">
      <dgm:prSet presAssocID="{8D5709E2-B01C-48F7-A9E6-DB1983D4C922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67FF19DF-4479-485B-A832-3BC7CECEBE86}" type="pres">
      <dgm:prSet presAssocID="{7B9C3A73-C9D4-4F8A-B242-B06FBA819922}" presName="node" presStyleLbl="node1" presStyleIdx="0" presStyleCnt="7" custScaleX="165909" custRadScaleRad="100202" custRadScaleInc="-77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2F1678-8D73-448F-B436-53D5B757B0C1}" type="pres">
      <dgm:prSet presAssocID="{32C692E7-361D-405E-A012-3558415F1BAE}" presName="parTrans" presStyleLbl="sibTrans2D1" presStyleIdx="1" presStyleCnt="7"/>
      <dgm:spPr/>
      <dgm:t>
        <a:bodyPr/>
        <a:lstStyle/>
        <a:p>
          <a:endParaRPr lang="ru-RU"/>
        </a:p>
      </dgm:t>
    </dgm:pt>
    <dgm:pt modelId="{5727E55A-8898-4D0C-ADB1-18EA9AF4D9BB}" type="pres">
      <dgm:prSet presAssocID="{32C692E7-361D-405E-A012-3558415F1BAE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13E054B2-7A62-4E12-B6C2-10D05E680418}" type="pres">
      <dgm:prSet presAssocID="{EC81DEE0-8D39-4386-A6EC-510F08ED4DE0}" presName="node" presStyleLbl="node1" presStyleIdx="1" presStyleCnt="7" custRadScaleRad="100885" custRadScaleInc="12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1FF8D-F362-40C3-BF9D-E5CEED5407C1}" type="pres">
      <dgm:prSet presAssocID="{6A151B79-082E-4C48-9E50-8BD446337128}" presName="parTrans" presStyleLbl="sibTrans2D1" presStyleIdx="2" presStyleCnt="7"/>
      <dgm:spPr/>
      <dgm:t>
        <a:bodyPr/>
        <a:lstStyle/>
        <a:p>
          <a:endParaRPr lang="ru-RU"/>
        </a:p>
      </dgm:t>
    </dgm:pt>
    <dgm:pt modelId="{0B731D1E-EB96-4AF9-BF4D-8FCF7FD7D936}" type="pres">
      <dgm:prSet presAssocID="{6A151B79-082E-4C48-9E50-8BD446337128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9C6249B7-037A-4E13-B6A3-1AFB0FA018AC}" type="pres">
      <dgm:prSet presAssocID="{0309B747-BB98-405F-9E95-71E64C035644}" presName="node" presStyleLbl="node1" presStyleIdx="2" presStyleCnt="7" custScaleX="115499" custRadScaleRad="99270" custRadScaleInc="6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631C1B-CC31-4B65-9ED3-7FD69F64015B}" type="pres">
      <dgm:prSet presAssocID="{EB53B79D-63B3-4B17-AE28-78AB8B5B7336}" presName="parTrans" presStyleLbl="sibTrans2D1" presStyleIdx="3" presStyleCnt="7"/>
      <dgm:spPr/>
      <dgm:t>
        <a:bodyPr/>
        <a:lstStyle/>
        <a:p>
          <a:endParaRPr lang="ru-RU"/>
        </a:p>
      </dgm:t>
    </dgm:pt>
    <dgm:pt modelId="{3742366F-508F-41D9-859A-784457B30645}" type="pres">
      <dgm:prSet presAssocID="{EB53B79D-63B3-4B17-AE28-78AB8B5B7336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B6CFE764-BF5D-4C71-83FB-0A2BF29ECD3C}" type="pres">
      <dgm:prSet presAssocID="{1366CD5F-D4D3-40CC-AD67-B702BEB986F0}" presName="node" presStyleLbl="node1" presStyleIdx="3" presStyleCnt="7" custRadScaleRad="95830" custRadScaleInc="57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9C25D-F2C8-4949-BDE5-3A2559C238A8}" type="pres">
      <dgm:prSet presAssocID="{241ACD3C-F542-443D-AD99-F21FEB028420}" presName="parTrans" presStyleLbl="sibTrans2D1" presStyleIdx="4" presStyleCnt="7"/>
      <dgm:spPr/>
      <dgm:t>
        <a:bodyPr/>
        <a:lstStyle/>
        <a:p>
          <a:endParaRPr lang="ru-RU"/>
        </a:p>
      </dgm:t>
    </dgm:pt>
    <dgm:pt modelId="{29E247ED-8644-4127-9A1C-97E8983A125C}" type="pres">
      <dgm:prSet presAssocID="{241ACD3C-F542-443D-AD99-F21FEB028420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373E3D19-E1A6-4EF6-A1D3-02A54BF172BC}" type="pres">
      <dgm:prSet presAssocID="{48506EE2-5374-44C8-BF2B-02CDFFAEA6C4}" presName="node" presStyleLbl="node1" presStyleIdx="4" presStyleCnt="7" custRadScaleRad="96411" custRadScaleInc="147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715774-2AFD-4E52-B43C-04165477CCBB}" type="pres">
      <dgm:prSet presAssocID="{EECEAC3A-ADB1-4331-AB16-E50ECC0FA6EE}" presName="parTrans" presStyleLbl="sibTrans2D1" presStyleIdx="5" presStyleCnt="7"/>
      <dgm:spPr/>
      <dgm:t>
        <a:bodyPr/>
        <a:lstStyle/>
        <a:p>
          <a:endParaRPr lang="ru-RU"/>
        </a:p>
      </dgm:t>
    </dgm:pt>
    <dgm:pt modelId="{7555330A-BA28-41EC-B72F-8D4F86D69926}" type="pres">
      <dgm:prSet presAssocID="{EECEAC3A-ADB1-4331-AB16-E50ECC0FA6EE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B3790307-98CD-4D0C-B334-804FB92BA9EE}" type="pres">
      <dgm:prSet presAssocID="{44A27809-2EED-4A4B-AD52-0AE0E3320D68}" presName="node" presStyleLbl="node1" presStyleIdx="5" presStyleCnt="7" custRadScaleRad="95070" custRadScaleInc="-5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B3856D-A42B-48D0-918D-FFDDBEEB7B76}" type="pres">
      <dgm:prSet presAssocID="{EC157F37-AF30-4697-B1B4-59A4A8A540BC}" presName="parTrans" presStyleLbl="sibTrans2D1" presStyleIdx="6" presStyleCnt="7"/>
      <dgm:spPr/>
      <dgm:t>
        <a:bodyPr/>
        <a:lstStyle/>
        <a:p>
          <a:endParaRPr lang="ru-RU"/>
        </a:p>
      </dgm:t>
    </dgm:pt>
    <dgm:pt modelId="{F0FCE736-BBE3-4D79-AF60-02B0A38C821B}" type="pres">
      <dgm:prSet presAssocID="{EC157F37-AF30-4697-B1B4-59A4A8A540BC}" presName="connectorText" presStyleLbl="sibTrans2D1" presStyleIdx="6" presStyleCnt="7"/>
      <dgm:spPr/>
      <dgm:t>
        <a:bodyPr/>
        <a:lstStyle/>
        <a:p>
          <a:endParaRPr lang="ru-RU"/>
        </a:p>
      </dgm:t>
    </dgm:pt>
    <dgm:pt modelId="{832C1A08-D09F-475C-B38C-649F35EF822C}" type="pres">
      <dgm:prSet presAssocID="{DC7D4E08-09C3-45CC-8F0B-07DF52073405}" presName="node" presStyleLbl="node1" presStyleIdx="6" presStyleCnt="7" custScaleX="112274" custScaleY="105059" custRadScaleRad="98565" custRadScaleInc="-134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F72301-8CE4-426A-AD49-BEC93845AC9B}" type="presOf" srcId="{EC157F37-AF30-4697-B1B4-59A4A8A540BC}" destId="{4DB3856D-A42B-48D0-918D-FFDDBEEB7B76}" srcOrd="0" destOrd="0" presId="urn:microsoft.com/office/officeart/2005/8/layout/radial5"/>
    <dgm:cxn modelId="{CAE38D03-0D54-431E-9669-04255F42D8A7}" type="presOf" srcId="{32C692E7-361D-405E-A012-3558415F1BAE}" destId="{5727E55A-8898-4D0C-ADB1-18EA9AF4D9BB}" srcOrd="1" destOrd="0" presId="urn:microsoft.com/office/officeart/2005/8/layout/radial5"/>
    <dgm:cxn modelId="{D8FB3ACB-5B76-46CD-BD8E-2A86C4B9788B}" type="presOf" srcId="{39BA849D-E21D-48E4-9EBD-818A57745ED1}" destId="{ABE09470-10C9-4A4E-BC04-EEEDB58A4CDD}" srcOrd="0" destOrd="0" presId="urn:microsoft.com/office/officeart/2005/8/layout/radial5"/>
    <dgm:cxn modelId="{79CE77F5-8292-4F12-92A8-8939EB8628E3}" type="presOf" srcId="{E7AD983A-625F-4671-9C15-A5EEC392EFB9}" destId="{33E8836B-006C-4018-A6A3-B8DD9BAD3A09}" srcOrd="0" destOrd="0" presId="urn:microsoft.com/office/officeart/2005/8/layout/radial5"/>
    <dgm:cxn modelId="{24E75ED6-31B1-40BB-AA30-80437E4555D0}" type="presOf" srcId="{241ACD3C-F542-443D-AD99-F21FEB028420}" destId="{55F9C25D-F2C8-4949-BDE5-3A2559C238A8}" srcOrd="0" destOrd="0" presId="urn:microsoft.com/office/officeart/2005/8/layout/radial5"/>
    <dgm:cxn modelId="{902B83AB-E1C0-4B1B-8815-0C3C70DBFD62}" type="presOf" srcId="{EB53B79D-63B3-4B17-AE28-78AB8B5B7336}" destId="{3742366F-508F-41D9-859A-784457B30645}" srcOrd="1" destOrd="0" presId="urn:microsoft.com/office/officeart/2005/8/layout/radial5"/>
    <dgm:cxn modelId="{0C0E5E86-3A9B-4D99-973D-16641ECF3D44}" srcId="{39BA849D-E21D-48E4-9EBD-818A57745ED1}" destId="{1366CD5F-D4D3-40CC-AD67-B702BEB986F0}" srcOrd="3" destOrd="0" parTransId="{EB53B79D-63B3-4B17-AE28-78AB8B5B7336}" sibTransId="{9F59A71D-CAB1-49EB-81FD-093B20241C20}"/>
    <dgm:cxn modelId="{845CDF67-849C-4580-933D-56F8B29DF80C}" type="presOf" srcId="{6A151B79-082E-4C48-9E50-8BD446337128}" destId="{F4A1FF8D-F362-40C3-BF9D-E5CEED5407C1}" srcOrd="0" destOrd="0" presId="urn:microsoft.com/office/officeart/2005/8/layout/radial5"/>
    <dgm:cxn modelId="{E0085ED3-7D4C-4FCF-9121-937873AC1B1A}" srcId="{39BA849D-E21D-48E4-9EBD-818A57745ED1}" destId="{48506EE2-5374-44C8-BF2B-02CDFFAEA6C4}" srcOrd="4" destOrd="0" parTransId="{241ACD3C-F542-443D-AD99-F21FEB028420}" sibTransId="{32DD2954-F9A5-47F2-9736-27C0C3AB958D}"/>
    <dgm:cxn modelId="{938B6363-5E10-40E3-B053-F2129132B489}" type="presOf" srcId="{241ACD3C-F542-443D-AD99-F21FEB028420}" destId="{29E247ED-8644-4127-9A1C-97E8983A125C}" srcOrd="1" destOrd="0" presId="urn:microsoft.com/office/officeart/2005/8/layout/radial5"/>
    <dgm:cxn modelId="{03782C9B-E52E-4FD3-9614-32BB5BBA2A7E}" type="presOf" srcId="{8D5709E2-B01C-48F7-A9E6-DB1983D4C922}" destId="{A300CAE5-CE28-4FD9-9A7F-3DF9CAEB1150}" srcOrd="1" destOrd="0" presId="urn:microsoft.com/office/officeart/2005/8/layout/radial5"/>
    <dgm:cxn modelId="{1AD1A86D-2E15-42BF-A0B9-F6E3091A6F09}" type="presOf" srcId="{48506EE2-5374-44C8-BF2B-02CDFFAEA6C4}" destId="{373E3D19-E1A6-4EF6-A1D3-02A54BF172BC}" srcOrd="0" destOrd="0" presId="urn:microsoft.com/office/officeart/2005/8/layout/radial5"/>
    <dgm:cxn modelId="{471EEF19-A13A-481C-92B5-611ADD0BF22B}" srcId="{39BA849D-E21D-48E4-9EBD-818A57745ED1}" destId="{44A27809-2EED-4A4B-AD52-0AE0E3320D68}" srcOrd="5" destOrd="0" parTransId="{EECEAC3A-ADB1-4331-AB16-E50ECC0FA6EE}" sibTransId="{10C32547-3D48-4A0F-9079-3CB5CD37FF90}"/>
    <dgm:cxn modelId="{3501B48F-E126-4450-B664-A0B9DFD81555}" type="presOf" srcId="{1366CD5F-D4D3-40CC-AD67-B702BEB986F0}" destId="{B6CFE764-BF5D-4C71-83FB-0A2BF29ECD3C}" srcOrd="0" destOrd="0" presId="urn:microsoft.com/office/officeart/2005/8/layout/radial5"/>
    <dgm:cxn modelId="{DC04EEEF-1195-4B0E-92D0-6EEDA99E9D2B}" srcId="{39BA849D-E21D-48E4-9EBD-818A57745ED1}" destId="{DC7D4E08-09C3-45CC-8F0B-07DF52073405}" srcOrd="6" destOrd="0" parTransId="{EC157F37-AF30-4697-B1B4-59A4A8A540BC}" sibTransId="{D0A125CF-7018-490A-9725-30D15F8B934B}"/>
    <dgm:cxn modelId="{A3A64A68-0FC0-44F4-914B-56FA756544AD}" type="presOf" srcId="{DC7D4E08-09C3-45CC-8F0B-07DF52073405}" destId="{832C1A08-D09F-475C-B38C-649F35EF822C}" srcOrd="0" destOrd="0" presId="urn:microsoft.com/office/officeart/2005/8/layout/radial5"/>
    <dgm:cxn modelId="{28ED652A-6762-47C3-9EA9-9486C19AC0D8}" srcId="{39BA849D-E21D-48E4-9EBD-818A57745ED1}" destId="{EC81DEE0-8D39-4386-A6EC-510F08ED4DE0}" srcOrd="1" destOrd="0" parTransId="{32C692E7-361D-405E-A012-3558415F1BAE}" sibTransId="{178844CD-C45C-4B54-A332-48C4ABFA4A5C}"/>
    <dgm:cxn modelId="{25DAF4A0-853C-48BB-8DBF-B14C87BC54F7}" srcId="{E7AD983A-625F-4671-9C15-A5EEC392EFB9}" destId="{527819C2-49BA-4D85-8B7B-39E7E5E5A22F}" srcOrd="1" destOrd="0" parTransId="{C1D14F8C-C3AB-4502-A782-1B0341CEBD77}" sibTransId="{09B9845B-3177-4811-B1A2-8075113F1B42}"/>
    <dgm:cxn modelId="{C06B448A-A6B5-40C6-8124-0867E9A53C00}" srcId="{E7AD983A-625F-4671-9C15-A5EEC392EFB9}" destId="{39BA849D-E21D-48E4-9EBD-818A57745ED1}" srcOrd="0" destOrd="0" parTransId="{E50BF864-2F4E-4C02-B74B-C184A6F0F62D}" sibTransId="{66F72A5C-4DFA-425C-888E-7CB662F4BD8C}"/>
    <dgm:cxn modelId="{8C2F3858-3FAC-4074-AC1C-C284388E763B}" srcId="{39BA849D-E21D-48E4-9EBD-818A57745ED1}" destId="{7B9C3A73-C9D4-4F8A-B242-B06FBA819922}" srcOrd="0" destOrd="0" parTransId="{8D5709E2-B01C-48F7-A9E6-DB1983D4C922}" sibTransId="{FD006522-8747-45B9-9C02-A48DF04983A0}"/>
    <dgm:cxn modelId="{62D8ABC8-91C2-42B5-9791-E805BDF00DBA}" type="presOf" srcId="{8D5709E2-B01C-48F7-A9E6-DB1983D4C922}" destId="{4616E4E4-A1BE-4E48-856B-5CF27F136929}" srcOrd="0" destOrd="0" presId="urn:microsoft.com/office/officeart/2005/8/layout/radial5"/>
    <dgm:cxn modelId="{705F5455-4F7D-4E22-B49A-02BB804D79A3}" type="presOf" srcId="{EC157F37-AF30-4697-B1B4-59A4A8A540BC}" destId="{F0FCE736-BBE3-4D79-AF60-02B0A38C821B}" srcOrd="1" destOrd="0" presId="urn:microsoft.com/office/officeart/2005/8/layout/radial5"/>
    <dgm:cxn modelId="{702E8B8D-00AB-4F02-8121-08C79478EFFB}" type="presOf" srcId="{6A151B79-082E-4C48-9E50-8BD446337128}" destId="{0B731D1E-EB96-4AF9-BF4D-8FCF7FD7D936}" srcOrd="1" destOrd="0" presId="urn:microsoft.com/office/officeart/2005/8/layout/radial5"/>
    <dgm:cxn modelId="{EEE8EEEE-12A5-4B11-AC09-3B84577AF566}" srcId="{39BA849D-E21D-48E4-9EBD-818A57745ED1}" destId="{0309B747-BB98-405F-9E95-71E64C035644}" srcOrd="2" destOrd="0" parTransId="{6A151B79-082E-4C48-9E50-8BD446337128}" sibTransId="{8A1D6DEE-23A2-4854-9900-D425E11A994C}"/>
    <dgm:cxn modelId="{BE9A0EFE-8715-4C13-A5D8-41B1FEF97AB6}" type="presOf" srcId="{EECEAC3A-ADB1-4331-AB16-E50ECC0FA6EE}" destId="{7555330A-BA28-41EC-B72F-8D4F86D69926}" srcOrd="1" destOrd="0" presId="urn:microsoft.com/office/officeart/2005/8/layout/radial5"/>
    <dgm:cxn modelId="{17216449-F422-40A5-BE27-858A1FEDB837}" type="presOf" srcId="{44A27809-2EED-4A4B-AD52-0AE0E3320D68}" destId="{B3790307-98CD-4D0C-B334-804FB92BA9EE}" srcOrd="0" destOrd="0" presId="urn:microsoft.com/office/officeart/2005/8/layout/radial5"/>
    <dgm:cxn modelId="{8270E248-EC3A-4D8A-BFF1-81117062DD41}" type="presOf" srcId="{0309B747-BB98-405F-9E95-71E64C035644}" destId="{9C6249B7-037A-4E13-B6A3-1AFB0FA018AC}" srcOrd="0" destOrd="0" presId="urn:microsoft.com/office/officeart/2005/8/layout/radial5"/>
    <dgm:cxn modelId="{D9C58BD9-651B-44BE-97D9-48D3CBCD05DF}" type="presOf" srcId="{EC81DEE0-8D39-4386-A6EC-510F08ED4DE0}" destId="{13E054B2-7A62-4E12-B6C2-10D05E680418}" srcOrd="0" destOrd="0" presId="urn:microsoft.com/office/officeart/2005/8/layout/radial5"/>
    <dgm:cxn modelId="{177B03D9-8B38-4E0B-B2A5-C23F435DCE15}" type="presOf" srcId="{EECEAC3A-ADB1-4331-AB16-E50ECC0FA6EE}" destId="{BE715774-2AFD-4E52-B43C-04165477CCBB}" srcOrd="0" destOrd="0" presId="urn:microsoft.com/office/officeart/2005/8/layout/radial5"/>
    <dgm:cxn modelId="{90927556-FBB8-4D6F-95F7-41FAE5B6E289}" type="presOf" srcId="{7B9C3A73-C9D4-4F8A-B242-B06FBA819922}" destId="{67FF19DF-4479-485B-A832-3BC7CECEBE86}" srcOrd="0" destOrd="0" presId="urn:microsoft.com/office/officeart/2005/8/layout/radial5"/>
    <dgm:cxn modelId="{F45E4081-73D8-41B6-9511-0DC5ECD3BEED}" type="presOf" srcId="{32C692E7-361D-405E-A012-3558415F1BAE}" destId="{E42F1678-8D73-448F-B436-53D5B757B0C1}" srcOrd="0" destOrd="0" presId="urn:microsoft.com/office/officeart/2005/8/layout/radial5"/>
    <dgm:cxn modelId="{B5342713-3175-4428-9378-EF79C626759F}" type="presOf" srcId="{EB53B79D-63B3-4B17-AE28-78AB8B5B7336}" destId="{E9631C1B-CC31-4B65-9ED3-7FD69F64015B}" srcOrd="0" destOrd="0" presId="urn:microsoft.com/office/officeart/2005/8/layout/radial5"/>
    <dgm:cxn modelId="{0B052BC4-1AB4-4A5B-A5F1-338BB092F49D}" type="presParOf" srcId="{33E8836B-006C-4018-A6A3-B8DD9BAD3A09}" destId="{ABE09470-10C9-4A4E-BC04-EEEDB58A4CDD}" srcOrd="0" destOrd="0" presId="urn:microsoft.com/office/officeart/2005/8/layout/radial5"/>
    <dgm:cxn modelId="{071D416D-6ED3-44F9-AEA9-B392FBB2F47F}" type="presParOf" srcId="{33E8836B-006C-4018-A6A3-B8DD9BAD3A09}" destId="{4616E4E4-A1BE-4E48-856B-5CF27F136929}" srcOrd="1" destOrd="0" presId="urn:microsoft.com/office/officeart/2005/8/layout/radial5"/>
    <dgm:cxn modelId="{66A68B9D-6F9D-4612-8227-1A1049C4477E}" type="presParOf" srcId="{4616E4E4-A1BE-4E48-856B-5CF27F136929}" destId="{A300CAE5-CE28-4FD9-9A7F-3DF9CAEB1150}" srcOrd="0" destOrd="0" presId="urn:microsoft.com/office/officeart/2005/8/layout/radial5"/>
    <dgm:cxn modelId="{86D99AA0-A8EA-4190-AA24-21CEED8B9D40}" type="presParOf" srcId="{33E8836B-006C-4018-A6A3-B8DD9BAD3A09}" destId="{67FF19DF-4479-485B-A832-3BC7CECEBE86}" srcOrd="2" destOrd="0" presId="urn:microsoft.com/office/officeart/2005/8/layout/radial5"/>
    <dgm:cxn modelId="{78E26BDC-3447-4360-B3E9-81C963525210}" type="presParOf" srcId="{33E8836B-006C-4018-A6A3-B8DD9BAD3A09}" destId="{E42F1678-8D73-448F-B436-53D5B757B0C1}" srcOrd="3" destOrd="0" presId="urn:microsoft.com/office/officeart/2005/8/layout/radial5"/>
    <dgm:cxn modelId="{E02B6308-627B-49D0-AE6F-E7B9E36AC761}" type="presParOf" srcId="{E42F1678-8D73-448F-B436-53D5B757B0C1}" destId="{5727E55A-8898-4D0C-ADB1-18EA9AF4D9BB}" srcOrd="0" destOrd="0" presId="urn:microsoft.com/office/officeart/2005/8/layout/radial5"/>
    <dgm:cxn modelId="{70F8BE4E-433D-470C-B871-C072387FEB2D}" type="presParOf" srcId="{33E8836B-006C-4018-A6A3-B8DD9BAD3A09}" destId="{13E054B2-7A62-4E12-B6C2-10D05E680418}" srcOrd="4" destOrd="0" presId="urn:microsoft.com/office/officeart/2005/8/layout/radial5"/>
    <dgm:cxn modelId="{0E2D5188-6505-499B-9D97-DCC7E4217544}" type="presParOf" srcId="{33E8836B-006C-4018-A6A3-B8DD9BAD3A09}" destId="{F4A1FF8D-F362-40C3-BF9D-E5CEED5407C1}" srcOrd="5" destOrd="0" presId="urn:microsoft.com/office/officeart/2005/8/layout/radial5"/>
    <dgm:cxn modelId="{DDFB441F-8BC2-49AC-8DFF-7FAB21CF6301}" type="presParOf" srcId="{F4A1FF8D-F362-40C3-BF9D-E5CEED5407C1}" destId="{0B731D1E-EB96-4AF9-BF4D-8FCF7FD7D936}" srcOrd="0" destOrd="0" presId="urn:microsoft.com/office/officeart/2005/8/layout/radial5"/>
    <dgm:cxn modelId="{49F64281-CD02-4E49-BA0F-A814C5A3E892}" type="presParOf" srcId="{33E8836B-006C-4018-A6A3-B8DD9BAD3A09}" destId="{9C6249B7-037A-4E13-B6A3-1AFB0FA018AC}" srcOrd="6" destOrd="0" presId="urn:microsoft.com/office/officeart/2005/8/layout/radial5"/>
    <dgm:cxn modelId="{28BE8D0B-E3F7-4688-A9AE-518FE3ABB780}" type="presParOf" srcId="{33E8836B-006C-4018-A6A3-B8DD9BAD3A09}" destId="{E9631C1B-CC31-4B65-9ED3-7FD69F64015B}" srcOrd="7" destOrd="0" presId="urn:microsoft.com/office/officeart/2005/8/layout/radial5"/>
    <dgm:cxn modelId="{DDBB3C82-6208-41D5-81C7-8C788A9B490B}" type="presParOf" srcId="{E9631C1B-CC31-4B65-9ED3-7FD69F64015B}" destId="{3742366F-508F-41D9-859A-784457B30645}" srcOrd="0" destOrd="0" presId="urn:microsoft.com/office/officeart/2005/8/layout/radial5"/>
    <dgm:cxn modelId="{7DC93B17-083F-4047-8A54-B6AD6C382712}" type="presParOf" srcId="{33E8836B-006C-4018-A6A3-B8DD9BAD3A09}" destId="{B6CFE764-BF5D-4C71-83FB-0A2BF29ECD3C}" srcOrd="8" destOrd="0" presId="urn:microsoft.com/office/officeart/2005/8/layout/radial5"/>
    <dgm:cxn modelId="{501E61CE-52E2-4FA7-9127-B4DF548C4041}" type="presParOf" srcId="{33E8836B-006C-4018-A6A3-B8DD9BAD3A09}" destId="{55F9C25D-F2C8-4949-BDE5-3A2559C238A8}" srcOrd="9" destOrd="0" presId="urn:microsoft.com/office/officeart/2005/8/layout/radial5"/>
    <dgm:cxn modelId="{2DFC8C87-F777-453E-B393-8D328AA8BEB2}" type="presParOf" srcId="{55F9C25D-F2C8-4949-BDE5-3A2559C238A8}" destId="{29E247ED-8644-4127-9A1C-97E8983A125C}" srcOrd="0" destOrd="0" presId="urn:microsoft.com/office/officeart/2005/8/layout/radial5"/>
    <dgm:cxn modelId="{AC81F558-FFF5-4C4D-85D3-5182909B108A}" type="presParOf" srcId="{33E8836B-006C-4018-A6A3-B8DD9BAD3A09}" destId="{373E3D19-E1A6-4EF6-A1D3-02A54BF172BC}" srcOrd="10" destOrd="0" presId="urn:microsoft.com/office/officeart/2005/8/layout/radial5"/>
    <dgm:cxn modelId="{80418E83-C014-4EE0-A816-D8085D5EA778}" type="presParOf" srcId="{33E8836B-006C-4018-A6A3-B8DD9BAD3A09}" destId="{BE715774-2AFD-4E52-B43C-04165477CCBB}" srcOrd="11" destOrd="0" presId="urn:microsoft.com/office/officeart/2005/8/layout/radial5"/>
    <dgm:cxn modelId="{2F88B3C0-AA08-4695-9380-8C1BF3166E60}" type="presParOf" srcId="{BE715774-2AFD-4E52-B43C-04165477CCBB}" destId="{7555330A-BA28-41EC-B72F-8D4F86D69926}" srcOrd="0" destOrd="0" presId="urn:microsoft.com/office/officeart/2005/8/layout/radial5"/>
    <dgm:cxn modelId="{FBDEC43F-0C20-43FE-970E-2010E11A2484}" type="presParOf" srcId="{33E8836B-006C-4018-A6A3-B8DD9BAD3A09}" destId="{B3790307-98CD-4D0C-B334-804FB92BA9EE}" srcOrd="12" destOrd="0" presId="urn:microsoft.com/office/officeart/2005/8/layout/radial5"/>
    <dgm:cxn modelId="{750F6C21-1530-4FA8-840B-FD12C57D9DD4}" type="presParOf" srcId="{33E8836B-006C-4018-A6A3-B8DD9BAD3A09}" destId="{4DB3856D-A42B-48D0-918D-FFDDBEEB7B76}" srcOrd="13" destOrd="0" presId="urn:microsoft.com/office/officeart/2005/8/layout/radial5"/>
    <dgm:cxn modelId="{079C3655-1263-40C0-A2E4-EBFE8D8A235B}" type="presParOf" srcId="{4DB3856D-A42B-48D0-918D-FFDDBEEB7B76}" destId="{F0FCE736-BBE3-4D79-AF60-02B0A38C821B}" srcOrd="0" destOrd="0" presId="urn:microsoft.com/office/officeart/2005/8/layout/radial5"/>
    <dgm:cxn modelId="{B335A3A7-1EA4-402E-B412-EBB2A133605F}" type="presParOf" srcId="{33E8836B-006C-4018-A6A3-B8DD9BAD3A09}" destId="{832C1A08-D09F-475C-B38C-649F35EF822C}" srcOrd="14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09CC73-6D2A-4466-ABAE-F66D6BA68BF0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B6D066-9925-4512-A558-CBA2C8B52E46}">
      <dgm:prSet phldrT="[Текст]" custT="1"/>
      <dgm:spPr>
        <a:solidFill>
          <a:srgbClr val="FFC000">
            <a:alpha val="78000"/>
          </a:srgbClr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Специалисты БУ «Сургутский реабилитационный центр»</a:t>
          </a:r>
        </a:p>
      </dgm:t>
    </dgm:pt>
    <dgm:pt modelId="{57958380-EFDC-43F8-99A1-D41C4BC5CF70}" type="parTrans" cxnId="{C0A6E0EA-6756-468A-ADD5-C5FA807690C4}">
      <dgm:prSet/>
      <dgm:spPr/>
      <dgm:t>
        <a:bodyPr/>
        <a:lstStyle/>
        <a:p>
          <a:endParaRPr lang="ru-RU"/>
        </a:p>
      </dgm:t>
    </dgm:pt>
    <dgm:pt modelId="{75A085CB-B5CB-4EF4-9177-C917BA5D3783}" type="sibTrans" cxnId="{C0A6E0EA-6756-468A-ADD5-C5FA807690C4}">
      <dgm:prSet/>
      <dgm:spPr>
        <a:solidFill>
          <a:srgbClr val="D89CE4"/>
        </a:solidFill>
      </dgm:spPr>
      <dgm:t>
        <a:bodyPr/>
        <a:lstStyle/>
        <a:p>
          <a:endParaRPr lang="ru-RU"/>
        </a:p>
      </dgm:t>
    </dgm:pt>
    <dgm:pt modelId="{38A0AD6E-BDC4-46F8-8ADA-8A2E401EC878}">
      <dgm:prSet phldrT="[Текст]" custT="1"/>
      <dgm:spPr>
        <a:solidFill>
          <a:srgbClr val="FFC000">
            <a:alpha val="77000"/>
          </a:srgbClr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endParaRPr lang="ru-RU" sz="1800" b="1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r>
            <a: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Специалисты БУ «Сургутская городская клиническая поликлиника №5»</a:t>
          </a:r>
          <a:endParaRPr lang="ru-RU" sz="1800" b="1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76D4B1-A104-43EC-A324-E138FE53BC96}" type="parTrans" cxnId="{E3B2D956-3DB3-47ED-9128-BC011169CE1F}">
      <dgm:prSet/>
      <dgm:spPr/>
      <dgm:t>
        <a:bodyPr/>
        <a:lstStyle/>
        <a:p>
          <a:endParaRPr lang="ru-RU"/>
        </a:p>
      </dgm:t>
    </dgm:pt>
    <dgm:pt modelId="{1E697E12-1D0C-4E1F-BEC0-16B6422A248E}" type="sibTrans" cxnId="{E3B2D956-3DB3-47ED-9128-BC011169CE1F}">
      <dgm:prSet/>
      <dgm:spPr>
        <a:solidFill>
          <a:srgbClr val="D89CE4"/>
        </a:solidFill>
      </dgm:spPr>
      <dgm:t>
        <a:bodyPr/>
        <a:lstStyle/>
        <a:p>
          <a:endParaRPr lang="ru-RU"/>
        </a:p>
      </dgm:t>
    </dgm:pt>
    <dgm:pt modelId="{36B611A7-6662-4B89-8702-6FA83EA67CEA}">
      <dgm:prSet phldrT="[Текст]" custT="1"/>
      <dgm:spPr>
        <a:solidFill>
          <a:srgbClr val="FFC000">
            <a:alpha val="77000"/>
          </a:srgbClr>
        </a:solidFill>
        <a:scene3d>
          <a:camera prst="orthographicFront"/>
          <a:lightRig rig="threePt" dir="t"/>
        </a:scene3d>
        <a:sp3d>
          <a:bevelT prst="slope"/>
        </a:sp3d>
      </dgm:spPr>
      <dgm:t>
        <a:bodyPr/>
        <a:lstStyle/>
        <a:p>
          <a:endParaRPr lang="ru-RU" sz="18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Специалисты образовательных организаций</a:t>
          </a:r>
        </a:p>
        <a:p>
          <a:r>
            <a:rPr lang="ru-RU" sz="1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18 МБДОУ</a:t>
          </a:r>
          <a:endParaRPr lang="ru-RU" sz="1800" b="1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endParaRPr lang="ru-RU" sz="1600" b="1" dirty="0">
            <a:solidFill>
              <a:schemeClr val="tx1"/>
            </a:solidFill>
          </a:endParaRPr>
        </a:p>
      </dgm:t>
    </dgm:pt>
    <dgm:pt modelId="{AE1F9F34-FC0B-4462-BFCB-E96CD168E1F7}" type="parTrans" cxnId="{A5B73A0D-060E-4AFF-A994-AA52E7243C98}">
      <dgm:prSet/>
      <dgm:spPr/>
      <dgm:t>
        <a:bodyPr/>
        <a:lstStyle/>
        <a:p>
          <a:endParaRPr lang="ru-RU"/>
        </a:p>
      </dgm:t>
    </dgm:pt>
    <dgm:pt modelId="{3C6DF0F1-39C2-43D5-A8F3-B122ACCE9698}" type="sibTrans" cxnId="{A5B73A0D-060E-4AFF-A994-AA52E7243C98}">
      <dgm:prSet/>
      <dgm:spPr>
        <a:solidFill>
          <a:srgbClr val="D89CE4">
            <a:alpha val="95294"/>
          </a:srgbClr>
        </a:solidFill>
      </dgm:spPr>
      <dgm:t>
        <a:bodyPr/>
        <a:lstStyle/>
        <a:p>
          <a:endParaRPr lang="ru-RU"/>
        </a:p>
      </dgm:t>
    </dgm:pt>
    <dgm:pt modelId="{FD8E7F0F-50EB-485F-A49E-C4EFEF50CA13}">
      <dgm:prSet/>
      <dgm:spPr/>
      <dgm:t>
        <a:bodyPr/>
        <a:lstStyle/>
        <a:p>
          <a:endParaRPr lang="ru-RU" dirty="0"/>
        </a:p>
      </dgm:t>
    </dgm:pt>
    <dgm:pt modelId="{C83A85FB-205F-46D1-B4E5-892792279106}" type="parTrans" cxnId="{D168E08E-D34E-4887-A9A5-6A23442CC699}">
      <dgm:prSet/>
      <dgm:spPr/>
      <dgm:t>
        <a:bodyPr/>
        <a:lstStyle/>
        <a:p>
          <a:endParaRPr lang="ru-RU"/>
        </a:p>
      </dgm:t>
    </dgm:pt>
    <dgm:pt modelId="{3C3DD414-BBED-4DEA-ABDE-7F1EAFDE9302}" type="sibTrans" cxnId="{D168E08E-D34E-4887-A9A5-6A23442CC699}">
      <dgm:prSet/>
      <dgm:spPr/>
      <dgm:t>
        <a:bodyPr/>
        <a:lstStyle/>
        <a:p>
          <a:endParaRPr lang="ru-RU"/>
        </a:p>
      </dgm:t>
    </dgm:pt>
    <dgm:pt modelId="{0CD3BC2B-C82C-4D4F-BF63-C42EA0086EF4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33002672-8E8C-42BA-AE23-330DA7C279FD}" type="sibTrans" cxnId="{6B2527C0-332F-4D6C-AF97-772732FD78AA}">
      <dgm:prSet/>
      <dgm:spPr/>
      <dgm:t>
        <a:bodyPr/>
        <a:lstStyle/>
        <a:p>
          <a:endParaRPr lang="ru-RU"/>
        </a:p>
      </dgm:t>
    </dgm:pt>
    <dgm:pt modelId="{2EF5B450-A105-495E-B5B8-11A6B4A6E3A1}" type="parTrans" cxnId="{6B2527C0-332F-4D6C-AF97-772732FD78AA}">
      <dgm:prSet/>
      <dgm:spPr/>
      <dgm:t>
        <a:bodyPr/>
        <a:lstStyle/>
        <a:p>
          <a:endParaRPr lang="ru-RU"/>
        </a:p>
      </dgm:t>
    </dgm:pt>
    <dgm:pt modelId="{A4C5EBC5-3CC4-4D9B-94CA-194460902CA8}" type="pres">
      <dgm:prSet presAssocID="{9109CC73-6D2A-4466-ABAE-F66D6BA68BF0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8B5164F-0C04-4EEA-82A4-EC56F32BC8EB}" type="pres">
      <dgm:prSet presAssocID="{0CD3BC2B-C82C-4D4F-BF63-C42EA0086EF4}" presName="centerShape" presStyleLbl="node0" presStyleIdx="0" presStyleCnt="1" custScaleX="162279" custScaleY="130683" custLinFactNeighborX="-4503" custLinFactNeighborY="-722"/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6A755828-5A9F-4BD1-9558-3FEF67769B53}" type="pres">
      <dgm:prSet presAssocID="{9CB6D066-9925-4512-A558-CBA2C8B52E46}" presName="node" presStyleLbl="node1" presStyleIdx="0" presStyleCnt="3" custScaleX="233152" custScaleY="108437" custRadScaleRad="96343" custRadScaleInc="-65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769437-AF52-457D-ADB1-2192FE146313}" type="pres">
      <dgm:prSet presAssocID="{9CB6D066-9925-4512-A558-CBA2C8B52E46}" presName="dummy" presStyleCnt="0"/>
      <dgm:spPr/>
    </dgm:pt>
    <dgm:pt modelId="{42AC28EC-2383-4100-AF01-7EA38E27FE68}" type="pres">
      <dgm:prSet presAssocID="{75A085CB-B5CB-4EF4-9177-C917BA5D3783}" presName="sibTrans" presStyleLbl="sibTrans2D1" presStyleIdx="0" presStyleCnt="3" custScaleX="107555"/>
      <dgm:spPr/>
      <dgm:t>
        <a:bodyPr/>
        <a:lstStyle/>
        <a:p>
          <a:endParaRPr lang="ru-RU"/>
        </a:p>
      </dgm:t>
    </dgm:pt>
    <dgm:pt modelId="{FB6E58EC-A887-4A47-9B16-83E9DBAE5CA9}" type="pres">
      <dgm:prSet presAssocID="{38A0AD6E-BDC4-46F8-8ADA-8A2E401EC878}" presName="node" presStyleLbl="node1" presStyleIdx="1" presStyleCnt="3" custScaleX="221173" custScaleY="145503" custRadScaleRad="118243" custRadScaleInc="-40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2CACB-7280-4432-9FCF-6A5922817960}" type="pres">
      <dgm:prSet presAssocID="{38A0AD6E-BDC4-46F8-8ADA-8A2E401EC878}" presName="dummy" presStyleCnt="0"/>
      <dgm:spPr/>
    </dgm:pt>
    <dgm:pt modelId="{19E360FF-BF7A-49EB-A5FD-C88F5B4C351F}" type="pres">
      <dgm:prSet presAssocID="{1E697E12-1D0C-4E1F-BEC0-16B6422A248E}" presName="sibTrans" presStyleLbl="sibTrans2D1" presStyleIdx="1" presStyleCnt="3" custLinFactNeighborX="-972" custLinFactNeighborY="972"/>
      <dgm:spPr/>
      <dgm:t>
        <a:bodyPr/>
        <a:lstStyle/>
        <a:p>
          <a:endParaRPr lang="ru-RU"/>
        </a:p>
      </dgm:t>
    </dgm:pt>
    <dgm:pt modelId="{2D56C000-B689-4051-A054-31E2FF8CAF0E}" type="pres">
      <dgm:prSet presAssocID="{36B611A7-6662-4B89-8702-6FA83EA67CEA}" presName="node" presStyleLbl="node1" presStyleIdx="2" presStyleCnt="3" custScaleX="221848" custScaleY="138625" custRadScaleRad="114583" custRadScaleInc="-129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AF77A5-CCBE-4BED-AA61-D7B63F0170FC}" type="pres">
      <dgm:prSet presAssocID="{36B611A7-6662-4B89-8702-6FA83EA67CEA}" presName="dummy" presStyleCnt="0"/>
      <dgm:spPr/>
    </dgm:pt>
    <dgm:pt modelId="{B83E7DA2-4A0B-40CE-92F7-2BEFE59170EE}" type="pres">
      <dgm:prSet presAssocID="{3C6DF0F1-39C2-43D5-A8F3-B122ACCE9698}" presName="sibTrans" presStyleLbl="sibTrans2D1" presStyleIdx="2" presStyleCnt="3" custScaleX="119770" custLinFactNeighborX="4280" custLinFactNeighborY="-389"/>
      <dgm:spPr/>
      <dgm:t>
        <a:bodyPr/>
        <a:lstStyle/>
        <a:p>
          <a:endParaRPr lang="ru-RU"/>
        </a:p>
      </dgm:t>
    </dgm:pt>
  </dgm:ptLst>
  <dgm:cxnLst>
    <dgm:cxn modelId="{F861BA27-B31D-4E1A-AFCD-73E330386E5D}" type="presOf" srcId="{1E697E12-1D0C-4E1F-BEC0-16B6422A248E}" destId="{19E360FF-BF7A-49EB-A5FD-C88F5B4C351F}" srcOrd="0" destOrd="0" presId="urn:microsoft.com/office/officeart/2005/8/layout/radial6"/>
    <dgm:cxn modelId="{6B2527C0-332F-4D6C-AF97-772732FD78AA}" srcId="{9109CC73-6D2A-4466-ABAE-F66D6BA68BF0}" destId="{0CD3BC2B-C82C-4D4F-BF63-C42EA0086EF4}" srcOrd="0" destOrd="0" parTransId="{2EF5B450-A105-495E-B5B8-11A6B4A6E3A1}" sibTransId="{33002672-8E8C-42BA-AE23-330DA7C279FD}"/>
    <dgm:cxn modelId="{E3B2D956-3DB3-47ED-9128-BC011169CE1F}" srcId="{0CD3BC2B-C82C-4D4F-BF63-C42EA0086EF4}" destId="{38A0AD6E-BDC4-46F8-8ADA-8A2E401EC878}" srcOrd="1" destOrd="0" parTransId="{F776D4B1-A104-43EC-A324-E138FE53BC96}" sibTransId="{1E697E12-1D0C-4E1F-BEC0-16B6422A248E}"/>
    <dgm:cxn modelId="{3FECC306-CC8C-4C3B-B1B5-B8A8F5C37093}" type="presOf" srcId="{38A0AD6E-BDC4-46F8-8ADA-8A2E401EC878}" destId="{FB6E58EC-A887-4A47-9B16-83E9DBAE5CA9}" srcOrd="0" destOrd="0" presId="urn:microsoft.com/office/officeart/2005/8/layout/radial6"/>
    <dgm:cxn modelId="{73063CD6-62F7-48A0-98F0-77CBE39E6026}" type="presOf" srcId="{0CD3BC2B-C82C-4D4F-BF63-C42EA0086EF4}" destId="{38B5164F-0C04-4EEA-82A4-EC56F32BC8EB}" srcOrd="0" destOrd="0" presId="urn:microsoft.com/office/officeart/2005/8/layout/radial6"/>
    <dgm:cxn modelId="{F5D3B64E-C207-49CC-B8A3-1C120F5F3D25}" type="presOf" srcId="{9CB6D066-9925-4512-A558-CBA2C8B52E46}" destId="{6A755828-5A9F-4BD1-9558-3FEF67769B53}" srcOrd="0" destOrd="0" presId="urn:microsoft.com/office/officeart/2005/8/layout/radial6"/>
    <dgm:cxn modelId="{70C6F4E2-813E-461E-822C-EF45252D7E7F}" type="presOf" srcId="{36B611A7-6662-4B89-8702-6FA83EA67CEA}" destId="{2D56C000-B689-4051-A054-31E2FF8CAF0E}" srcOrd="0" destOrd="0" presId="urn:microsoft.com/office/officeart/2005/8/layout/radial6"/>
    <dgm:cxn modelId="{D168E08E-D34E-4887-A9A5-6A23442CC699}" srcId="{9109CC73-6D2A-4466-ABAE-F66D6BA68BF0}" destId="{FD8E7F0F-50EB-485F-A49E-C4EFEF50CA13}" srcOrd="1" destOrd="0" parTransId="{C83A85FB-205F-46D1-B4E5-892792279106}" sibTransId="{3C3DD414-BBED-4DEA-ABDE-7F1EAFDE9302}"/>
    <dgm:cxn modelId="{9B55AEF7-A7F6-4A05-9E48-44FB2131C834}" type="presOf" srcId="{9109CC73-6D2A-4466-ABAE-F66D6BA68BF0}" destId="{A4C5EBC5-3CC4-4D9B-94CA-194460902CA8}" srcOrd="0" destOrd="0" presId="urn:microsoft.com/office/officeart/2005/8/layout/radial6"/>
    <dgm:cxn modelId="{C0A6E0EA-6756-468A-ADD5-C5FA807690C4}" srcId="{0CD3BC2B-C82C-4D4F-BF63-C42EA0086EF4}" destId="{9CB6D066-9925-4512-A558-CBA2C8B52E46}" srcOrd="0" destOrd="0" parTransId="{57958380-EFDC-43F8-99A1-D41C4BC5CF70}" sibTransId="{75A085CB-B5CB-4EF4-9177-C917BA5D3783}"/>
    <dgm:cxn modelId="{6CEC241B-C394-4C85-ABFC-48DDB3BADD72}" type="presOf" srcId="{75A085CB-B5CB-4EF4-9177-C917BA5D3783}" destId="{42AC28EC-2383-4100-AF01-7EA38E27FE68}" srcOrd="0" destOrd="0" presId="urn:microsoft.com/office/officeart/2005/8/layout/radial6"/>
    <dgm:cxn modelId="{66AB646F-2657-4D1C-A66B-467D0BFC80EA}" type="presOf" srcId="{3C6DF0F1-39C2-43D5-A8F3-B122ACCE9698}" destId="{B83E7DA2-4A0B-40CE-92F7-2BEFE59170EE}" srcOrd="0" destOrd="0" presId="urn:microsoft.com/office/officeart/2005/8/layout/radial6"/>
    <dgm:cxn modelId="{A5B73A0D-060E-4AFF-A994-AA52E7243C98}" srcId="{0CD3BC2B-C82C-4D4F-BF63-C42EA0086EF4}" destId="{36B611A7-6662-4B89-8702-6FA83EA67CEA}" srcOrd="2" destOrd="0" parTransId="{AE1F9F34-FC0B-4462-BFCB-E96CD168E1F7}" sibTransId="{3C6DF0F1-39C2-43D5-A8F3-B122ACCE9698}"/>
    <dgm:cxn modelId="{AA51D4D0-263E-47FB-A288-F056A4B60E05}" type="presParOf" srcId="{A4C5EBC5-3CC4-4D9B-94CA-194460902CA8}" destId="{38B5164F-0C04-4EEA-82A4-EC56F32BC8EB}" srcOrd="0" destOrd="0" presId="urn:microsoft.com/office/officeart/2005/8/layout/radial6"/>
    <dgm:cxn modelId="{F0D58CCA-ADA3-40B3-9AAD-A774F695D432}" type="presParOf" srcId="{A4C5EBC5-3CC4-4D9B-94CA-194460902CA8}" destId="{6A755828-5A9F-4BD1-9558-3FEF67769B53}" srcOrd="1" destOrd="0" presId="urn:microsoft.com/office/officeart/2005/8/layout/radial6"/>
    <dgm:cxn modelId="{0D6E5304-8C25-4B7E-A671-3AE35F7D779E}" type="presParOf" srcId="{A4C5EBC5-3CC4-4D9B-94CA-194460902CA8}" destId="{11769437-AF52-457D-ADB1-2192FE146313}" srcOrd="2" destOrd="0" presId="urn:microsoft.com/office/officeart/2005/8/layout/radial6"/>
    <dgm:cxn modelId="{D30E9EEA-CFCA-4ACB-8A5A-09C1F06FAA61}" type="presParOf" srcId="{A4C5EBC5-3CC4-4D9B-94CA-194460902CA8}" destId="{42AC28EC-2383-4100-AF01-7EA38E27FE68}" srcOrd="3" destOrd="0" presId="urn:microsoft.com/office/officeart/2005/8/layout/radial6"/>
    <dgm:cxn modelId="{4BA6FC8D-2A1B-4FCC-B4D6-0A420883DDEC}" type="presParOf" srcId="{A4C5EBC5-3CC4-4D9B-94CA-194460902CA8}" destId="{FB6E58EC-A887-4A47-9B16-83E9DBAE5CA9}" srcOrd="4" destOrd="0" presId="urn:microsoft.com/office/officeart/2005/8/layout/radial6"/>
    <dgm:cxn modelId="{5C9AF9C0-CF58-40D5-BA61-8EE7E8D42DB4}" type="presParOf" srcId="{A4C5EBC5-3CC4-4D9B-94CA-194460902CA8}" destId="{0942CACB-7280-4432-9FCF-6A5922817960}" srcOrd="5" destOrd="0" presId="urn:microsoft.com/office/officeart/2005/8/layout/radial6"/>
    <dgm:cxn modelId="{DA4ECB34-D915-42AB-BEB3-AF6B1CCF0AE2}" type="presParOf" srcId="{A4C5EBC5-3CC4-4D9B-94CA-194460902CA8}" destId="{19E360FF-BF7A-49EB-A5FD-C88F5B4C351F}" srcOrd="6" destOrd="0" presId="urn:microsoft.com/office/officeart/2005/8/layout/radial6"/>
    <dgm:cxn modelId="{DCE22B5A-9440-4618-B0F0-CB5E38563187}" type="presParOf" srcId="{A4C5EBC5-3CC4-4D9B-94CA-194460902CA8}" destId="{2D56C000-B689-4051-A054-31E2FF8CAF0E}" srcOrd="7" destOrd="0" presId="urn:microsoft.com/office/officeart/2005/8/layout/radial6"/>
    <dgm:cxn modelId="{54F6F0BD-AB48-4EB0-BEAC-A455B50C5047}" type="presParOf" srcId="{A4C5EBC5-3CC4-4D9B-94CA-194460902CA8}" destId="{ADAF77A5-CCBE-4BED-AA61-D7B63F0170FC}" srcOrd="8" destOrd="0" presId="urn:microsoft.com/office/officeart/2005/8/layout/radial6"/>
    <dgm:cxn modelId="{21E3FD29-5BF0-4DED-A853-F47E8AAD563C}" type="presParOf" srcId="{A4C5EBC5-3CC4-4D9B-94CA-194460902CA8}" destId="{B83E7DA2-4A0B-40CE-92F7-2BEFE59170EE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19992E-4AD3-4058-BEB3-D8BA2DE8EBA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BB9732-1086-4167-9965-0FA4CE3A34EC}">
      <dgm:prSet phldrT="[Текст]"/>
      <dgm:spPr/>
      <dgm:t>
        <a:bodyPr/>
        <a:lstStyle/>
        <a:p>
          <a:r>
            <a:rPr lang="ru-RU" dirty="0" smtClean="0"/>
            <a:t>Выявление</a:t>
          </a:r>
          <a:endParaRPr lang="ru-RU" dirty="0"/>
        </a:p>
      </dgm:t>
    </dgm:pt>
    <dgm:pt modelId="{B1357CEC-3647-46A0-BBB6-93AA7ABA265A}" type="parTrans" cxnId="{B8A1E2F2-8618-44B8-9A93-A27B34399FAD}">
      <dgm:prSet/>
      <dgm:spPr/>
      <dgm:t>
        <a:bodyPr/>
        <a:lstStyle/>
        <a:p>
          <a:endParaRPr lang="ru-RU"/>
        </a:p>
      </dgm:t>
    </dgm:pt>
    <dgm:pt modelId="{DF0664F8-F8AE-4E6D-8886-9161D124A064}" type="sibTrans" cxnId="{B8A1E2F2-8618-44B8-9A93-A27B34399FAD}">
      <dgm:prSet/>
      <dgm:spPr/>
      <dgm:t>
        <a:bodyPr/>
        <a:lstStyle/>
        <a:p>
          <a:endParaRPr lang="ru-RU"/>
        </a:p>
      </dgm:t>
    </dgm:pt>
    <dgm:pt modelId="{6D35FB50-F21B-4626-85C8-FC19CA81F3EF}">
      <dgm:prSet phldrT="[Текст]"/>
      <dgm:spPr/>
      <dgm:t>
        <a:bodyPr/>
        <a:lstStyle/>
        <a:p>
          <a:r>
            <a:rPr lang="ru-RU" dirty="0" smtClean="0"/>
            <a:t>Выявление детей, нуждающихся в ранней помощи, происходит на приемах участкового педиатра, невролога, по результатам профилактических осмотров и диспансеризации несовершеннолетних, специалистами дошкольных учреждений, по результатам «Клинико-психологической анкеты для родителей по выявлению РАС у детей раннего возраста».</a:t>
          </a:r>
          <a:endParaRPr lang="ru-RU" dirty="0"/>
        </a:p>
      </dgm:t>
    </dgm:pt>
    <dgm:pt modelId="{6D1B141B-13D0-46D1-A6DF-9909D72FC84B}" type="parTrans" cxnId="{D698DB6E-74F2-4EDC-82D1-55C35BDBD281}">
      <dgm:prSet/>
      <dgm:spPr/>
      <dgm:t>
        <a:bodyPr/>
        <a:lstStyle/>
        <a:p>
          <a:endParaRPr lang="ru-RU"/>
        </a:p>
      </dgm:t>
    </dgm:pt>
    <dgm:pt modelId="{80CC023A-807C-4C40-BCBC-1C9C64C30CEA}" type="sibTrans" cxnId="{D698DB6E-74F2-4EDC-82D1-55C35BDBD281}">
      <dgm:prSet/>
      <dgm:spPr/>
      <dgm:t>
        <a:bodyPr/>
        <a:lstStyle/>
        <a:p>
          <a:endParaRPr lang="ru-RU"/>
        </a:p>
      </dgm:t>
    </dgm:pt>
    <dgm:pt modelId="{EE2EE37B-E279-4D9E-97AD-BA692120D93B}">
      <dgm:prSet phldrT="[Текст]"/>
      <dgm:spPr/>
      <dgm:t>
        <a:bodyPr/>
        <a:lstStyle/>
        <a:p>
          <a:r>
            <a:rPr lang="ru-RU" dirty="0" smtClean="0"/>
            <a:t>Диагностика</a:t>
          </a:r>
          <a:endParaRPr lang="ru-RU" dirty="0"/>
        </a:p>
      </dgm:t>
    </dgm:pt>
    <dgm:pt modelId="{122A8D01-4877-48A7-B2D1-DA00BA3DCC9D}" type="parTrans" cxnId="{B6069F88-25E0-4BAE-91EF-76E2D43ABAB5}">
      <dgm:prSet/>
      <dgm:spPr/>
      <dgm:t>
        <a:bodyPr/>
        <a:lstStyle/>
        <a:p>
          <a:endParaRPr lang="ru-RU"/>
        </a:p>
      </dgm:t>
    </dgm:pt>
    <dgm:pt modelId="{F128D43B-2982-4CF3-B96C-D0A4A3CB383F}" type="sibTrans" cxnId="{B6069F88-25E0-4BAE-91EF-76E2D43ABAB5}">
      <dgm:prSet/>
      <dgm:spPr/>
      <dgm:t>
        <a:bodyPr/>
        <a:lstStyle/>
        <a:p>
          <a:endParaRPr lang="ru-RU"/>
        </a:p>
      </dgm:t>
    </dgm:pt>
    <dgm:pt modelId="{8CB09C05-15A3-45D6-9638-6315A2CC92EB}">
      <dgm:prSet phldrT="[Текст]"/>
      <dgm:spPr/>
      <dgm:t>
        <a:bodyPr/>
        <a:lstStyle/>
        <a:p>
          <a:r>
            <a:rPr lang="ru-RU" dirty="0" smtClean="0"/>
            <a:t>В случае выявления нуждаемости ребенка в получении услуг ранней помощи – родителю или законному представителю ребенка предлагается оформить письменное согласие или отказ от услуг ранней помощи. В случае согласия, ребенок зачисляется в список нуждающихся в услугах ранней помощи, проходит дообследование и консультации специалистов (психолог, педиатр, невролог, по показаниям: психиатр, эндокринолог и специалисты других профилей.</a:t>
          </a:r>
          <a:endParaRPr lang="ru-RU" dirty="0"/>
        </a:p>
      </dgm:t>
    </dgm:pt>
    <dgm:pt modelId="{94EB8110-CB13-47BA-AFBC-37B2A0211FB6}" type="parTrans" cxnId="{3A492F7C-F60C-4CC9-ACFF-B1BEDBCC841F}">
      <dgm:prSet/>
      <dgm:spPr/>
      <dgm:t>
        <a:bodyPr/>
        <a:lstStyle/>
        <a:p>
          <a:endParaRPr lang="ru-RU"/>
        </a:p>
      </dgm:t>
    </dgm:pt>
    <dgm:pt modelId="{E030A2EB-D1CA-4661-9559-8244409BF119}" type="sibTrans" cxnId="{3A492F7C-F60C-4CC9-ACFF-B1BEDBCC841F}">
      <dgm:prSet/>
      <dgm:spPr/>
      <dgm:t>
        <a:bodyPr/>
        <a:lstStyle/>
        <a:p>
          <a:endParaRPr lang="ru-RU"/>
        </a:p>
      </dgm:t>
    </dgm:pt>
    <dgm:pt modelId="{5AA80D43-1331-4A13-9EB9-876775677F27}" type="pres">
      <dgm:prSet presAssocID="{3C19992E-4AD3-4058-BEB3-D8BA2DE8EBA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5970A5-F8BC-4F3E-A0E8-44EF0D82F62D}" type="pres">
      <dgm:prSet presAssocID="{7BBB9732-1086-4167-9965-0FA4CE3A34EC}" presName="composite" presStyleCnt="0"/>
      <dgm:spPr/>
    </dgm:pt>
    <dgm:pt modelId="{FF8CA5F7-FB9B-43DC-A56E-C71F7A5C7415}" type="pres">
      <dgm:prSet presAssocID="{7BBB9732-1086-4167-9965-0FA4CE3A34EC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25D0ED-F11F-459C-B9F0-D701F0FD6205}" type="pres">
      <dgm:prSet presAssocID="{7BBB9732-1086-4167-9965-0FA4CE3A34EC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42EA3D-50C7-4870-9040-7E3C2C9B99F4}" type="pres">
      <dgm:prSet presAssocID="{DF0664F8-F8AE-4E6D-8886-9161D124A064}" presName="sp" presStyleCnt="0"/>
      <dgm:spPr/>
    </dgm:pt>
    <dgm:pt modelId="{703C3C19-75B8-4B1E-B846-4EB23056F525}" type="pres">
      <dgm:prSet presAssocID="{EE2EE37B-E279-4D9E-97AD-BA692120D93B}" presName="composite" presStyleCnt="0"/>
      <dgm:spPr/>
    </dgm:pt>
    <dgm:pt modelId="{5F9A5FCD-1D55-4F32-9D32-F789AA5711D2}" type="pres">
      <dgm:prSet presAssocID="{EE2EE37B-E279-4D9E-97AD-BA692120D93B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B49F8E-5FF2-4534-824C-E96B17BD1CF2}" type="pres">
      <dgm:prSet presAssocID="{EE2EE37B-E279-4D9E-97AD-BA692120D93B}" presName="descendantText" presStyleLbl="alignAcc1" presStyleIdx="1" presStyleCnt="2" custLinFactNeighborX="-614" custLinFactNeighborY="-1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DAEE98-F6F0-4539-9ACA-F526CBEB3FFE}" type="presOf" srcId="{3C19992E-4AD3-4058-BEB3-D8BA2DE8EBAD}" destId="{5AA80D43-1331-4A13-9EB9-876775677F27}" srcOrd="0" destOrd="0" presId="urn:microsoft.com/office/officeart/2005/8/layout/chevron2"/>
    <dgm:cxn modelId="{0D5FA463-A536-4F4D-B3F7-897D338C0BFB}" type="presOf" srcId="{8CB09C05-15A3-45D6-9638-6315A2CC92EB}" destId="{8BB49F8E-5FF2-4534-824C-E96B17BD1CF2}" srcOrd="0" destOrd="0" presId="urn:microsoft.com/office/officeart/2005/8/layout/chevron2"/>
    <dgm:cxn modelId="{B8A1E2F2-8618-44B8-9A93-A27B34399FAD}" srcId="{3C19992E-4AD3-4058-BEB3-D8BA2DE8EBAD}" destId="{7BBB9732-1086-4167-9965-0FA4CE3A34EC}" srcOrd="0" destOrd="0" parTransId="{B1357CEC-3647-46A0-BBB6-93AA7ABA265A}" sibTransId="{DF0664F8-F8AE-4E6D-8886-9161D124A064}"/>
    <dgm:cxn modelId="{3A492F7C-F60C-4CC9-ACFF-B1BEDBCC841F}" srcId="{EE2EE37B-E279-4D9E-97AD-BA692120D93B}" destId="{8CB09C05-15A3-45D6-9638-6315A2CC92EB}" srcOrd="0" destOrd="0" parTransId="{94EB8110-CB13-47BA-AFBC-37B2A0211FB6}" sibTransId="{E030A2EB-D1CA-4661-9559-8244409BF119}"/>
    <dgm:cxn modelId="{4ACDC6DE-0970-4758-B28B-03E30CF18BF3}" type="presOf" srcId="{6D35FB50-F21B-4626-85C8-FC19CA81F3EF}" destId="{4525D0ED-F11F-459C-B9F0-D701F0FD6205}" srcOrd="0" destOrd="0" presId="urn:microsoft.com/office/officeart/2005/8/layout/chevron2"/>
    <dgm:cxn modelId="{0964B5B3-B587-4AA8-A8FE-D93707ED6D02}" type="presOf" srcId="{7BBB9732-1086-4167-9965-0FA4CE3A34EC}" destId="{FF8CA5F7-FB9B-43DC-A56E-C71F7A5C7415}" srcOrd="0" destOrd="0" presId="urn:microsoft.com/office/officeart/2005/8/layout/chevron2"/>
    <dgm:cxn modelId="{85C71AFB-E53C-44A8-93AC-F8E4CBA40DAF}" type="presOf" srcId="{EE2EE37B-E279-4D9E-97AD-BA692120D93B}" destId="{5F9A5FCD-1D55-4F32-9D32-F789AA5711D2}" srcOrd="0" destOrd="0" presId="urn:microsoft.com/office/officeart/2005/8/layout/chevron2"/>
    <dgm:cxn modelId="{D698DB6E-74F2-4EDC-82D1-55C35BDBD281}" srcId="{7BBB9732-1086-4167-9965-0FA4CE3A34EC}" destId="{6D35FB50-F21B-4626-85C8-FC19CA81F3EF}" srcOrd="0" destOrd="0" parTransId="{6D1B141B-13D0-46D1-A6DF-9909D72FC84B}" sibTransId="{80CC023A-807C-4C40-BCBC-1C9C64C30CEA}"/>
    <dgm:cxn modelId="{B6069F88-25E0-4BAE-91EF-76E2D43ABAB5}" srcId="{3C19992E-4AD3-4058-BEB3-D8BA2DE8EBAD}" destId="{EE2EE37B-E279-4D9E-97AD-BA692120D93B}" srcOrd="1" destOrd="0" parTransId="{122A8D01-4877-48A7-B2D1-DA00BA3DCC9D}" sibTransId="{F128D43B-2982-4CF3-B96C-D0A4A3CB383F}"/>
    <dgm:cxn modelId="{FB66F756-386B-4FC0-8D6A-9C16032D8FF8}" type="presParOf" srcId="{5AA80D43-1331-4A13-9EB9-876775677F27}" destId="{F25970A5-F8BC-4F3E-A0E8-44EF0D82F62D}" srcOrd="0" destOrd="0" presId="urn:microsoft.com/office/officeart/2005/8/layout/chevron2"/>
    <dgm:cxn modelId="{480B5DDD-3E72-424A-8C55-CBF1D7E302B1}" type="presParOf" srcId="{F25970A5-F8BC-4F3E-A0E8-44EF0D82F62D}" destId="{FF8CA5F7-FB9B-43DC-A56E-C71F7A5C7415}" srcOrd="0" destOrd="0" presId="urn:microsoft.com/office/officeart/2005/8/layout/chevron2"/>
    <dgm:cxn modelId="{686B90E8-65DC-41C3-847B-A4148CE8826E}" type="presParOf" srcId="{F25970A5-F8BC-4F3E-A0E8-44EF0D82F62D}" destId="{4525D0ED-F11F-459C-B9F0-D701F0FD6205}" srcOrd="1" destOrd="0" presId="urn:microsoft.com/office/officeart/2005/8/layout/chevron2"/>
    <dgm:cxn modelId="{E5DFB279-B3AA-4875-9943-35032E8D5BAE}" type="presParOf" srcId="{5AA80D43-1331-4A13-9EB9-876775677F27}" destId="{0F42EA3D-50C7-4870-9040-7E3C2C9B99F4}" srcOrd="1" destOrd="0" presId="urn:microsoft.com/office/officeart/2005/8/layout/chevron2"/>
    <dgm:cxn modelId="{E0FA5DC8-6F84-4593-A17B-71420221F58A}" type="presParOf" srcId="{5AA80D43-1331-4A13-9EB9-876775677F27}" destId="{703C3C19-75B8-4B1E-B846-4EB23056F525}" srcOrd="2" destOrd="0" presId="urn:microsoft.com/office/officeart/2005/8/layout/chevron2"/>
    <dgm:cxn modelId="{B511FD9F-78AC-47BE-A4AF-0B891A7305B0}" type="presParOf" srcId="{703C3C19-75B8-4B1E-B846-4EB23056F525}" destId="{5F9A5FCD-1D55-4F32-9D32-F789AA5711D2}" srcOrd="0" destOrd="0" presId="urn:microsoft.com/office/officeart/2005/8/layout/chevron2"/>
    <dgm:cxn modelId="{82A888F0-6010-4999-9090-594709A4AC8B}" type="presParOf" srcId="{703C3C19-75B8-4B1E-B846-4EB23056F525}" destId="{8BB49F8E-5FF2-4534-824C-E96B17BD1CF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03B0761-A451-41AE-AF30-9A32CE2A510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746EDC-71CD-4762-ADBF-1F0392D5192B}">
      <dgm:prSet phldrT="[Текст]"/>
      <dgm:spPr/>
      <dgm:t>
        <a:bodyPr/>
        <a:lstStyle/>
        <a:p>
          <a:r>
            <a:rPr lang="ru-RU" dirty="0" smtClean="0"/>
            <a:t>Междисциплинарная команда</a:t>
          </a:r>
          <a:endParaRPr lang="ru-RU" dirty="0"/>
        </a:p>
      </dgm:t>
    </dgm:pt>
    <dgm:pt modelId="{D611C67D-F09F-411F-B909-DA807BA2477A}" type="parTrans" cxnId="{B09B67FA-FDDB-4774-AC38-059C05EB8007}">
      <dgm:prSet/>
      <dgm:spPr/>
      <dgm:t>
        <a:bodyPr/>
        <a:lstStyle/>
        <a:p>
          <a:endParaRPr lang="ru-RU"/>
        </a:p>
      </dgm:t>
    </dgm:pt>
    <dgm:pt modelId="{9FB222F8-C9F8-4625-B412-8D05D30C72D1}" type="sibTrans" cxnId="{B09B67FA-FDDB-4774-AC38-059C05EB8007}">
      <dgm:prSet/>
      <dgm:spPr/>
      <dgm:t>
        <a:bodyPr/>
        <a:lstStyle/>
        <a:p>
          <a:endParaRPr lang="ru-RU"/>
        </a:p>
      </dgm:t>
    </dgm:pt>
    <dgm:pt modelId="{B13879C0-1DA7-422D-9AA2-B2A1736AAE41}">
      <dgm:prSet phldrT="[Текст]"/>
      <dgm:spPr/>
      <dgm:t>
        <a:bodyPr/>
        <a:lstStyle/>
        <a:p>
          <a:r>
            <a:rPr lang="ru-RU" dirty="0" smtClean="0"/>
            <a:t>После сбора всех необходимых документов на ребенка, проводится заседание междисциплинарной команды специалистов, в которую включены в обязательном порядке: врач педиатр, врач невролог, врачфизиотерапевт-реабилитолог, клинический психолог. Состав междисциплинарной команды специалистов может дополняться специалистами других профилей в зависимости от состояния здоровья несовершеннолетнего, его способности к самообслуживанию, уровня социального функционирования, наличия проблем в развитии.</a:t>
          </a:r>
          <a:endParaRPr lang="ru-RU" dirty="0"/>
        </a:p>
      </dgm:t>
    </dgm:pt>
    <dgm:pt modelId="{D04F5B04-A757-42E4-BFCA-C3DB5CADEB20}" type="parTrans" cxnId="{EBACB3D8-D9E4-4F5B-B609-F9B2B78A9620}">
      <dgm:prSet/>
      <dgm:spPr/>
      <dgm:t>
        <a:bodyPr/>
        <a:lstStyle/>
        <a:p>
          <a:endParaRPr lang="ru-RU"/>
        </a:p>
      </dgm:t>
    </dgm:pt>
    <dgm:pt modelId="{14E56E67-01F5-44A3-9EC5-CE8D8A09F9CB}" type="sibTrans" cxnId="{EBACB3D8-D9E4-4F5B-B609-F9B2B78A9620}">
      <dgm:prSet/>
      <dgm:spPr/>
      <dgm:t>
        <a:bodyPr/>
        <a:lstStyle/>
        <a:p>
          <a:endParaRPr lang="ru-RU"/>
        </a:p>
      </dgm:t>
    </dgm:pt>
    <dgm:pt modelId="{407C9310-C6D5-4F42-82B3-13D0E1BB15B5}">
      <dgm:prSet/>
      <dgm:spPr/>
      <dgm:t>
        <a:bodyPr/>
        <a:lstStyle/>
        <a:p>
          <a:r>
            <a:rPr lang="ru-RU" dirty="0" smtClean="0"/>
            <a:t>На заседании решается вопрос о дальнейшем плане наблюдения ребенка, разрабатывается индивидуальная программа ранней помощи.</a:t>
          </a:r>
          <a:endParaRPr lang="ru-RU" dirty="0"/>
        </a:p>
      </dgm:t>
    </dgm:pt>
    <dgm:pt modelId="{43ED81A6-13FF-4756-AE36-A7D5288E2960}" type="parTrans" cxnId="{AD475BA8-23AF-461B-8E87-1D30AE689DF5}">
      <dgm:prSet/>
      <dgm:spPr/>
      <dgm:t>
        <a:bodyPr/>
        <a:lstStyle/>
        <a:p>
          <a:endParaRPr lang="ru-RU"/>
        </a:p>
      </dgm:t>
    </dgm:pt>
    <dgm:pt modelId="{525ADE2B-EECC-4FA2-953E-0A4FB05219BE}" type="sibTrans" cxnId="{AD475BA8-23AF-461B-8E87-1D30AE689DF5}">
      <dgm:prSet/>
      <dgm:spPr/>
      <dgm:t>
        <a:bodyPr/>
        <a:lstStyle/>
        <a:p>
          <a:endParaRPr lang="ru-RU"/>
        </a:p>
      </dgm:t>
    </dgm:pt>
    <dgm:pt modelId="{DD261AAD-6B9A-4BDC-A45D-229A73E03D00}">
      <dgm:prSet/>
      <dgm:spPr/>
      <dgm:t>
        <a:bodyPr/>
        <a:lstStyle/>
        <a:p>
          <a:r>
            <a:rPr lang="ru-RU" smtClean="0"/>
            <a:t>Заседания междисциплинарной команды специалистов проводятся по мере необходимости, но не реже 1 раза в квартал.</a:t>
          </a:r>
          <a:endParaRPr lang="ru-RU"/>
        </a:p>
      </dgm:t>
    </dgm:pt>
    <dgm:pt modelId="{F482DEE8-1A7D-40ED-BA3A-CD1784F5FFDE}" type="parTrans" cxnId="{575BBE08-387D-4A3D-B309-A107947E1A85}">
      <dgm:prSet/>
      <dgm:spPr/>
      <dgm:t>
        <a:bodyPr/>
        <a:lstStyle/>
        <a:p>
          <a:endParaRPr lang="ru-RU"/>
        </a:p>
      </dgm:t>
    </dgm:pt>
    <dgm:pt modelId="{8CCD0E4C-2BD7-428D-AE56-D746343022FD}" type="sibTrans" cxnId="{575BBE08-387D-4A3D-B309-A107947E1A85}">
      <dgm:prSet/>
      <dgm:spPr/>
      <dgm:t>
        <a:bodyPr/>
        <a:lstStyle/>
        <a:p>
          <a:endParaRPr lang="ru-RU"/>
        </a:p>
      </dgm:t>
    </dgm:pt>
    <dgm:pt modelId="{E2227F61-4078-4C3F-8FB0-1BA4C8B44CB0}">
      <dgm:prSet/>
      <dgm:spPr/>
      <dgm:t>
        <a:bodyPr/>
        <a:lstStyle/>
        <a:p>
          <a:r>
            <a:rPr lang="ru-RU" dirty="0" smtClean="0"/>
            <a:t>Два раза в год проводится расширенное заседание с представителями образовательных организаций и организации социального обслуживания в рамках «Соглашения о взаимодействии между медицинской организацией, организацией социального обслуживания, организацией в сфере образования», на которых предоставляется информация от трех сторон о проведенной работе в аспекте раннего вмешательства, выявление реабилитационного потенциала детей включенных в программу ранней помощи, о целях, задачах дальнейшего взаимодействия и путей их решения.</a:t>
          </a:r>
          <a:endParaRPr lang="ru-RU" dirty="0"/>
        </a:p>
      </dgm:t>
    </dgm:pt>
    <dgm:pt modelId="{42150954-F92B-4CF7-A0C2-EC8BB0D70A38}" type="parTrans" cxnId="{D434947F-EE35-4F21-B9B2-EAE0835898EE}">
      <dgm:prSet/>
      <dgm:spPr/>
      <dgm:t>
        <a:bodyPr/>
        <a:lstStyle/>
        <a:p>
          <a:endParaRPr lang="ru-RU"/>
        </a:p>
      </dgm:t>
    </dgm:pt>
    <dgm:pt modelId="{BB5A6C08-C60E-443D-B76F-194A9BE19D36}" type="sibTrans" cxnId="{D434947F-EE35-4F21-B9B2-EAE0835898EE}">
      <dgm:prSet/>
      <dgm:spPr/>
      <dgm:t>
        <a:bodyPr/>
        <a:lstStyle/>
        <a:p>
          <a:endParaRPr lang="ru-RU"/>
        </a:p>
      </dgm:t>
    </dgm:pt>
    <dgm:pt modelId="{9C9FE812-9A82-42AE-B2DF-003EE68A4B01}" type="pres">
      <dgm:prSet presAssocID="{D03B0761-A451-41AE-AF30-9A32CE2A510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8DC656-9B06-4EC0-B583-6CF7F334D49A}" type="pres">
      <dgm:prSet presAssocID="{B1746EDC-71CD-4762-ADBF-1F0392D5192B}" presName="composite" presStyleCnt="0"/>
      <dgm:spPr/>
    </dgm:pt>
    <dgm:pt modelId="{C2DA0F92-6F90-4BFC-9248-2F1042722EC2}" type="pres">
      <dgm:prSet presAssocID="{B1746EDC-71CD-4762-ADBF-1F0392D5192B}" presName="parentText" presStyleLbl="alignNode1" presStyleIdx="0" presStyleCnt="1" custScaleX="319517" custScaleY="300968" custLinFactNeighborX="-46539" custLinFactNeighborY="-3280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E17CE-09B0-4C59-8953-85D0AFAF2161}" type="pres">
      <dgm:prSet presAssocID="{B1746EDC-71CD-4762-ADBF-1F0392D5192B}" presName="descendantText" presStyleLbl="alignAcc1" presStyleIdx="0" presStyleCnt="1" custScaleX="94607" custScaleY="921693" custLinFactY="-70861" custLinFactNeighborX="1240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56678EF-6D10-4700-A349-6FBE48C12D8C}" type="presOf" srcId="{407C9310-C6D5-4F42-82B3-13D0E1BB15B5}" destId="{1C5E17CE-09B0-4C59-8953-85D0AFAF2161}" srcOrd="0" destOrd="1" presId="urn:microsoft.com/office/officeart/2005/8/layout/chevron2"/>
    <dgm:cxn modelId="{B770701E-BC51-4011-BB6E-16CF4EF8A5D5}" type="presOf" srcId="{B1746EDC-71CD-4762-ADBF-1F0392D5192B}" destId="{C2DA0F92-6F90-4BFC-9248-2F1042722EC2}" srcOrd="0" destOrd="0" presId="urn:microsoft.com/office/officeart/2005/8/layout/chevron2"/>
    <dgm:cxn modelId="{AD475BA8-23AF-461B-8E87-1D30AE689DF5}" srcId="{B1746EDC-71CD-4762-ADBF-1F0392D5192B}" destId="{407C9310-C6D5-4F42-82B3-13D0E1BB15B5}" srcOrd="1" destOrd="0" parTransId="{43ED81A6-13FF-4756-AE36-A7D5288E2960}" sibTransId="{525ADE2B-EECC-4FA2-953E-0A4FB05219BE}"/>
    <dgm:cxn modelId="{8DEF503F-9099-4698-98DE-1E7C64CB3339}" type="presOf" srcId="{DD261AAD-6B9A-4BDC-A45D-229A73E03D00}" destId="{1C5E17CE-09B0-4C59-8953-85D0AFAF2161}" srcOrd="0" destOrd="2" presId="urn:microsoft.com/office/officeart/2005/8/layout/chevron2"/>
    <dgm:cxn modelId="{BB5D62BD-DED7-4B8D-819E-0469FB0F574A}" type="presOf" srcId="{E2227F61-4078-4C3F-8FB0-1BA4C8B44CB0}" destId="{1C5E17CE-09B0-4C59-8953-85D0AFAF2161}" srcOrd="0" destOrd="3" presId="urn:microsoft.com/office/officeart/2005/8/layout/chevron2"/>
    <dgm:cxn modelId="{B7D686EF-D57D-45E5-9FA5-FF0F73B3A221}" type="presOf" srcId="{B13879C0-1DA7-422D-9AA2-B2A1736AAE41}" destId="{1C5E17CE-09B0-4C59-8953-85D0AFAF2161}" srcOrd="0" destOrd="0" presId="urn:microsoft.com/office/officeart/2005/8/layout/chevron2"/>
    <dgm:cxn modelId="{B09B67FA-FDDB-4774-AC38-059C05EB8007}" srcId="{D03B0761-A451-41AE-AF30-9A32CE2A5101}" destId="{B1746EDC-71CD-4762-ADBF-1F0392D5192B}" srcOrd="0" destOrd="0" parTransId="{D611C67D-F09F-411F-B909-DA807BA2477A}" sibTransId="{9FB222F8-C9F8-4625-B412-8D05D30C72D1}"/>
    <dgm:cxn modelId="{D434947F-EE35-4F21-B9B2-EAE0835898EE}" srcId="{B1746EDC-71CD-4762-ADBF-1F0392D5192B}" destId="{E2227F61-4078-4C3F-8FB0-1BA4C8B44CB0}" srcOrd="3" destOrd="0" parTransId="{42150954-F92B-4CF7-A0C2-EC8BB0D70A38}" sibTransId="{BB5A6C08-C60E-443D-B76F-194A9BE19D36}"/>
    <dgm:cxn modelId="{7D0E8CFF-A694-4707-B06A-0334BE7AD268}" type="presOf" srcId="{D03B0761-A451-41AE-AF30-9A32CE2A5101}" destId="{9C9FE812-9A82-42AE-B2DF-003EE68A4B01}" srcOrd="0" destOrd="0" presId="urn:microsoft.com/office/officeart/2005/8/layout/chevron2"/>
    <dgm:cxn modelId="{EBACB3D8-D9E4-4F5B-B609-F9B2B78A9620}" srcId="{B1746EDC-71CD-4762-ADBF-1F0392D5192B}" destId="{B13879C0-1DA7-422D-9AA2-B2A1736AAE41}" srcOrd="0" destOrd="0" parTransId="{D04F5B04-A757-42E4-BFCA-C3DB5CADEB20}" sibTransId="{14E56E67-01F5-44A3-9EC5-CE8D8A09F9CB}"/>
    <dgm:cxn modelId="{575BBE08-387D-4A3D-B309-A107947E1A85}" srcId="{B1746EDC-71CD-4762-ADBF-1F0392D5192B}" destId="{DD261AAD-6B9A-4BDC-A45D-229A73E03D00}" srcOrd="2" destOrd="0" parTransId="{F482DEE8-1A7D-40ED-BA3A-CD1784F5FFDE}" sibTransId="{8CCD0E4C-2BD7-428D-AE56-D746343022FD}"/>
    <dgm:cxn modelId="{E898BD8C-AB90-4295-A347-AF5B2ACF0F92}" type="presParOf" srcId="{9C9FE812-9A82-42AE-B2DF-003EE68A4B01}" destId="{DD8DC656-9B06-4EC0-B583-6CF7F334D49A}" srcOrd="0" destOrd="0" presId="urn:microsoft.com/office/officeart/2005/8/layout/chevron2"/>
    <dgm:cxn modelId="{4A79E17B-D825-4EF0-A8DA-A970DFE99AE7}" type="presParOf" srcId="{DD8DC656-9B06-4EC0-B583-6CF7F334D49A}" destId="{C2DA0F92-6F90-4BFC-9248-2F1042722EC2}" srcOrd="0" destOrd="0" presId="urn:microsoft.com/office/officeart/2005/8/layout/chevron2"/>
    <dgm:cxn modelId="{A9D246A6-A3F8-4034-8B47-07F0F3E6E2F3}" type="presParOf" srcId="{DD8DC656-9B06-4EC0-B583-6CF7F334D49A}" destId="{1C5E17CE-09B0-4C59-8953-85D0AFAF216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03B0761-A451-41AE-AF30-9A32CE2A510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746EDC-71CD-4762-ADBF-1F0392D5192B}">
      <dgm:prSet phldrT="[Текст]"/>
      <dgm:spPr/>
      <dgm:t>
        <a:bodyPr/>
        <a:lstStyle/>
        <a:p>
          <a:r>
            <a:rPr lang="ru-RU" dirty="0" smtClean="0"/>
            <a:t>Направление на реабилитацию</a:t>
          </a:r>
          <a:endParaRPr lang="ru-RU" dirty="0"/>
        </a:p>
      </dgm:t>
    </dgm:pt>
    <dgm:pt modelId="{D611C67D-F09F-411F-B909-DA807BA2477A}" type="parTrans" cxnId="{B09B67FA-FDDB-4774-AC38-059C05EB8007}">
      <dgm:prSet/>
      <dgm:spPr/>
      <dgm:t>
        <a:bodyPr/>
        <a:lstStyle/>
        <a:p>
          <a:endParaRPr lang="ru-RU"/>
        </a:p>
      </dgm:t>
    </dgm:pt>
    <dgm:pt modelId="{9FB222F8-C9F8-4625-B412-8D05D30C72D1}" type="sibTrans" cxnId="{B09B67FA-FDDB-4774-AC38-059C05EB8007}">
      <dgm:prSet/>
      <dgm:spPr/>
      <dgm:t>
        <a:bodyPr/>
        <a:lstStyle/>
        <a:p>
          <a:endParaRPr lang="ru-RU"/>
        </a:p>
      </dgm:t>
    </dgm:pt>
    <dgm:pt modelId="{B13879C0-1DA7-422D-9AA2-B2A1736AAE41}">
      <dgm:prSet phldrT="[Текст]"/>
      <dgm:spPr/>
      <dgm:t>
        <a:bodyPr/>
        <a:lstStyle/>
        <a:p>
          <a:r>
            <a:rPr lang="ru-RU" dirty="0" smtClean="0"/>
            <a:t>Параллельно информация о ребенке включенного в программу ранней помощи, и необходимые документы предоставляются в БУ «Сургутский реабилитационный центр», где ребенок получает курсы реабилитационного лечения, в муниципальное дошкольное образовательное учреждение в котором обучается ребенок, где с ребенком занимаются педагоги, психологи, логопеды по индивидуальной программе, направляется на курсы физиолечения и при необходимости медикаментозного лечения в условиях отделения медицинской реабилитации на базе БУ «Сургутская городская клиническая поликлиника №5».</a:t>
          </a:r>
          <a:endParaRPr lang="ru-RU" dirty="0"/>
        </a:p>
      </dgm:t>
    </dgm:pt>
    <dgm:pt modelId="{D04F5B04-A757-42E4-BFCA-C3DB5CADEB20}" type="parTrans" cxnId="{EBACB3D8-D9E4-4F5B-B609-F9B2B78A9620}">
      <dgm:prSet/>
      <dgm:spPr/>
      <dgm:t>
        <a:bodyPr/>
        <a:lstStyle/>
        <a:p>
          <a:endParaRPr lang="ru-RU"/>
        </a:p>
      </dgm:t>
    </dgm:pt>
    <dgm:pt modelId="{14E56E67-01F5-44A3-9EC5-CE8D8A09F9CB}" type="sibTrans" cxnId="{EBACB3D8-D9E4-4F5B-B609-F9B2B78A9620}">
      <dgm:prSet/>
      <dgm:spPr/>
      <dgm:t>
        <a:bodyPr/>
        <a:lstStyle/>
        <a:p>
          <a:endParaRPr lang="ru-RU"/>
        </a:p>
      </dgm:t>
    </dgm:pt>
    <dgm:pt modelId="{9C9FE812-9A82-42AE-B2DF-003EE68A4B01}" type="pres">
      <dgm:prSet presAssocID="{D03B0761-A451-41AE-AF30-9A32CE2A510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8DC656-9B06-4EC0-B583-6CF7F334D49A}" type="pres">
      <dgm:prSet presAssocID="{B1746EDC-71CD-4762-ADBF-1F0392D5192B}" presName="composite" presStyleCnt="0"/>
      <dgm:spPr/>
    </dgm:pt>
    <dgm:pt modelId="{C2DA0F92-6F90-4BFC-9248-2F1042722EC2}" type="pres">
      <dgm:prSet presAssocID="{B1746EDC-71CD-4762-ADBF-1F0392D5192B}" presName="parentText" presStyleLbl="alignNode1" presStyleIdx="0" presStyleCnt="1" custScaleX="65002" custScaleY="63141" custLinFactNeighborX="5449" custLinFactNeighborY="-1666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E17CE-09B0-4C59-8953-85D0AFAF2161}" type="pres">
      <dgm:prSet presAssocID="{B1746EDC-71CD-4762-ADBF-1F0392D5192B}" presName="descendantText" presStyleLbl="alignAcc1" presStyleIdx="0" presStyleCnt="1" custScaleX="98614" custScaleY="196945" custLinFactNeighborX="5326" custLinFactNeighborY="39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D686EF-D57D-45E5-9FA5-FF0F73B3A221}" type="presOf" srcId="{B13879C0-1DA7-422D-9AA2-B2A1736AAE41}" destId="{1C5E17CE-09B0-4C59-8953-85D0AFAF2161}" srcOrd="0" destOrd="0" presId="urn:microsoft.com/office/officeart/2005/8/layout/chevron2"/>
    <dgm:cxn modelId="{B09B67FA-FDDB-4774-AC38-059C05EB8007}" srcId="{D03B0761-A451-41AE-AF30-9A32CE2A5101}" destId="{B1746EDC-71CD-4762-ADBF-1F0392D5192B}" srcOrd="0" destOrd="0" parTransId="{D611C67D-F09F-411F-B909-DA807BA2477A}" sibTransId="{9FB222F8-C9F8-4625-B412-8D05D30C72D1}"/>
    <dgm:cxn modelId="{7D0E8CFF-A694-4707-B06A-0334BE7AD268}" type="presOf" srcId="{D03B0761-A451-41AE-AF30-9A32CE2A5101}" destId="{9C9FE812-9A82-42AE-B2DF-003EE68A4B01}" srcOrd="0" destOrd="0" presId="urn:microsoft.com/office/officeart/2005/8/layout/chevron2"/>
    <dgm:cxn modelId="{B770701E-BC51-4011-BB6E-16CF4EF8A5D5}" type="presOf" srcId="{B1746EDC-71CD-4762-ADBF-1F0392D5192B}" destId="{C2DA0F92-6F90-4BFC-9248-2F1042722EC2}" srcOrd="0" destOrd="0" presId="urn:microsoft.com/office/officeart/2005/8/layout/chevron2"/>
    <dgm:cxn modelId="{EBACB3D8-D9E4-4F5B-B609-F9B2B78A9620}" srcId="{B1746EDC-71CD-4762-ADBF-1F0392D5192B}" destId="{B13879C0-1DA7-422D-9AA2-B2A1736AAE41}" srcOrd="0" destOrd="0" parTransId="{D04F5B04-A757-42E4-BFCA-C3DB5CADEB20}" sibTransId="{14E56E67-01F5-44A3-9EC5-CE8D8A09F9CB}"/>
    <dgm:cxn modelId="{E898BD8C-AB90-4295-A347-AF5B2ACF0F92}" type="presParOf" srcId="{9C9FE812-9A82-42AE-B2DF-003EE68A4B01}" destId="{DD8DC656-9B06-4EC0-B583-6CF7F334D49A}" srcOrd="0" destOrd="0" presId="urn:microsoft.com/office/officeart/2005/8/layout/chevron2"/>
    <dgm:cxn modelId="{4A79E17B-D825-4EF0-A8DA-A970DFE99AE7}" type="presParOf" srcId="{DD8DC656-9B06-4EC0-B583-6CF7F334D49A}" destId="{C2DA0F92-6F90-4BFC-9248-2F1042722EC2}" srcOrd="0" destOrd="0" presId="urn:microsoft.com/office/officeart/2005/8/layout/chevron2"/>
    <dgm:cxn modelId="{A9D246A6-A3F8-4034-8B47-07F0F3E6E2F3}" type="presParOf" srcId="{DD8DC656-9B06-4EC0-B583-6CF7F334D49A}" destId="{1C5E17CE-09B0-4C59-8953-85D0AFAF216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E09470-10C9-4A4E-BC04-EEEDB58A4CDD}">
      <dsp:nvSpPr>
        <dsp:cNvPr id="0" name=""/>
        <dsp:cNvSpPr/>
      </dsp:nvSpPr>
      <dsp:spPr>
        <a:xfrm>
          <a:off x="1965541" y="2071700"/>
          <a:ext cx="1392042" cy="1346709"/>
        </a:xfrm>
        <a:prstGeom prst="ellipse">
          <a:avLst/>
        </a:prstGeom>
        <a:solidFill>
          <a:srgbClr val="218277">
            <a:alpha val="82000"/>
          </a:srgbClr>
        </a:solidFill>
        <a:ln w="15875" cap="flat" cmpd="sng" algn="ctr">
          <a:solidFill>
            <a:srgbClr val="21827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Arial" pitchFamily="34" charset="0"/>
              <a:cs typeface="Arial" pitchFamily="34" charset="0"/>
            </a:rPr>
            <a:t>ребенок</a:t>
          </a:r>
          <a:endParaRPr lang="ru-RU" sz="1800" b="1" kern="1200" dirty="0">
            <a:latin typeface="Arial" pitchFamily="34" charset="0"/>
            <a:cs typeface="Arial" pitchFamily="34" charset="0"/>
          </a:endParaRPr>
        </a:p>
      </dsp:txBody>
      <dsp:txXfrm>
        <a:off x="2169401" y="2268921"/>
        <a:ext cx="984322" cy="952267"/>
      </dsp:txXfrm>
    </dsp:sp>
    <dsp:sp modelId="{4616E4E4-A1BE-4E48-856B-5CF27F136929}">
      <dsp:nvSpPr>
        <dsp:cNvPr id="0" name=""/>
        <dsp:cNvSpPr/>
      </dsp:nvSpPr>
      <dsp:spPr>
        <a:xfrm rot="16080598">
          <a:off x="2440135" y="1472803"/>
          <a:ext cx="372418" cy="517369"/>
        </a:xfrm>
        <a:prstGeom prst="rightArrow">
          <a:avLst>
            <a:gd name="adj1" fmla="val 60000"/>
            <a:gd name="adj2" fmla="val 50000"/>
          </a:avLst>
        </a:prstGeom>
        <a:solidFill>
          <a:srgbClr val="218277">
            <a:alpha val="76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2497937" y="1632106"/>
        <a:ext cx="260693" cy="310421"/>
      </dsp:txXfrm>
    </dsp:sp>
    <dsp:sp modelId="{67FF19DF-4479-485B-A832-3BC7CECEBE86}">
      <dsp:nvSpPr>
        <dsp:cNvPr id="0" name=""/>
        <dsp:cNvSpPr/>
      </dsp:nvSpPr>
      <dsp:spPr>
        <a:xfrm>
          <a:off x="1453921" y="469"/>
          <a:ext cx="2272138" cy="1369508"/>
        </a:xfrm>
        <a:prstGeom prst="ellipse">
          <a:avLst/>
        </a:prstGeom>
        <a:solidFill>
          <a:srgbClr val="FFE389">
            <a:alpha val="52000"/>
          </a:srgbClr>
        </a:solidFill>
        <a:ln w="15875" cap="flat" cmpd="sng" algn="ctr">
          <a:solidFill>
            <a:srgbClr val="B79FC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Эндокринолог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786668" y="201029"/>
        <a:ext cx="1606644" cy="968388"/>
      </dsp:txXfrm>
    </dsp:sp>
    <dsp:sp modelId="{E42F1678-8D73-448F-B436-53D5B757B0C1}">
      <dsp:nvSpPr>
        <dsp:cNvPr id="0" name=""/>
        <dsp:cNvSpPr/>
      </dsp:nvSpPr>
      <dsp:spPr>
        <a:xfrm rot="19478278">
          <a:off x="3314431" y="1890996"/>
          <a:ext cx="372161" cy="517369"/>
        </a:xfrm>
        <a:prstGeom prst="rightArrow">
          <a:avLst>
            <a:gd name="adj1" fmla="val 60000"/>
            <a:gd name="adj2" fmla="val 50000"/>
          </a:avLst>
        </a:prstGeom>
        <a:solidFill>
          <a:srgbClr val="218277">
            <a:alpha val="71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324730" y="2026778"/>
        <a:ext cx="260513" cy="310421"/>
      </dsp:txXfrm>
    </dsp:sp>
    <dsp:sp modelId="{13E054B2-7A62-4E12-B6C2-10D05E680418}">
      <dsp:nvSpPr>
        <dsp:cNvPr id="0" name=""/>
        <dsp:cNvSpPr/>
      </dsp:nvSpPr>
      <dsp:spPr>
        <a:xfrm>
          <a:off x="3669095" y="859342"/>
          <a:ext cx="1369508" cy="1369508"/>
        </a:xfrm>
        <a:prstGeom prst="ellipse">
          <a:avLst/>
        </a:prstGeom>
        <a:solidFill>
          <a:srgbClr val="FFE389">
            <a:alpha val="46000"/>
          </a:srgbClr>
        </a:solidFill>
        <a:ln w="15875" cap="flat" cmpd="sng" algn="ctr">
          <a:solidFill>
            <a:srgbClr val="B79FC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ЛОР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869655" y="1059902"/>
        <a:ext cx="968388" cy="968388"/>
      </dsp:txXfrm>
    </dsp:sp>
    <dsp:sp modelId="{F4A1FF8D-F362-40C3-BF9D-E5CEED5407C1}">
      <dsp:nvSpPr>
        <dsp:cNvPr id="0" name=""/>
        <dsp:cNvSpPr/>
      </dsp:nvSpPr>
      <dsp:spPr>
        <a:xfrm rot="870372">
          <a:off x="3449445" y="2728936"/>
          <a:ext cx="299262" cy="517369"/>
        </a:xfrm>
        <a:prstGeom prst="rightArrow">
          <a:avLst>
            <a:gd name="adj1" fmla="val 60000"/>
            <a:gd name="adj2" fmla="val 50000"/>
          </a:avLst>
        </a:prstGeom>
        <a:solidFill>
          <a:srgbClr val="218277">
            <a:alpha val="78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450876" y="2821166"/>
        <a:ext cx="209483" cy="310421"/>
      </dsp:txXfrm>
    </dsp:sp>
    <dsp:sp modelId="{9C6249B7-037A-4E13-B6A3-1AFB0FA018AC}">
      <dsp:nvSpPr>
        <dsp:cNvPr id="0" name=""/>
        <dsp:cNvSpPr/>
      </dsp:nvSpPr>
      <dsp:spPr>
        <a:xfrm>
          <a:off x="3847487" y="2571767"/>
          <a:ext cx="1581768" cy="1369508"/>
        </a:xfrm>
        <a:prstGeom prst="ellipse">
          <a:avLst/>
        </a:prstGeom>
        <a:solidFill>
          <a:srgbClr val="FFE389">
            <a:alpha val="51000"/>
          </a:srgbClr>
        </a:solidFill>
        <a:ln w="15875" cap="flat" cmpd="sng" algn="ctr">
          <a:solidFill>
            <a:srgbClr val="B79FC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Невролог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079132" y="2772327"/>
        <a:ext cx="1118478" cy="968388"/>
      </dsp:txXfrm>
    </dsp:sp>
    <dsp:sp modelId="{E9631C1B-CC31-4B65-9ED3-7FD69F64015B}">
      <dsp:nvSpPr>
        <dsp:cNvPr id="0" name=""/>
        <dsp:cNvSpPr/>
      </dsp:nvSpPr>
      <dsp:spPr>
        <a:xfrm rot="3945595">
          <a:off x="2899377" y="3373187"/>
          <a:ext cx="322966" cy="517369"/>
        </a:xfrm>
        <a:prstGeom prst="rightArrow">
          <a:avLst>
            <a:gd name="adj1" fmla="val 60000"/>
            <a:gd name="adj2" fmla="val 50000"/>
          </a:avLst>
        </a:prstGeom>
        <a:solidFill>
          <a:srgbClr val="218277">
            <a:alpha val="78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2927932" y="3432487"/>
        <a:ext cx="226076" cy="310421"/>
      </dsp:txXfrm>
    </dsp:sp>
    <dsp:sp modelId="{B6CFE764-BF5D-4C71-83FB-0A2BF29ECD3C}">
      <dsp:nvSpPr>
        <dsp:cNvPr id="0" name=""/>
        <dsp:cNvSpPr/>
      </dsp:nvSpPr>
      <dsp:spPr>
        <a:xfrm>
          <a:off x="2786084" y="3857657"/>
          <a:ext cx="1369508" cy="1369508"/>
        </a:xfrm>
        <a:prstGeom prst="ellipse">
          <a:avLst/>
        </a:prstGeom>
        <a:solidFill>
          <a:srgbClr val="FFE389">
            <a:alpha val="50000"/>
          </a:srgbClr>
        </a:solidFill>
        <a:ln w="15875" cap="flat" cmpd="sng" algn="ctr">
          <a:solidFill>
            <a:srgbClr val="B79FC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Окулист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986644" y="4058217"/>
        <a:ext cx="968388" cy="968388"/>
      </dsp:txXfrm>
    </dsp:sp>
    <dsp:sp modelId="{55F9C25D-F2C8-4949-BDE5-3A2559C238A8}">
      <dsp:nvSpPr>
        <dsp:cNvPr id="0" name=""/>
        <dsp:cNvSpPr/>
      </dsp:nvSpPr>
      <dsp:spPr>
        <a:xfrm rot="7170305">
          <a:off x="2015087" y="3338580"/>
          <a:ext cx="328437" cy="517369"/>
        </a:xfrm>
        <a:prstGeom prst="rightArrow">
          <a:avLst>
            <a:gd name="adj1" fmla="val 60000"/>
            <a:gd name="adj2" fmla="val 50000"/>
          </a:avLst>
        </a:prstGeom>
        <a:solidFill>
          <a:srgbClr val="218277">
            <a:alpha val="75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2088616" y="3399178"/>
        <a:ext cx="229906" cy="310421"/>
      </dsp:txXfrm>
    </dsp:sp>
    <dsp:sp modelId="{373E3D19-E1A6-4EF6-A1D3-02A54BF172BC}">
      <dsp:nvSpPr>
        <dsp:cNvPr id="0" name=""/>
        <dsp:cNvSpPr/>
      </dsp:nvSpPr>
      <dsp:spPr>
        <a:xfrm>
          <a:off x="1000131" y="3786213"/>
          <a:ext cx="1369508" cy="1369508"/>
        </a:xfrm>
        <a:prstGeom prst="ellipse">
          <a:avLst/>
        </a:prstGeom>
        <a:solidFill>
          <a:srgbClr val="FFE389">
            <a:alpha val="51000"/>
          </a:srgbClr>
        </a:solidFill>
        <a:ln w="15875" cap="flat" cmpd="sng" algn="ctr">
          <a:solidFill>
            <a:srgbClr val="B79FC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</a:t>
          </a: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Генетик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200691" y="3986773"/>
        <a:ext cx="968388" cy="968388"/>
      </dsp:txXfrm>
    </dsp:sp>
    <dsp:sp modelId="{BE715774-2AFD-4E52-B43C-04165477CCBB}">
      <dsp:nvSpPr>
        <dsp:cNvPr id="0" name=""/>
        <dsp:cNvSpPr/>
      </dsp:nvSpPr>
      <dsp:spPr>
        <a:xfrm rot="10019762">
          <a:off x="1559771" y="2705572"/>
          <a:ext cx="305248" cy="517369"/>
        </a:xfrm>
        <a:prstGeom prst="rightArrow">
          <a:avLst>
            <a:gd name="adj1" fmla="val 60000"/>
            <a:gd name="adj2" fmla="val 50000"/>
          </a:avLst>
        </a:prstGeom>
        <a:solidFill>
          <a:srgbClr val="218277">
            <a:alpha val="73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1650171" y="2798743"/>
        <a:ext cx="213674" cy="310421"/>
      </dsp:txXfrm>
    </dsp:sp>
    <dsp:sp modelId="{B3790307-98CD-4D0C-B334-804FB92BA9EE}">
      <dsp:nvSpPr>
        <dsp:cNvPr id="0" name=""/>
        <dsp:cNvSpPr/>
      </dsp:nvSpPr>
      <dsp:spPr>
        <a:xfrm>
          <a:off x="71445" y="2500328"/>
          <a:ext cx="1369508" cy="1369508"/>
        </a:xfrm>
        <a:prstGeom prst="ellipse">
          <a:avLst/>
        </a:prstGeom>
        <a:solidFill>
          <a:srgbClr val="FFE389">
            <a:alpha val="49000"/>
          </a:srgbClr>
        </a:solidFill>
        <a:ln w="15875" cap="flat" cmpd="sng" algn="ctr">
          <a:solidFill>
            <a:srgbClr val="B79FC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Педиатр</a:t>
          </a:r>
          <a:endParaRPr lang="ru-RU" sz="180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272005" y="2700888"/>
        <a:ext cx="968388" cy="968388"/>
      </dsp:txXfrm>
    </dsp:sp>
    <dsp:sp modelId="{4DB3856D-A42B-48D0-918D-FFDDBEEB7B76}">
      <dsp:nvSpPr>
        <dsp:cNvPr id="0" name=""/>
        <dsp:cNvSpPr/>
      </dsp:nvSpPr>
      <dsp:spPr>
        <a:xfrm rot="12906555">
          <a:off x="1709548" y="1926562"/>
          <a:ext cx="311523" cy="517369"/>
        </a:xfrm>
        <a:prstGeom prst="rightArrow">
          <a:avLst>
            <a:gd name="adj1" fmla="val 60000"/>
            <a:gd name="adj2" fmla="val 50000"/>
          </a:avLst>
        </a:prstGeom>
        <a:solidFill>
          <a:srgbClr val="218277">
            <a:alpha val="76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 rot="10800000">
        <a:off x="1794503" y="2056911"/>
        <a:ext cx="218066" cy="310421"/>
      </dsp:txXfrm>
    </dsp:sp>
    <dsp:sp modelId="{832C1A08-D09F-475C-B38C-649F35EF822C}">
      <dsp:nvSpPr>
        <dsp:cNvPr id="0" name=""/>
        <dsp:cNvSpPr/>
      </dsp:nvSpPr>
      <dsp:spPr>
        <a:xfrm>
          <a:off x="234231" y="859624"/>
          <a:ext cx="1537602" cy="1438792"/>
        </a:xfrm>
        <a:prstGeom prst="ellipse">
          <a:avLst/>
        </a:prstGeom>
        <a:solidFill>
          <a:srgbClr val="FFE389">
            <a:alpha val="49000"/>
          </a:srgbClr>
        </a:solidFill>
        <a:ln w="15875" cap="flat" cmpd="sng" algn="ctr">
          <a:solidFill>
            <a:srgbClr val="B79FC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Психиатр</a:t>
          </a:r>
          <a:r>
            <a:rPr lang="ru-RU" sz="1800" kern="1200" dirty="0" smtClean="0">
              <a:latin typeface="Arial" pitchFamily="34" charset="0"/>
              <a:cs typeface="Arial" pitchFamily="34" charset="0"/>
            </a:rPr>
            <a:t> </a:t>
          </a:r>
          <a:endParaRPr lang="ru-RU" sz="1800" kern="1200" dirty="0">
            <a:latin typeface="Arial" pitchFamily="34" charset="0"/>
            <a:cs typeface="Arial" pitchFamily="34" charset="0"/>
          </a:endParaRPr>
        </a:p>
      </dsp:txBody>
      <dsp:txXfrm>
        <a:off x="459408" y="1070330"/>
        <a:ext cx="1087248" cy="10173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3E7DA2-4A0B-40CE-92F7-2BEFE59170EE}">
      <dsp:nvSpPr>
        <dsp:cNvPr id="0" name=""/>
        <dsp:cNvSpPr/>
      </dsp:nvSpPr>
      <dsp:spPr>
        <a:xfrm>
          <a:off x="254065" y="661953"/>
          <a:ext cx="4652945" cy="3884900"/>
        </a:xfrm>
        <a:prstGeom prst="blockArc">
          <a:avLst>
            <a:gd name="adj1" fmla="val 8486100"/>
            <a:gd name="adj2" fmla="val 16337142"/>
            <a:gd name="adj3" fmla="val 4640"/>
          </a:avLst>
        </a:prstGeom>
        <a:solidFill>
          <a:srgbClr val="D89CE4">
            <a:alpha val="95294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E360FF-BF7A-49EB-A5FD-C88F5B4C351F}">
      <dsp:nvSpPr>
        <dsp:cNvPr id="0" name=""/>
        <dsp:cNvSpPr/>
      </dsp:nvSpPr>
      <dsp:spPr>
        <a:xfrm>
          <a:off x="540348" y="862091"/>
          <a:ext cx="3884900" cy="3884900"/>
        </a:xfrm>
        <a:prstGeom prst="blockArc">
          <a:avLst>
            <a:gd name="adj1" fmla="val 1596207"/>
            <a:gd name="adj2" fmla="val 8815290"/>
            <a:gd name="adj3" fmla="val 4640"/>
          </a:avLst>
        </a:prstGeom>
        <a:solidFill>
          <a:srgbClr val="D89CE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AC28EC-2383-4100-AF01-7EA38E27FE68}">
      <dsp:nvSpPr>
        <dsp:cNvPr id="0" name=""/>
        <dsp:cNvSpPr/>
      </dsp:nvSpPr>
      <dsp:spPr>
        <a:xfrm>
          <a:off x="514677" y="675150"/>
          <a:ext cx="4178404" cy="3884900"/>
        </a:xfrm>
        <a:prstGeom prst="blockArc">
          <a:avLst>
            <a:gd name="adj1" fmla="val 15993430"/>
            <a:gd name="adj2" fmla="val 1905900"/>
            <a:gd name="adj3" fmla="val 4640"/>
          </a:avLst>
        </a:prstGeom>
        <a:solidFill>
          <a:srgbClr val="D89CE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B5164F-0C04-4EEA-82A4-EC56F32BC8EB}">
      <dsp:nvSpPr>
        <dsp:cNvPr id="0" name=""/>
        <dsp:cNvSpPr/>
      </dsp:nvSpPr>
      <dsp:spPr>
        <a:xfrm>
          <a:off x="952079" y="1353886"/>
          <a:ext cx="2901844" cy="23368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1377044" y="1696110"/>
        <a:ext cx="2051914" cy="1652402"/>
      </dsp:txXfrm>
    </dsp:sp>
    <dsp:sp modelId="{6A755828-5A9F-4BD1-9558-3FEF67769B53}">
      <dsp:nvSpPr>
        <dsp:cNvPr id="0" name=""/>
        <dsp:cNvSpPr/>
      </dsp:nvSpPr>
      <dsp:spPr>
        <a:xfrm>
          <a:off x="1030722" y="44969"/>
          <a:ext cx="2918428" cy="1357335"/>
        </a:xfrm>
        <a:prstGeom prst="ellipse">
          <a:avLst/>
        </a:prstGeom>
        <a:solidFill>
          <a:srgbClr val="FFC000">
            <a:alpha val="78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Специалисты БУ «Сургутский реабилитационный центр»</a:t>
          </a:r>
        </a:p>
      </dsp:txBody>
      <dsp:txXfrm>
        <a:off x="1458116" y="243746"/>
        <a:ext cx="2063640" cy="959781"/>
      </dsp:txXfrm>
    </dsp:sp>
    <dsp:sp modelId="{FB6E58EC-A887-4A47-9B16-83E9DBAE5CA9}">
      <dsp:nvSpPr>
        <dsp:cNvPr id="0" name=""/>
        <dsp:cNvSpPr/>
      </dsp:nvSpPr>
      <dsp:spPr>
        <a:xfrm>
          <a:off x="2832824" y="2705804"/>
          <a:ext cx="2768483" cy="1821301"/>
        </a:xfrm>
        <a:prstGeom prst="ellipse">
          <a:avLst/>
        </a:prstGeom>
        <a:solidFill>
          <a:srgbClr val="FFC000">
            <a:alpha val="77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Специалисты БУ «Сургутская городская клиническая поликлиника №5»</a:t>
          </a:r>
          <a:endParaRPr lang="ru-RU" sz="1800" b="1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38259" y="2972527"/>
        <a:ext cx="1957613" cy="1287855"/>
      </dsp:txXfrm>
    </dsp:sp>
    <dsp:sp modelId="{2D56C000-B689-4051-A054-31E2FF8CAF0E}">
      <dsp:nvSpPr>
        <dsp:cNvPr id="0" name=""/>
        <dsp:cNvSpPr/>
      </dsp:nvSpPr>
      <dsp:spPr>
        <a:xfrm>
          <a:off x="-457772" y="2934747"/>
          <a:ext cx="2776932" cy="1735207"/>
        </a:xfrm>
        <a:prstGeom prst="ellipse">
          <a:avLst/>
        </a:prstGeom>
        <a:solidFill>
          <a:srgbClr val="FFC000">
            <a:alpha val="77000"/>
          </a:srgb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slop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Специалисты образовательных организаций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18 МБДОУ</a:t>
          </a:r>
          <a:endParaRPr lang="ru-RU" sz="1800" b="1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>
            <a:solidFill>
              <a:schemeClr val="tx1"/>
            </a:solidFill>
          </a:endParaRPr>
        </a:p>
      </dsp:txBody>
      <dsp:txXfrm>
        <a:off x="-51100" y="3188862"/>
        <a:ext cx="1963588" cy="12269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8CA5F7-FB9B-43DC-A56E-C71F7A5C7415}">
      <dsp:nvSpPr>
        <dsp:cNvPr id="0" name=""/>
        <dsp:cNvSpPr/>
      </dsp:nvSpPr>
      <dsp:spPr>
        <a:xfrm rot="5400000">
          <a:off x="-409348" y="413628"/>
          <a:ext cx="2728990" cy="19102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Выявление</a:t>
          </a:r>
          <a:endParaRPr lang="ru-RU" sz="2700" kern="1200" dirty="0"/>
        </a:p>
      </dsp:txBody>
      <dsp:txXfrm rot="-5400000">
        <a:off x="1" y="959427"/>
        <a:ext cx="1910293" cy="818697"/>
      </dsp:txXfrm>
    </dsp:sp>
    <dsp:sp modelId="{4525D0ED-F11F-459C-B9F0-D701F0FD6205}">
      <dsp:nvSpPr>
        <dsp:cNvPr id="0" name=""/>
        <dsp:cNvSpPr/>
      </dsp:nvSpPr>
      <dsp:spPr>
        <a:xfrm rot="5400000">
          <a:off x="4125527" y="-2210954"/>
          <a:ext cx="1773843" cy="62043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Выявление детей, нуждающихся в ранней помощи, происходит на приемах участкового педиатра, невролога, по результатам профилактических осмотров и диспансеризации несовершеннолетних, специалистами дошкольных учреждений, по результатам «Клинико-психологической анкеты для родителей по выявлению РАС у детей раннего возраста».</a:t>
          </a:r>
          <a:endParaRPr lang="ru-RU" sz="1500" kern="1200" dirty="0"/>
        </a:p>
      </dsp:txBody>
      <dsp:txXfrm rot="-5400000">
        <a:off x="1910293" y="90872"/>
        <a:ext cx="6117719" cy="1600659"/>
      </dsp:txXfrm>
    </dsp:sp>
    <dsp:sp modelId="{5F9A5FCD-1D55-4F32-9D32-F789AA5711D2}">
      <dsp:nvSpPr>
        <dsp:cNvPr id="0" name=""/>
        <dsp:cNvSpPr/>
      </dsp:nvSpPr>
      <dsp:spPr>
        <a:xfrm rot="5400000">
          <a:off x="-409348" y="2860653"/>
          <a:ext cx="2728990" cy="1910293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Диагностика</a:t>
          </a:r>
          <a:endParaRPr lang="ru-RU" sz="2700" kern="1200" dirty="0"/>
        </a:p>
      </dsp:txBody>
      <dsp:txXfrm rot="-5400000">
        <a:off x="1" y="3406452"/>
        <a:ext cx="1910293" cy="818697"/>
      </dsp:txXfrm>
    </dsp:sp>
    <dsp:sp modelId="{8BB49F8E-5FF2-4534-824C-E96B17BD1CF2}">
      <dsp:nvSpPr>
        <dsp:cNvPr id="0" name=""/>
        <dsp:cNvSpPr/>
      </dsp:nvSpPr>
      <dsp:spPr>
        <a:xfrm rot="5400000">
          <a:off x="4087432" y="233037"/>
          <a:ext cx="1773843" cy="620431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/>
            <a:t>В случае выявления нуждаемости ребенка в получении услуг ранней помощи – родителю или законному представителю ребенка предлагается оформить письменное согласие или отказ от услуг ранней помощи. В случае согласия, ребенок зачисляется в список нуждающихся в услугах ранней помощи, проходит дообследование и консультации специалистов (психолог, педиатр, невролог, по показаниям: психиатр, эндокринолог и специалисты других профилей.</a:t>
          </a:r>
          <a:endParaRPr lang="ru-RU" sz="1500" kern="1200" dirty="0"/>
        </a:p>
      </dsp:txBody>
      <dsp:txXfrm rot="-5400000">
        <a:off x="1872198" y="2534863"/>
        <a:ext cx="6117719" cy="16006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A0F92-6F90-4BFC-9248-2F1042722EC2}">
      <dsp:nvSpPr>
        <dsp:cNvPr id="0" name=""/>
        <dsp:cNvSpPr/>
      </dsp:nvSpPr>
      <dsp:spPr>
        <a:xfrm rot="5400000">
          <a:off x="-509410" y="1661538"/>
          <a:ext cx="2983847" cy="196502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Междисциплинарная команда</a:t>
          </a:r>
          <a:endParaRPr lang="ru-RU" sz="1600" kern="1200" dirty="0"/>
        </a:p>
      </dsp:txBody>
      <dsp:txXfrm rot="-5400000">
        <a:off x="3" y="2134636"/>
        <a:ext cx="1965022" cy="1018825"/>
      </dsp:txXfrm>
    </dsp:sp>
    <dsp:sp modelId="{1C5E17CE-09B0-4C59-8953-85D0AFAF2161}">
      <dsp:nvSpPr>
        <dsp:cNvPr id="0" name=""/>
        <dsp:cNvSpPr/>
      </dsp:nvSpPr>
      <dsp:spPr>
        <a:xfrm rot="5400000">
          <a:off x="2704136" y="-649855"/>
          <a:ext cx="5430983" cy="673069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После сбора всех необходимых документов на ребенка, проводится заседание междисциплинарной команды специалистов, в которую включены в обязательном порядке: врач педиатр, врач невролог, врачфизиотерапевт-реабилитолог, клинический психолог. Состав междисциплинарной команды специалистов может дополняться специалистами других профилей в зависимости от состояния здоровья несовершеннолетнего, его способности к самообслуживанию, уровня социального функционирования, наличия проблем в развитии.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На заседании решается вопрос о дальнейшем плане наблюдения ребенка, разрабатывается индивидуальная программа ранней помощи.</a:t>
          </a:r>
          <a:endParaRPr lang="ru-RU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smtClean="0"/>
            <a:t>Заседания междисциплинарной команды специалистов проводятся по мере необходимости, но не реже 1 раза в квартал.</a:t>
          </a:r>
          <a:endParaRPr lang="ru-RU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kern="1200" dirty="0" smtClean="0"/>
            <a:t>Два раза в год проводится расширенное заседание с представителями образовательных организаций и организации социального обслуживания в рамках «Соглашения о взаимодействии между медицинской организацией, организацией социального обслуживания, организацией в сфере образования», на которых предоставляется информация от трех сторон о проведенной работе в аспекте раннего вмешательства, выявление реабилитационного потенциала детей включенных в программу ранней помощи, о целях, задачах дальнейшего взаимодействия и путей их решения.</a:t>
          </a:r>
          <a:endParaRPr lang="ru-RU" sz="1400" kern="1200" dirty="0"/>
        </a:p>
      </dsp:txBody>
      <dsp:txXfrm rot="-5400000">
        <a:off x="2054281" y="265119"/>
        <a:ext cx="6465576" cy="49007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DA0F92-6F90-4BFC-9248-2F1042722EC2}">
      <dsp:nvSpPr>
        <dsp:cNvPr id="0" name=""/>
        <dsp:cNvSpPr/>
      </dsp:nvSpPr>
      <dsp:spPr>
        <a:xfrm rot="5400000">
          <a:off x="-193496" y="1230911"/>
          <a:ext cx="2694249" cy="194156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Направление на реабилитацию</a:t>
          </a:r>
          <a:endParaRPr lang="ru-RU" sz="2100" kern="1200" dirty="0"/>
        </a:p>
      </dsp:txBody>
      <dsp:txXfrm rot="-5400000">
        <a:off x="182849" y="1825348"/>
        <a:ext cx="1941561" cy="752688"/>
      </dsp:txXfrm>
    </dsp:sp>
    <dsp:sp modelId="{1C5E17CE-09B0-4C59-8953-85D0AFAF2161}">
      <dsp:nvSpPr>
        <dsp:cNvPr id="0" name=""/>
        <dsp:cNvSpPr/>
      </dsp:nvSpPr>
      <dsp:spPr>
        <a:xfrm rot="5400000">
          <a:off x="3194923" y="203788"/>
          <a:ext cx="5462414" cy="57176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Параллельно информация о ребенке включенного в программу ранней помощи, и необходимые документы предоставляются в БУ «Сургутский реабилитационный центр», где ребенок получает курсы реабилитационного лечения, в муниципальное дошкольное образовательное учреждение в котором обучается ребенок, где с ребенком занимаются педагоги, психологи, логопеды по индивидуальной программе, направляется на курсы физиолечения и при необходимости медикаментозного лечения в условиях отделения медицинской реабилитации на базе БУ «Сургутская городская клиническая поликлиника №5».</a:t>
          </a:r>
          <a:endParaRPr lang="ru-RU" sz="2000" kern="1200" dirty="0"/>
        </a:p>
      </dsp:txBody>
      <dsp:txXfrm rot="-5400000">
        <a:off x="3067286" y="598079"/>
        <a:ext cx="5451036" cy="49291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AEF67-D2FD-4F5F-BAAC-05D88932B54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0DDF8-5984-45B5-A43F-1E70871E9A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512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DDF8-5984-45B5-A43F-1E70871E9AD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40DDF8-5984-45B5-A43F-1E70871E9AD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05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6632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0394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911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654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301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175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01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685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438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248638B-9796-4338-93BB-6F6967C37C1E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94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8638B-9796-4338-93BB-6F6967C37C1E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80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248638B-9796-4338-93BB-6F6967C37C1E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E17C449-F18C-47A1-8EC1-98DF11472008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30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EE87C437-2579-4ACA-B86E-F931CF4A631B}"/>
              </a:ext>
            </a:extLst>
          </p:cNvPr>
          <p:cNvSpPr txBox="1"/>
          <p:nvPr/>
        </p:nvSpPr>
        <p:spPr>
          <a:xfrm>
            <a:off x="899592" y="1988840"/>
            <a:ext cx="8072494" cy="348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solidFill>
                  <a:srgbClr val="E58C3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Практика по профилактике заболеваемости и инвалидности детей в рамках оказания Ранней помощи детям от 0 до 3 лет БУ «Сургутская городская клиническая поликлиника №5».</a:t>
            </a:r>
          </a:p>
          <a:p>
            <a:endParaRPr lang="ru-RU" sz="30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E87C437-2579-4ACA-B86E-F931CF4A631B}"/>
              </a:ext>
            </a:extLst>
          </p:cNvPr>
          <p:cNvSpPr txBox="1"/>
          <p:nvPr/>
        </p:nvSpPr>
        <p:spPr>
          <a:xfrm>
            <a:off x="35496" y="4725144"/>
            <a:ext cx="43204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Ермакова Александра Олеговна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невролог, руководитель Ранней помощи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Сургутская городская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поликлиника №5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0"/>
            <a:ext cx="1172814" cy="150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-142908" y="357167"/>
            <a:ext cx="61436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Myriad Pro" pitchFamily="34" charset="0"/>
              </a:rPr>
              <a:t>БЮДЖЕТНОЕ УЧРЕЖДЕНИЕ ХМАО – ЮГРЫ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Myriad Pro" pitchFamily="34" charset="0"/>
              </a:rPr>
              <a:t>«СУРГУТСКАЯ ГОРОДСКАЯ КЛИНИЧЕСКАЯ ПОЛИКЛИНИКА №5»</a:t>
            </a:r>
            <a:endParaRPr lang="ru-RU" sz="14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96" y="110945"/>
            <a:ext cx="8449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  <a:cs typeface="Times New Roman" panose="02020603050405020304" pitchFamily="18" charset="0"/>
              </a:rPr>
              <a:t>Работа с использованием «Клинико-психологической анкеты для родителей по выявлению РАС у детей за период 2018 – 2022 г.</a:t>
            </a:r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9703539"/>
              </p:ext>
            </p:extLst>
          </p:nvPr>
        </p:nvGraphicFramePr>
        <p:xfrm>
          <a:off x="179510" y="1711052"/>
          <a:ext cx="8595116" cy="506449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tableStyleId>{93296810-A885-4BE3-A3E7-6D5BEEA58F35}</a:tableStyleId>
              </a:tblPr>
              <a:tblGrid>
                <a:gridCol w="222927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404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430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404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4309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426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3433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60442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88199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550559">
                  <a:extLst>
                    <a:ext uri="{9D8B030D-6E8A-4147-A177-3AD203B41FA5}">
                      <a16:colId xmlns="" xmlns:a16="http://schemas.microsoft.com/office/drawing/2014/main" val="4037019699"/>
                    </a:ext>
                  </a:extLst>
                </a:gridCol>
                <a:gridCol w="757018">
                  <a:extLst>
                    <a:ext uri="{9D8B030D-6E8A-4147-A177-3AD203B41FA5}">
                      <a16:colId xmlns="" xmlns:a16="http://schemas.microsoft.com/office/drawing/2014/main" val="3383492205"/>
                    </a:ext>
                  </a:extLst>
                </a:gridCol>
              </a:tblGrid>
              <a:tr h="500097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г.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2019 г.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2020</a:t>
                      </a: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г.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2021 г.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2022 г.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46776">
                <a:tc>
                  <a:txBody>
                    <a:bodyPr/>
                    <a:lstStyle/>
                    <a:p>
                      <a:pPr algn="just"/>
                      <a:r>
                        <a:rPr lang="ru-RU" sz="155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Общее кол-во детей, </a:t>
                      </a:r>
                    </a:p>
                    <a:p>
                      <a:pPr algn="just"/>
                      <a:r>
                        <a:rPr lang="ru-RU" sz="155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от 16 до 24 мес </a:t>
                      </a:r>
                      <a:endParaRPr lang="ru-RU" sz="155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Arial" pitchFamily="34" charset="0"/>
                          <a:cs typeface="Arial" pitchFamily="34" charset="0"/>
                        </a:rPr>
                        <a:t>520</a:t>
                      </a:r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766</a:t>
                      </a:r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100%</a:t>
                      </a:r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834</a:t>
                      </a:r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100%</a:t>
                      </a:r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725</a:t>
                      </a:r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100%</a:t>
                      </a:r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701</a:t>
                      </a:r>
                      <a:endParaRPr lang="ru-RU" sz="13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100%</a:t>
                      </a:r>
                      <a:endParaRPr lang="ru-RU" sz="13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96465">
                <a:tc>
                  <a:txBody>
                    <a:bodyPr/>
                    <a:lstStyle/>
                    <a:p>
                      <a:pPr algn="just"/>
                      <a:r>
                        <a:rPr lang="ru-RU" sz="155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Общее кол-во детей родителей, прошедших анкетирование</a:t>
                      </a:r>
                      <a:r>
                        <a:rPr lang="ru-RU" sz="155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</a:p>
                    <a:p>
                      <a:pPr algn="just"/>
                      <a:r>
                        <a:rPr lang="ru-RU" sz="155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по выявлению РАС от 16 до 24 мес </a:t>
                      </a:r>
                      <a:endParaRPr lang="ru-RU" sz="155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Arial" pitchFamily="34" charset="0"/>
                          <a:cs typeface="Arial" pitchFamily="34" charset="0"/>
                        </a:rPr>
                        <a:t>369</a:t>
                      </a:r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" pitchFamily="34" charset="0"/>
                          <a:cs typeface="Arial" pitchFamily="34" charset="0"/>
                        </a:rPr>
                        <a:t>70,9%</a:t>
                      </a:r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477 </a:t>
                      </a:r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62,2%</a:t>
                      </a:r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688</a:t>
                      </a:r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83%</a:t>
                      </a:r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503</a:t>
                      </a:r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69,3%</a:t>
                      </a:r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636</a:t>
                      </a:r>
                      <a:endParaRPr lang="ru-RU" sz="13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90,7%</a:t>
                      </a:r>
                      <a:endParaRPr lang="ru-RU" sz="13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93580">
                <a:tc>
                  <a:txBody>
                    <a:bodyPr/>
                    <a:lstStyle/>
                    <a:p>
                      <a:pPr algn="just"/>
                      <a:r>
                        <a:rPr lang="ru-RU" sz="155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Кол-во детей в группе риска  по развитию РАС</a:t>
                      </a:r>
                      <a:endParaRPr lang="ru-RU" sz="155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Arial" pitchFamily="34" charset="0"/>
                          <a:cs typeface="Arial" pitchFamily="34" charset="0"/>
                        </a:rPr>
                        <a:t>93</a:t>
                      </a:r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" pitchFamily="34" charset="0"/>
                          <a:cs typeface="Arial" pitchFamily="34" charset="0"/>
                        </a:rPr>
                        <a:t>25,2%</a:t>
                      </a:r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54</a:t>
                      </a:r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11,3%</a:t>
                      </a:r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45</a:t>
                      </a:r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6,5%</a:t>
                      </a:r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3%</a:t>
                      </a:r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endParaRPr lang="ru-RU" sz="13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2,5%</a:t>
                      </a:r>
                      <a:endParaRPr lang="ru-RU" sz="13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96465">
                <a:tc>
                  <a:txBody>
                    <a:bodyPr/>
                    <a:lstStyle/>
                    <a:p>
                      <a:pPr algn="just"/>
                      <a:r>
                        <a:rPr lang="ru-RU" sz="155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Кол-во детей родителей с высоким риском РАС по результатам повторного</a:t>
                      </a:r>
                      <a:r>
                        <a:rPr lang="ru-RU" sz="1550" b="1" kern="1200" baseline="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ru-RU" sz="155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анкетирования</a:t>
                      </a:r>
                      <a:endParaRPr lang="ru-RU" sz="155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rial" pitchFamily="34" charset="0"/>
                          <a:cs typeface="Arial" pitchFamily="34" charset="0"/>
                        </a:rPr>
                        <a:t>1,3%</a:t>
                      </a:r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</a:t>
                      </a:r>
                      <a:endParaRPr lang="ru-RU" sz="13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1,7%</a:t>
                      </a:r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0,4%</a:t>
                      </a:r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</a:t>
                      </a:r>
                      <a:endParaRPr lang="ru-RU" sz="1300" b="1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3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0,4%</a:t>
                      </a:r>
                      <a:endParaRPr lang="ru-RU" sz="13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ru-RU" sz="13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3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1" dirty="0" smtClean="0">
                          <a:solidFill>
                            <a:srgbClr val="C00000"/>
                          </a:solidFill>
                          <a:latin typeface="Arial" pitchFamily="34" charset="0"/>
                          <a:cs typeface="Arial" pitchFamily="34" charset="0"/>
                        </a:rPr>
                        <a:t>0,5%</a:t>
                      </a:r>
                      <a:endParaRPr lang="ru-RU" sz="1300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8C764"/>
                        </a:gs>
                        <a:gs pos="50000">
                          <a:srgbClr val="FFE389">
                            <a:tint val="44500"/>
                            <a:satMod val="160000"/>
                          </a:srgbClr>
                        </a:gs>
                        <a:gs pos="100000">
                          <a:srgbClr val="FFE389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0"/>
            <a:ext cx="596750" cy="764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218813154"/>
              </p:ext>
            </p:extLst>
          </p:nvPr>
        </p:nvGraphicFramePr>
        <p:xfrm>
          <a:off x="827584" y="2204864"/>
          <a:ext cx="676875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09598" y="548681"/>
            <a:ext cx="7346777" cy="4968552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Сравнительные данные охвата анкетированием за 2018-2022гг (абс.)</a:t>
            </a:r>
            <a:endParaRPr lang="ru-RU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513" y="0"/>
            <a:ext cx="1158677" cy="148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4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563706652"/>
              </p:ext>
            </p:extLst>
          </p:nvPr>
        </p:nvGraphicFramePr>
        <p:xfrm>
          <a:off x="107504" y="1772816"/>
          <a:ext cx="824163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188640"/>
            <a:ext cx="88569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+mj-lt"/>
                <a:cs typeface="Times New Roman" panose="02020603050405020304" pitchFamily="18" charset="0"/>
              </a:rPr>
              <a:t>Сравнительные </a:t>
            </a:r>
            <a:r>
              <a:rPr lang="ru-RU" sz="2800" dirty="0" smtClean="0">
                <a:latin typeface="+mj-lt"/>
                <a:cs typeface="Times New Roman" panose="02020603050405020304" pitchFamily="18" charset="0"/>
              </a:rPr>
              <a:t>данные выявленных детей </a:t>
            </a:r>
          </a:p>
          <a:p>
            <a:pPr algn="ctr"/>
            <a:r>
              <a:rPr lang="ru-RU" sz="2800" dirty="0" smtClean="0">
                <a:latin typeface="+mj-lt"/>
                <a:cs typeface="Times New Roman" panose="02020603050405020304" pitchFamily="18" charset="0"/>
              </a:rPr>
              <a:t> с риском РАС по итогам анкетирования</a:t>
            </a:r>
          </a:p>
          <a:p>
            <a:pPr algn="ctr"/>
            <a:r>
              <a:rPr lang="ru-RU" sz="2800" dirty="0" smtClean="0">
                <a:latin typeface="+mj-lt"/>
                <a:cs typeface="Times New Roman" panose="02020603050405020304" pitchFamily="18" charset="0"/>
              </a:rPr>
              <a:t>  за </a:t>
            </a:r>
            <a:r>
              <a:rPr lang="ru-RU" sz="2800" dirty="0">
                <a:latin typeface="+mj-lt"/>
                <a:cs typeface="Times New Roman" panose="02020603050405020304" pitchFamily="18" charset="0"/>
              </a:rPr>
              <a:t>2018-2022гг (абс.)</a:t>
            </a: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706" y="0"/>
            <a:ext cx="1102484" cy="141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6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-142908" y="357167"/>
            <a:ext cx="61436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Myriad Pro" pitchFamily="34" charset="0"/>
              </a:rPr>
              <a:t>БЮДЖЕТНОЕ УЧРЕЖДЕНИЕ ХМАО – ЮГРЫ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Myriad Pro" pitchFamily="34" charset="0"/>
              </a:rPr>
              <a:t>«СУРГУТСКАЯ ГОРОДСКАЯ КЛИНИЧЕСКАЯ ПОЛИКЛИНИКА №5»</a:t>
            </a:r>
            <a:endParaRPr lang="ru-RU" sz="14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020" y="252972"/>
            <a:ext cx="7830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  <a:cs typeface="Times New Roman" panose="02020603050405020304" pitchFamily="18" charset="0"/>
              </a:rPr>
              <a:t>Мультидисциплинарная команда специалистов.</a:t>
            </a:r>
          </a:p>
        </p:txBody>
      </p:sp>
      <p:pic>
        <p:nvPicPr>
          <p:cNvPr id="1026" name="Picture 2" descr="Врачи против детских болезней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3809999"/>
            <a:ext cx="4491213" cy="285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750301"/>
              </p:ext>
            </p:extLst>
          </p:nvPr>
        </p:nvGraphicFramePr>
        <p:xfrm>
          <a:off x="3714744" y="877932"/>
          <a:ext cx="5429256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07" y="0"/>
            <a:ext cx="1167383" cy="1495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172466" y="188640"/>
            <a:ext cx="74238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latin typeface="+mj-lt"/>
                <a:cs typeface="Arial" panose="020B0604020202020204" pitchFamily="34" charset="0"/>
              </a:rPr>
              <a:t>Взаимодействие участников междисциплинарной команды специалистов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259645768"/>
              </p:ext>
            </p:extLst>
          </p:nvPr>
        </p:nvGraphicFramePr>
        <p:xfrm>
          <a:off x="467544" y="1643050"/>
          <a:ext cx="5143536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Овал 6"/>
          <p:cNvSpPr/>
          <p:nvPr/>
        </p:nvSpPr>
        <p:spPr>
          <a:xfrm>
            <a:off x="6316134" y="1495938"/>
            <a:ext cx="2720362" cy="3571900"/>
          </a:xfrm>
          <a:prstGeom prst="ellipse">
            <a:avLst/>
          </a:prstGeom>
          <a:solidFill>
            <a:srgbClr val="FFC000">
              <a:alpha val="45000"/>
            </a:srgb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-Специалист по медицинской реабилитации; </a:t>
            </a:r>
          </a:p>
          <a:p>
            <a:pPr lvl="0"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-Медицинский психолог;</a:t>
            </a:r>
          </a:p>
          <a:p>
            <a:pPr lvl="0"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-Другие специалисты по профилю заболевания пациента;</a:t>
            </a:r>
          </a:p>
          <a:p>
            <a:pPr lvl="0" algn="ctr"/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Специалисты других медицинских организаций.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5658544" y="4000504"/>
            <a:ext cx="714380" cy="572030"/>
          </a:xfrm>
          <a:prstGeom prst="straightConnector1">
            <a:avLst/>
          </a:prstGeom>
          <a:ln w="31750">
            <a:solidFill>
              <a:srgbClr val="D89CE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862" y="0"/>
            <a:ext cx="1095328" cy="14036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311786" y="354653"/>
            <a:ext cx="73792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dirty="0">
                <a:latin typeface="+mj-lt"/>
                <a:cs typeface="Arial" panose="020B0604020202020204" pitchFamily="34" charset="0"/>
              </a:rPr>
              <a:t>Количество детей от 0 до 3 лет, направленных на ПМПК за 2018- 2022 гг.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683568" y="1916832"/>
            <a:ext cx="1453073" cy="852536"/>
          </a:xfrm>
          <a:prstGeom prst="downArrow">
            <a:avLst>
              <a:gd name="adj1" fmla="val 50000"/>
              <a:gd name="adj2" fmla="val 47652"/>
            </a:avLst>
          </a:prstGeom>
          <a:gradFill>
            <a:gsLst>
              <a:gs pos="14000">
                <a:srgbClr val="218277">
                  <a:alpha val="31000"/>
                </a:srgbClr>
              </a:gs>
              <a:gs pos="100000">
                <a:srgbClr val="00B0F0"/>
              </a:gs>
              <a:gs pos="100000">
                <a:srgbClr val="156B13"/>
              </a:gs>
            </a:gsLst>
            <a:lin ang="5400000" scaled="0"/>
          </a:gradFill>
          <a:ln w="34925">
            <a:gradFill>
              <a:gsLst>
                <a:gs pos="0">
                  <a:srgbClr val="2182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rgbClr val="218277"/>
            </a:outerShdw>
          </a:effectLst>
          <a:scene3d>
            <a:camera prst="orthographicFront"/>
            <a:lightRig rig="threePt" dir="t"/>
          </a:scene3d>
          <a:sp3d extrusionH="76200" contourW="25400">
            <a:extrusionClr>
              <a:srgbClr val="D89CE4"/>
            </a:extrusionClr>
            <a:contourClr>
              <a:srgbClr val="21B9B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2018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8762" y="3810000"/>
            <a:ext cx="4572000" cy="2859360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697817" y="3008402"/>
            <a:ext cx="1342385" cy="992554"/>
          </a:xfrm>
          <a:prstGeom prst="roundRect">
            <a:avLst/>
          </a:prstGeom>
          <a:gradFill>
            <a:gsLst>
              <a:gs pos="100000">
                <a:srgbClr val="D89CE4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D89CE4">
                <a:alpha val="50000"/>
              </a:srgb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21 человек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2248282" y="1915568"/>
            <a:ext cx="1453073" cy="852536"/>
          </a:xfrm>
          <a:prstGeom prst="downArrow">
            <a:avLst>
              <a:gd name="adj1" fmla="val 50000"/>
              <a:gd name="adj2" fmla="val 47652"/>
            </a:avLst>
          </a:prstGeom>
          <a:gradFill>
            <a:gsLst>
              <a:gs pos="14000">
                <a:srgbClr val="218277">
                  <a:alpha val="31000"/>
                </a:srgbClr>
              </a:gs>
              <a:gs pos="100000">
                <a:srgbClr val="00B0F0"/>
              </a:gs>
              <a:gs pos="100000">
                <a:srgbClr val="156B13"/>
              </a:gs>
            </a:gsLst>
            <a:lin ang="5400000" scaled="0"/>
          </a:gradFill>
          <a:ln w="34925">
            <a:gradFill>
              <a:gsLst>
                <a:gs pos="0">
                  <a:srgbClr val="2182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rgbClr val="218277"/>
            </a:outerShdw>
          </a:effectLst>
          <a:scene3d>
            <a:camera prst="orthographicFront"/>
            <a:lightRig rig="threePt" dir="t"/>
          </a:scene3d>
          <a:sp3d extrusionH="76200" contourW="25400">
            <a:extrusionClr>
              <a:srgbClr val="D89CE4"/>
            </a:extrusionClr>
            <a:contourClr>
              <a:srgbClr val="21B9B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2019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3846354" y="1916995"/>
            <a:ext cx="1453073" cy="852536"/>
          </a:xfrm>
          <a:prstGeom prst="downArrow">
            <a:avLst>
              <a:gd name="adj1" fmla="val 50000"/>
              <a:gd name="adj2" fmla="val 47652"/>
            </a:avLst>
          </a:prstGeom>
          <a:gradFill>
            <a:gsLst>
              <a:gs pos="14000">
                <a:srgbClr val="218277">
                  <a:alpha val="31000"/>
                </a:srgbClr>
              </a:gs>
              <a:gs pos="100000">
                <a:srgbClr val="00B0F0"/>
              </a:gs>
              <a:gs pos="100000">
                <a:srgbClr val="156B13"/>
              </a:gs>
            </a:gsLst>
            <a:lin ang="5400000" scaled="0"/>
          </a:gradFill>
          <a:ln w="34925">
            <a:gradFill>
              <a:gsLst>
                <a:gs pos="0">
                  <a:srgbClr val="2182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rgbClr val="218277"/>
            </a:outerShdw>
          </a:effectLst>
          <a:scene3d>
            <a:camera prst="orthographicFront"/>
            <a:lightRig rig="threePt" dir="t"/>
          </a:scene3d>
          <a:sp3d extrusionH="76200" contourW="25400">
            <a:extrusionClr>
              <a:srgbClr val="D89CE4"/>
            </a:extrusionClr>
            <a:contourClr>
              <a:srgbClr val="21B9B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2020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5444426" y="1915568"/>
            <a:ext cx="1453073" cy="852536"/>
          </a:xfrm>
          <a:prstGeom prst="downArrow">
            <a:avLst>
              <a:gd name="adj1" fmla="val 50000"/>
              <a:gd name="adj2" fmla="val 47652"/>
            </a:avLst>
          </a:prstGeom>
          <a:gradFill>
            <a:gsLst>
              <a:gs pos="14000">
                <a:srgbClr val="218277">
                  <a:alpha val="31000"/>
                </a:srgbClr>
              </a:gs>
              <a:gs pos="100000">
                <a:srgbClr val="00B0F0"/>
              </a:gs>
              <a:gs pos="100000">
                <a:srgbClr val="156B13"/>
              </a:gs>
            </a:gsLst>
            <a:lin ang="5400000" scaled="0"/>
          </a:gradFill>
          <a:ln w="34925">
            <a:gradFill>
              <a:gsLst>
                <a:gs pos="0">
                  <a:srgbClr val="2182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rgbClr val="218277"/>
            </a:outerShdw>
          </a:effectLst>
          <a:scene3d>
            <a:camera prst="orthographicFront"/>
            <a:lightRig rig="threePt" dir="t"/>
          </a:scene3d>
          <a:sp3d extrusionH="76200" contourW="25400">
            <a:extrusionClr>
              <a:srgbClr val="D89CE4"/>
            </a:extrusionClr>
            <a:contourClr>
              <a:srgbClr val="21B9B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2021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7042498" y="1915568"/>
            <a:ext cx="1453073" cy="852536"/>
          </a:xfrm>
          <a:prstGeom prst="downArrow">
            <a:avLst>
              <a:gd name="adj1" fmla="val 50000"/>
              <a:gd name="adj2" fmla="val 47652"/>
            </a:avLst>
          </a:prstGeom>
          <a:gradFill>
            <a:gsLst>
              <a:gs pos="14000">
                <a:srgbClr val="218277">
                  <a:alpha val="31000"/>
                </a:srgbClr>
              </a:gs>
              <a:gs pos="100000">
                <a:srgbClr val="00B0F0"/>
              </a:gs>
              <a:gs pos="100000">
                <a:srgbClr val="156B13"/>
              </a:gs>
            </a:gsLst>
            <a:lin ang="5400000" scaled="0"/>
          </a:gradFill>
          <a:ln w="34925">
            <a:gradFill>
              <a:gsLst>
                <a:gs pos="0">
                  <a:srgbClr val="218277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  <a:effectLst>
            <a:outerShdw blurRad="50800" dist="50800" dir="5400000" algn="ctr" rotWithShape="0">
              <a:srgbClr val="218277"/>
            </a:outerShdw>
          </a:effectLst>
          <a:scene3d>
            <a:camera prst="orthographicFront"/>
            <a:lightRig rig="threePt" dir="t"/>
          </a:scene3d>
          <a:sp3d extrusionH="76200" contourW="25400">
            <a:extrusionClr>
              <a:srgbClr val="D89CE4"/>
            </a:extrusionClr>
            <a:contourClr>
              <a:srgbClr val="21B9B9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2022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268537" y="3008402"/>
            <a:ext cx="1342385" cy="992554"/>
          </a:xfrm>
          <a:prstGeom prst="roundRect">
            <a:avLst/>
          </a:prstGeom>
          <a:gradFill>
            <a:gsLst>
              <a:gs pos="100000">
                <a:srgbClr val="D89CE4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D89CE4">
                <a:alpha val="50000"/>
              </a:srgb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34 человека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839257" y="3008402"/>
            <a:ext cx="1342385" cy="992554"/>
          </a:xfrm>
          <a:prstGeom prst="roundRect">
            <a:avLst/>
          </a:prstGeom>
          <a:gradFill>
            <a:gsLst>
              <a:gs pos="100000">
                <a:srgbClr val="D89CE4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D89CE4">
                <a:alpha val="50000"/>
              </a:srgb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 человек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5409977" y="3008402"/>
            <a:ext cx="1342385" cy="992554"/>
          </a:xfrm>
          <a:prstGeom prst="roundRect">
            <a:avLst/>
          </a:prstGeom>
          <a:gradFill>
            <a:gsLst>
              <a:gs pos="100000">
                <a:srgbClr val="D89CE4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D89CE4">
                <a:alpha val="50000"/>
              </a:srgb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27 человек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980697" y="3008402"/>
            <a:ext cx="1342385" cy="992554"/>
          </a:xfrm>
          <a:prstGeom prst="roundRect">
            <a:avLst/>
          </a:prstGeom>
          <a:gradFill>
            <a:gsLst>
              <a:gs pos="100000">
                <a:srgbClr val="D89CE4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25400">
            <a:solidFill>
              <a:srgbClr val="D89CE4">
                <a:alpha val="50000"/>
              </a:srgb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41 человек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0"/>
            <a:ext cx="1172814" cy="150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2526"/>
            <a:ext cx="7543800" cy="2736304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Дети в возрасте до 3 лет при направлении на комиссию ПМПК не получают образовательный маршрут, им рекомендовано обратиться повторно в возрасте 3 года.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7" y="2924944"/>
            <a:ext cx="7971224" cy="294415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По нашему мнению, исходя из </a:t>
            </a:r>
            <a:r>
              <a:rPr lang="ru-RU" sz="3200" dirty="0"/>
              <a:t>практики, образовательный маршрут </a:t>
            </a:r>
            <a:r>
              <a:rPr lang="ru-RU" sz="3200" dirty="0" smtClean="0"/>
              <a:t>необходимо строить с 1,5 лет, что бы не упускать драгоценное время ребенка на пути его развития.</a:t>
            </a:r>
            <a:endParaRPr lang="ru-RU" sz="3200" dirty="0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830" y="0"/>
            <a:ext cx="1172814" cy="15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8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0"/>
            <a:ext cx="1172814" cy="15029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5534"/>
            <a:ext cx="8064896" cy="1799290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В </a:t>
            </a:r>
            <a:r>
              <a:rPr lang="x-none" sz="2800" dirty="0"/>
              <a:t>БУ «Сургутская городская клиническая поликлиника №5</a:t>
            </a:r>
            <a:r>
              <a:rPr lang="ru-RU" sz="2800" dirty="0"/>
              <a:t>» отделении медицинской реабилитации ребенок проходит курсы восстановительного реабилитационного лечения, который включает в себя</a:t>
            </a:r>
            <a:r>
              <a:rPr lang="ru-RU" sz="2800" dirty="0" smtClean="0"/>
              <a:t>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3" y="1988840"/>
            <a:ext cx="8187248" cy="4176464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sz="2600" b="1" dirty="0" smtClean="0"/>
              <a:t>Физиолечение</a:t>
            </a:r>
            <a:r>
              <a:rPr lang="ru-RU" sz="2600" b="1" dirty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Цель физической терапии: восстановление центральной и периферической регуляции мышечного тонуса, двигательных функций, процессов возбуждения и торможения ЦНС, улучшение кровоснабжения, микроциркуляции и обменных процессов в мозговой ткани</a:t>
            </a:r>
            <a:r>
              <a:rPr lang="ru-RU" dirty="0" smtClean="0"/>
              <a:t>.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Физические методы лечения включают в реабилитацию детей раннего возраста. Они направлены на улучшение центральной и периферической регуляции мышечного тонуса (миостимулирующие методы: амлипульстерапия; миорелаксирующие методы: лечебный массаж, хромотерапия, парафинотерапия), улучшение микроциркуляции (сосудорасширяющие методы: лекарственный электрофорез, амлипульстерапия), уменьшение возбудимости нервной системы (седативные методы: магнитотерапия), улучшение двигательных функций (лечебная физическая культура</a:t>
            </a:r>
            <a:r>
              <a:rPr lang="ru-RU" dirty="0" smtClean="0"/>
              <a:t>).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Врач </a:t>
            </a:r>
            <a:r>
              <a:rPr lang="ru-RU" dirty="0" smtClean="0"/>
              <a:t>физиотерапевт - реабилитолог индивидуально </a:t>
            </a:r>
            <a:r>
              <a:rPr lang="ru-RU" dirty="0"/>
              <a:t>для каждого ребенка подбирает комплекс физиолечения. Проводят процедуры медицинские сестры отделения медицинской реабилитации, лечебную физическую культуру проводит инструктор ЛФК (для детей до 3 лет проводятся индивидуальные занятия, а также параллельно родителей обучают как продолжать занятия с ребенком самостоятельно в домашних условиях).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7283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91" y="0"/>
            <a:ext cx="990099" cy="1268760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251520" y="13275"/>
            <a:ext cx="75253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latin typeface="+mj-lt"/>
                <a:cs typeface="Arial" panose="020B0604020202020204" pitchFamily="34" charset="0"/>
              </a:rPr>
              <a:t>Методы лечения, использующиеся во врачебной практике при оказании ранней помощи детям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33" y="1023499"/>
            <a:ext cx="3779912" cy="2834934"/>
          </a:xfrm>
          <a:prstGeom prst="rect">
            <a:avLst/>
          </a:prstGeom>
        </p:spPr>
      </p:pic>
      <p:pic>
        <p:nvPicPr>
          <p:cNvPr id="12" name="Picture 2" descr="C:\Documents and Settings\321_zavovl\Рабочий стол\Фонд\P51600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126593"/>
            <a:ext cx="2884559" cy="3430107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3933056"/>
            <a:ext cx="2664296" cy="2439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3356992"/>
            <a:ext cx="349188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6600"/>
                </a:solidFill>
              </a:rPr>
              <a:t>Магнитотерапия </a:t>
            </a:r>
          </a:p>
          <a:p>
            <a:r>
              <a:rPr lang="ru-RU" sz="1400" b="1" dirty="0">
                <a:solidFill>
                  <a:srgbClr val="006600"/>
                </a:solidFill>
              </a:rPr>
              <a:t>Хромотерапия</a:t>
            </a:r>
          </a:p>
          <a:p>
            <a:r>
              <a:rPr lang="ru-RU" sz="1400" b="1" dirty="0">
                <a:solidFill>
                  <a:srgbClr val="006600"/>
                </a:solidFill>
              </a:rPr>
              <a:t>Магнитнолазерная терапия</a:t>
            </a:r>
          </a:p>
          <a:p>
            <a:r>
              <a:rPr lang="ru-RU" sz="1400" b="1" dirty="0">
                <a:solidFill>
                  <a:srgbClr val="006600"/>
                </a:solidFill>
              </a:rPr>
              <a:t>Ультразвуковая терапия</a:t>
            </a:r>
          </a:p>
          <a:p>
            <a:r>
              <a:rPr lang="ru-RU" sz="1400" b="1" dirty="0">
                <a:solidFill>
                  <a:srgbClr val="006600"/>
                </a:solidFill>
              </a:rPr>
              <a:t>Ингаляции</a:t>
            </a:r>
          </a:p>
          <a:p>
            <a:r>
              <a:rPr lang="ru-RU" sz="1400" b="1" dirty="0">
                <a:solidFill>
                  <a:srgbClr val="006600"/>
                </a:solidFill>
              </a:rPr>
              <a:t>Светолечение</a:t>
            </a:r>
          </a:p>
          <a:p>
            <a:r>
              <a:rPr lang="ru-RU" sz="1400" b="1" dirty="0">
                <a:solidFill>
                  <a:srgbClr val="006600"/>
                </a:solidFill>
              </a:rPr>
              <a:t>Электролечение с использованием </a:t>
            </a:r>
          </a:p>
          <a:p>
            <a:r>
              <a:rPr lang="ru-RU" sz="1400" b="1" dirty="0">
                <a:solidFill>
                  <a:srgbClr val="006600"/>
                </a:solidFill>
              </a:rPr>
              <a:t>токов разных модификаций </a:t>
            </a:r>
          </a:p>
          <a:p>
            <a:r>
              <a:rPr lang="ru-RU" sz="1400" b="1" dirty="0">
                <a:solidFill>
                  <a:srgbClr val="006600"/>
                </a:solidFill>
              </a:rPr>
              <a:t>Электросон</a:t>
            </a:r>
          </a:p>
          <a:p>
            <a:r>
              <a:rPr lang="ru-RU" sz="1400" b="1" dirty="0">
                <a:solidFill>
                  <a:srgbClr val="006600"/>
                </a:solidFill>
              </a:rPr>
              <a:t>Дарсонваль</a:t>
            </a:r>
          </a:p>
          <a:p>
            <a:r>
              <a:rPr lang="ru-RU" sz="1400" b="1" dirty="0">
                <a:solidFill>
                  <a:srgbClr val="006600"/>
                </a:solidFill>
              </a:rPr>
              <a:t>Электростимуляция мышц и нервов</a:t>
            </a:r>
          </a:p>
          <a:p>
            <a:r>
              <a:rPr lang="ru-RU" sz="1400" b="1" dirty="0">
                <a:solidFill>
                  <a:srgbClr val="006600"/>
                </a:solidFill>
              </a:rPr>
              <a:t>Ультравысокочастотная </a:t>
            </a:r>
            <a:r>
              <a:rPr lang="ru-RU" sz="1400" b="1" dirty="0" smtClean="0">
                <a:solidFill>
                  <a:srgbClr val="006600"/>
                </a:solidFill>
              </a:rPr>
              <a:t>терапия</a:t>
            </a:r>
          </a:p>
          <a:p>
            <a:r>
              <a:rPr lang="ru-RU" sz="1400" b="1" dirty="0" smtClean="0">
                <a:solidFill>
                  <a:srgbClr val="006600"/>
                </a:solidFill>
              </a:rPr>
              <a:t>Водолечение</a:t>
            </a:r>
            <a:endParaRPr lang="ru-RU" sz="1400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255000" y="0"/>
            <a:ext cx="7413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800" dirty="0">
                <a:latin typeface="+mj-lt"/>
                <a:cs typeface="Arial" panose="020B0604020202020204" pitchFamily="34" charset="0"/>
              </a:rPr>
              <a:t>Методики работы использующиеся во врачебной практике при оказании ранней помощи детям </a:t>
            </a:r>
          </a:p>
        </p:txBody>
      </p:sp>
      <p:pic>
        <p:nvPicPr>
          <p:cNvPr id="7" name="Содержимое 8" descr="Q67m6NPBSb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373602"/>
            <a:ext cx="3445944" cy="2584457"/>
          </a:xfrm>
          <a:prstGeom prst="rect">
            <a:avLst/>
          </a:prstGeom>
          <a:ln w="0">
            <a:solidFill>
              <a:schemeClr val="tx1"/>
            </a:solidFill>
            <a:bevel/>
          </a:ln>
          <a:effectLst>
            <a:outerShdw blurRad="76200" dist="12700" dir="8100000" sx="1000" sy="1000" kx="800400" algn="br" rotWithShape="0">
              <a:prstClr val="black">
                <a:alpha val="99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Содержимое 8" descr="Q67m6NPBSb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5101" y="1819105"/>
            <a:ext cx="4010810" cy="2618007"/>
          </a:xfrm>
          <a:prstGeom prst="rect">
            <a:avLst/>
          </a:prstGeom>
          <a:ln w="0">
            <a:solidFill>
              <a:schemeClr val="tx1"/>
            </a:solidFill>
            <a:bevel/>
          </a:ln>
          <a:effectLst>
            <a:outerShdw blurRad="76200" dist="12700" dir="8100000" sx="1000" sy="1000" kx="800400" algn="br" rotWithShape="0">
              <a:prstClr val="black">
                <a:alpha val="99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Прямоугольник 1"/>
          <p:cNvSpPr/>
          <p:nvPr/>
        </p:nvSpPr>
        <p:spPr>
          <a:xfrm>
            <a:off x="4572000" y="11727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Аппарат магнитотерапевтический «ПОЛИМАГ-02»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4006574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indent="-228600"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ru-RU" b="1" dirty="0" smtClean="0"/>
              <a:t>Аппарат для динамической фототерапии «Радуга»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2508" y="4597505"/>
            <a:ext cx="4536504" cy="21438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5530955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Тейпирование</a:t>
            </a:r>
            <a:endParaRPr lang="ru-RU" dirty="0"/>
          </a:p>
        </p:txBody>
      </p:sp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91" y="0"/>
            <a:ext cx="990099" cy="126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2126519"/>
              </p:ext>
            </p:extLst>
          </p:nvPr>
        </p:nvGraphicFramePr>
        <p:xfrm>
          <a:off x="827584" y="260648"/>
          <a:ext cx="7560840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0"/>
            <a:ext cx="1172814" cy="15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6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69" y="1052735"/>
            <a:ext cx="2774770" cy="2232249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chemeClr val="accent1"/>
                </a:solidFill>
              </a:rPr>
              <a:t>Биологически активные точки, используемые при массаже речевых </a:t>
            </a:r>
            <a:r>
              <a:rPr lang="ru-RU" sz="1800" b="1" dirty="0" smtClean="0">
                <a:solidFill>
                  <a:schemeClr val="accent1"/>
                </a:solidFill>
              </a:rPr>
              <a:t>зон</a:t>
            </a:r>
            <a:endParaRPr lang="ru-RU" sz="1800" b="1" dirty="0">
              <a:solidFill>
                <a:schemeClr val="accent1"/>
              </a:solidFill>
            </a:endParaRPr>
          </a:p>
        </p:txBody>
      </p:sp>
      <p:pic>
        <p:nvPicPr>
          <p:cNvPr id="5" name="Содержимое 5" descr="Без имениррррр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3074005" y="1614529"/>
            <a:ext cx="3333348" cy="2555135"/>
          </a:xfrm>
          <a:prstGeom prst="rect">
            <a:avLst/>
          </a:prstGeom>
        </p:spPr>
      </p:pic>
      <p:pic>
        <p:nvPicPr>
          <p:cNvPr id="4" name="Содержимое 5" descr="Без имениррррр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926" y="4240897"/>
            <a:ext cx="7455057" cy="2428463"/>
          </a:xfrm>
          <a:prstGeom prst="rect">
            <a:avLst/>
          </a:prstGeom>
        </p:spPr>
      </p:pic>
      <p:pic>
        <p:nvPicPr>
          <p:cNvPr id="6" name="Содержимое 5" descr="Без имениррррр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380750" y="1400643"/>
            <a:ext cx="2924453" cy="25724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0808" y="120530"/>
            <a:ext cx="77768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+mj-lt"/>
                <a:cs typeface="Arial" panose="020B0604020202020204" pitchFamily="34" charset="0"/>
              </a:rPr>
              <a:t>Методики работы использующиеся во врачебной практике при оказании ранней помощи детям </a:t>
            </a:r>
            <a:br>
              <a:rPr lang="ru-RU" sz="2800" dirty="0">
                <a:latin typeface="+mj-lt"/>
                <a:cs typeface="Arial" panose="020B0604020202020204" pitchFamily="34" charset="0"/>
              </a:rPr>
            </a:br>
            <a:endParaRPr lang="ru-RU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530" y="0"/>
            <a:ext cx="955660" cy="122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99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un9-36.userapi.com/impg/EJ7If5hvECJYZWPldD-xr8_zBkTlQozoQWPdGg/6Ta_lsx-ick.jpg?size=1600x1200&amp;quality=95&amp;sign=809a6c7e004f831d36eb6a32d4fbf129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9" y="1617215"/>
            <a:ext cx="4138248" cy="310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324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Лечебная физическая культура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4250433" cy="476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Групповые занятия от 0 до 1 года</a:t>
            </a:r>
            <a:endParaRPr lang="ru-RU" dirty="0"/>
          </a:p>
        </p:txBody>
      </p:sp>
      <p:pic>
        <p:nvPicPr>
          <p:cNvPr id="2050" name="Picture 2" descr="https://sun9-69.userapi.com/impg/c_JxSPnf3pMfXWNOhtr3_8Reqpdjlm9vYaJOTg/_qy6B-28RBE.jpg?size=1600x1200&amp;quality=95&amp;sign=77817875a7d78000551b8b046dd792cf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b="26663"/>
          <a:stretch/>
        </p:blipFill>
        <p:spPr bwMode="auto">
          <a:xfrm>
            <a:off x="251520" y="4220672"/>
            <a:ext cx="3888987" cy="237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87.userapi.com/impg/5_opXXR8hajZVXqxZM3S8ZkyoBnEV-61T6AmMg/VCzRHI75ntc.jpg?size=1600x1200&amp;quality=95&amp;sign=abdb3a882748c880dc41e499f310273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764704"/>
            <a:ext cx="4893418" cy="367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67.userapi.com/impg/V-vhkzvOdQChSdxCNfGTwqmj-C-t47qYXbV0AA/nY4wfzcWrxI.jpg?size=1600x1200&amp;quality=95&amp;sign=ed99d83222d5d1fe291aae081f656d0c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6" r="231" b="14363"/>
          <a:stretch/>
        </p:blipFill>
        <p:spPr bwMode="auto">
          <a:xfrm>
            <a:off x="4140508" y="3789039"/>
            <a:ext cx="4820854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07" y="0"/>
            <a:ext cx="1167383" cy="149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6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543800" cy="1450757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/>
              <a:t>Занятия с клиническим психологом – реабилитологом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37361"/>
            <a:ext cx="8928991" cy="4787983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900" dirty="0"/>
              <a:t>Первый этап психологической помощи в отделении медицинской реабилитации включает в себя – полную психологическую диагностику развития ребенка. Проведение углубленной оценки функционирования и ограничений жизнедеятельности ребенка; оценка других аспектов развития ребенка и его взаимодействия с социальным окружением: качества взаимодействия и отношений ребенка с родителями, с другими детьми; состояние эмоционального и поведенческого благополучия ребенка; анализ показателей здоровья, функций и структур организма ребенка; оценка вовлеченности и поведения ребенка и его родителей в повседневных естественных жизненных ситуациях; оценка состояния, потребностей и ресурсов семьи</a:t>
            </a:r>
            <a:r>
              <a:rPr lang="ru-RU" sz="2900" dirty="0" smtClean="0"/>
              <a:t>.</a:t>
            </a:r>
            <a:endParaRPr lang="ru-RU" sz="2900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sz="2900" dirty="0"/>
              <a:t>Оказывается услуга содействия развитию общения и речи ребенка. </a:t>
            </a:r>
            <a:endParaRPr lang="ru-RU" sz="2900" dirty="0" smtClean="0"/>
          </a:p>
          <a:p>
            <a:pPr marL="0" indent="0">
              <a:buNone/>
            </a:pPr>
            <a:r>
              <a:rPr lang="ru-RU" sz="2900" dirty="0" smtClean="0"/>
              <a:t>Учитывается </a:t>
            </a:r>
            <a:r>
              <a:rPr lang="ru-RU" sz="2900" dirty="0"/>
              <a:t>развитие общения и речи ребенка в естественных жизненных ситуациях, в том числе с использованием средств дополнительной и альтернативной коммуникации, а именно: развитие у ребенка способности воспринимать вербальные и невербальные сообщения при общении, использовать речь и невербальные сигналы, направленные на взрослого при общении, начинать, поддерживать диалог. Учитывается уровень социализации ребенка – смотрит ли ребенок в глаза, есть ли указательный жест, взаимодействует ли ребенок со сверстниками и другими взрослыми.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900" dirty="0"/>
              <a:t>Оказывается содействие развитию мобильности ребенка. </a:t>
            </a:r>
          </a:p>
          <a:p>
            <a:pPr marL="0" indent="0">
              <a:buNone/>
            </a:pPr>
            <a:r>
              <a:rPr lang="ru-RU" sz="2900" dirty="0"/>
              <a:t>Учитывается уровень развития мобильности ребенка в естественных жизненных ситуациях, в том числе с использованием вспомогательных технических средств, а именно: изменение позы тела, поддержание тела в необходимом положении, поднятие и перенос объектов, использование точных движений кисти (подбирание, захват, манипулирование, отпускание), использование кисти и руки, ходьба и передвижение другими способами, передвижение с использованием технических средств. Способен ли ребенок по просьбе матери принести из другой комнаты заданный предмет.</a:t>
            </a:r>
          </a:p>
          <a:p>
            <a:endParaRPr lang="ru-RU" dirty="0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0"/>
            <a:ext cx="1172814" cy="15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90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0"/>
            <a:ext cx="1172814" cy="15029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7632" y="260648"/>
            <a:ext cx="8219254" cy="5832648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Осуществляется услуга поддержки развития познавательной активности ребенка  </a:t>
            </a:r>
            <a:r>
              <a:rPr lang="ru-RU" dirty="0" smtClean="0"/>
              <a:t>         в </a:t>
            </a:r>
            <a:r>
              <a:rPr lang="ru-RU" dirty="0"/>
              <a:t>естественных жизненных ситуациях, в том числе, с </a:t>
            </a:r>
            <a:r>
              <a:rPr lang="ru-RU" dirty="0" smtClean="0"/>
              <a:t>использованием              </a:t>
            </a:r>
            <a:r>
              <a:rPr lang="ru-RU" dirty="0"/>
              <a:t>адаптированных игрушек и вспомогательных средств, а также средств  </a:t>
            </a:r>
            <a:r>
              <a:rPr lang="ru-RU" dirty="0" smtClean="0"/>
              <a:t> дополнительной </a:t>
            </a:r>
            <a:r>
              <a:rPr lang="ru-RU" dirty="0"/>
              <a:t>и альтернативной коммуникации, а именно: целенаправленное использование различных анализаторных систем (зрения, слуха и других) для исследования окружения, подражание, научение через действия с предметами (включая игровые), освоение культурных действий с предметами, развитие способностей находить решения в проблемных ситуациях. Обучение родителей игровым навыкам, согласно возрастных и психологических особенностей ребенка.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Учитывается эмоциональная нагрузка ребенка в семье и дошкольном образовательно учреждении - проживание кризиса трех лет, тяжелый развод родителей, ревностное отношение к младшим детям в семье, гиперопека матери, педагогическая запущенность. Для детей раннего возраста и дошкольного возраста назначается курс занятий игротерапии, по преодолению эмоционального стресса. Психологическая консультация матери. Для детей младшего школьного возраста и подростков назначается курс арт-терапии.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Проведение промежуточной оценки реализации программы ранней помощи с целью внесения необходимых изменений - консультация медицинского психолога ОМР в динамике - не нуждается; через 3 месяца; 6 месяцев; год.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При завершении реабилитации осуществляется маршрутизация родителей - информирование родителей о состоянии психоэмоционального развития ребенка, рекомендации посещения развивающих центров, логопедической помощи, спортивных секций, секций на развитие творческого потенциала ребенка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2823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-142908" y="357167"/>
            <a:ext cx="61436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Myriad Pro" pitchFamily="34" charset="0"/>
              </a:rPr>
              <a:t>БЮДЖЕТНОЕ УЧРЕЖДЕНИЕ ХМАО – ЮГРЫ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Myriad Pro" pitchFamily="34" charset="0"/>
              </a:rPr>
              <a:t>«СУРГУТСКАЯ ГОРОДСКАЯ КЛИНИЧЕСКАЯ ПОЛИКЛИНИКА №5»</a:t>
            </a:r>
            <a:endParaRPr lang="ru-RU" sz="14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09" y="46488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  <a:cs typeface="Arial" panose="020B0604020202020204" pitchFamily="34" charset="0"/>
              </a:rPr>
              <a:t>Деятельность медицинских психологов </a:t>
            </a:r>
          </a:p>
        </p:txBody>
      </p:sp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500034" y="1928802"/>
            <a:ext cx="3945467" cy="1928826"/>
          </a:xfrm>
          <a:prstGeom prst="round2DiagRect">
            <a:avLst>
              <a:gd name="adj1" fmla="val 10456"/>
              <a:gd name="adj2" fmla="val 0"/>
            </a:avLst>
          </a:prstGeom>
          <a:solidFill>
            <a:srgbClr val="FFE389">
              <a:alpha val="71000"/>
            </a:srgbClr>
          </a:solidFill>
          <a:ln w="31750">
            <a:solidFill>
              <a:srgbClr val="218277">
                <a:alpha val="0"/>
              </a:srgbClr>
            </a:solidFill>
          </a:ln>
          <a:effectLst>
            <a:outerShdw blurRad="50800" dist="50800" dir="5400000" algn="ctr" rotWithShape="0">
              <a:schemeClr val="bg1">
                <a:alpha val="90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bevelT w="165100" prst="coolSlant"/>
            <a:contourClr>
              <a:srgbClr val="00206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798485" y="1928802"/>
            <a:ext cx="4021987" cy="1938992"/>
          </a:xfrm>
          <a:prstGeom prst="round2DiagRect">
            <a:avLst>
              <a:gd name="adj1" fmla="val 10456"/>
              <a:gd name="adj2" fmla="val 0"/>
            </a:avLst>
          </a:prstGeom>
          <a:solidFill>
            <a:srgbClr val="FFE389">
              <a:alpha val="77000"/>
            </a:srgbClr>
          </a:solidFill>
          <a:ln w="31750">
            <a:solidFill>
              <a:srgbClr val="218277">
                <a:alpha val="0"/>
              </a:srgbClr>
            </a:solidFill>
          </a:ln>
          <a:effectLst>
            <a:outerShdw blurRad="50800" dist="50800" dir="5400000" algn="ctr" rotWithShape="0">
              <a:schemeClr val="bg1">
                <a:alpha val="90000"/>
              </a:schemeClr>
            </a:outerShdw>
          </a:effectLst>
          <a:scene3d>
            <a:camera prst="orthographicFront"/>
            <a:lightRig rig="threePt" dir="t"/>
          </a:scene3d>
          <a:sp3d contourW="12700">
            <a:bevelT w="165100" prst="coolSlant"/>
            <a:contourClr>
              <a:srgbClr val="00206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500034" y="1928802"/>
            <a:ext cx="3860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Диагностика познавательной деятельности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оценка развития высших психических функций у ребенка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)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72066" y="2357430"/>
            <a:ext cx="34882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Диагностика эмоционально-волевой сферы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Содержимое 15"/>
          <p:cNvSpPr>
            <a:spLocks noGrp="1"/>
          </p:cNvSpPr>
          <p:nvPr>
            <p:ph idx="1"/>
          </p:nvPr>
        </p:nvSpPr>
        <p:spPr>
          <a:xfrm>
            <a:off x="714348" y="4857760"/>
            <a:ext cx="3886200" cy="1857364"/>
          </a:xfrm>
        </p:spPr>
        <p:txBody>
          <a:bodyPr>
            <a:normAutofit fontScale="77500" lnSpcReduction="2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Оценка восприятия 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Оценка памяти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Оценка мышления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Оценка мотивации </a:t>
            </a: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endParaRPr lang="ru-RU" dirty="0"/>
          </a:p>
        </p:txBody>
      </p:sp>
      <p:sp>
        <p:nvSpPr>
          <p:cNvPr id="16" name="Содержимое 16"/>
          <p:cNvSpPr txBox="1">
            <a:spLocks/>
          </p:cNvSpPr>
          <p:nvPr/>
        </p:nvSpPr>
        <p:spPr>
          <a:xfrm>
            <a:off x="4857752" y="4786322"/>
            <a:ext cx="3886200" cy="16171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Оценка тревожности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Самооценка ребенка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Произвольная регуляция поведения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Стрелка вниз 16"/>
          <p:cNvSpPr/>
          <p:nvPr/>
        </p:nvSpPr>
        <p:spPr>
          <a:xfrm>
            <a:off x="2214546" y="4000504"/>
            <a:ext cx="601133" cy="728133"/>
          </a:xfrm>
          <a:prstGeom prst="downArrow">
            <a:avLst/>
          </a:prstGeom>
          <a:solidFill>
            <a:srgbClr val="21B9B9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 contourW="12700">
            <a:contourClr>
              <a:srgbClr val="40D4B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6444208" y="4021530"/>
            <a:ext cx="601133" cy="728133"/>
          </a:xfrm>
          <a:prstGeom prst="downArrow">
            <a:avLst/>
          </a:prstGeom>
          <a:solidFill>
            <a:srgbClr val="21B9B9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 contourW="12700">
            <a:contourClr>
              <a:srgbClr val="40D4B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07" y="0"/>
            <a:ext cx="1167383" cy="149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9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512" y="0"/>
            <a:ext cx="1172814" cy="15029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16632"/>
            <a:ext cx="7543800" cy="115212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Порядок предоставления услуг ранней помощи.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5881833"/>
              </p:ext>
            </p:extLst>
          </p:nvPr>
        </p:nvGraphicFramePr>
        <p:xfrm>
          <a:off x="251520" y="1268761"/>
          <a:ext cx="8114605" cy="5184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46463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7239862"/>
              </p:ext>
            </p:extLst>
          </p:nvPr>
        </p:nvGraphicFramePr>
        <p:xfrm>
          <a:off x="8378" y="751450"/>
          <a:ext cx="8784976" cy="5536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2" y="-99392"/>
            <a:ext cx="1172814" cy="15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5104952"/>
              </p:ext>
            </p:extLst>
          </p:nvPr>
        </p:nvGraphicFramePr>
        <p:xfrm>
          <a:off x="107504" y="404664"/>
          <a:ext cx="8784976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0"/>
            <a:ext cx="1172814" cy="15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99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Штриховая стрелка вправо 3"/>
          <p:cNvSpPr/>
          <p:nvPr/>
        </p:nvSpPr>
        <p:spPr>
          <a:xfrm>
            <a:off x="1619672" y="3140968"/>
            <a:ext cx="3456384" cy="2376264"/>
          </a:xfrm>
          <a:prstGeom prst="stripedRight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Врач</a:t>
            </a:r>
            <a:endParaRPr lang="ru-RU" sz="2800" dirty="0"/>
          </a:p>
        </p:txBody>
      </p:sp>
      <p:sp>
        <p:nvSpPr>
          <p:cNvPr id="5" name="Овал 4"/>
          <p:cNvSpPr/>
          <p:nvPr/>
        </p:nvSpPr>
        <p:spPr>
          <a:xfrm>
            <a:off x="5580112" y="2995135"/>
            <a:ext cx="2808312" cy="266793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Центр ранней помощи</a:t>
            </a:r>
            <a:endParaRPr lang="ru-RU" sz="3200" dirty="0"/>
          </a:p>
        </p:txBody>
      </p:sp>
      <p:pic>
        <p:nvPicPr>
          <p:cNvPr id="1026" name="Picture 2" descr="https://thumbs.dreamstime.com/b/four-people-holding-puzzle-pieces-2008619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6452" r="8329" b="12903"/>
          <a:stretch/>
        </p:blipFill>
        <p:spPr bwMode="auto">
          <a:xfrm>
            <a:off x="0" y="0"/>
            <a:ext cx="367240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07" y="0"/>
            <a:ext cx="1167383" cy="14959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286604"/>
            <a:ext cx="4586848" cy="270853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Данный путь можно сократить, путем создания центра ранней помощи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982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448" y="-99392"/>
            <a:ext cx="8259256" cy="1620729"/>
          </a:xfrm>
        </p:spPr>
        <p:txBody>
          <a:bodyPr>
            <a:noAutofit/>
          </a:bodyPr>
          <a:lstStyle/>
          <a:p>
            <a:r>
              <a:rPr lang="ru-RU" sz="3200" dirty="0">
                <a:latin typeface="+mn-lt"/>
              </a:rPr>
              <a:t>К</a:t>
            </a:r>
            <a:r>
              <a:rPr lang="ru-RU" sz="3200" dirty="0" smtClean="0">
                <a:latin typeface="+mn-lt"/>
              </a:rPr>
              <a:t>оординирующее ведомство. </a:t>
            </a:r>
            <a:r>
              <a:rPr lang="ru-RU" sz="3200" dirty="0">
                <a:latin typeface="+mn-lt"/>
              </a:rPr>
              <a:t>Е</a:t>
            </a:r>
            <a:r>
              <a:rPr lang="ru-RU" sz="3200" dirty="0" smtClean="0">
                <a:latin typeface="+mn-lt"/>
              </a:rPr>
              <a:t>диный </a:t>
            </a:r>
            <a:r>
              <a:rPr lang="ru-RU" sz="3200" dirty="0">
                <a:latin typeface="+mn-lt"/>
              </a:rPr>
              <a:t>региональный ресурсно-методический центр ранней помощи.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471" y="1772816"/>
            <a:ext cx="8043233" cy="434775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 ведение </a:t>
            </a:r>
            <a:r>
              <a:rPr lang="ru-RU" dirty="0"/>
              <a:t>базы данных детей, получающих услуги ранней помощи и взаимодействие с базами данных системы </a:t>
            </a:r>
            <a:r>
              <a:rPr lang="ru-RU" dirty="0" smtClean="0"/>
              <a:t>образования.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 обеспечение </a:t>
            </a:r>
            <a:r>
              <a:rPr lang="ru-RU" dirty="0"/>
              <a:t>организаций и учреждений, оказывающих услуги ранней помощи информацией об актуальных методических материалах (диагностических, развивающих и др. программах), организация мероприятий по обмену опытом между специалистами различных учреждений и </a:t>
            </a:r>
            <a:r>
              <a:rPr lang="ru-RU" dirty="0" smtClean="0"/>
              <a:t>организаций.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 </a:t>
            </a:r>
            <a:r>
              <a:rPr lang="ru-RU" dirty="0" smtClean="0"/>
              <a:t>сбор</a:t>
            </a:r>
            <a:r>
              <a:rPr lang="ru-RU" dirty="0"/>
              <a:t>, обработка, анализ статистической и иной информации о деятельности ранней помощи в </a:t>
            </a:r>
            <a:r>
              <a:rPr lang="ru-RU" dirty="0" smtClean="0"/>
              <a:t>регионе.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проведение обучения специалистов ранней помощи;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 </a:t>
            </a:r>
            <a:r>
              <a:rPr lang="ru-RU" dirty="0" smtClean="0"/>
              <a:t> ведение </a:t>
            </a:r>
            <a:r>
              <a:rPr lang="ru-RU" dirty="0"/>
              <a:t>реестра организаций и специалистов, предоставляющих услуги ранней помощи.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07" y="0"/>
            <a:ext cx="1167383" cy="149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8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955" y="2132856"/>
            <a:ext cx="6435045" cy="469356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6269320" cy="910147"/>
          </a:xfrm>
        </p:spPr>
        <p:txBody>
          <a:bodyPr/>
          <a:lstStyle/>
          <a:p>
            <a:r>
              <a:rPr lang="ru-RU" dirty="0" smtClean="0"/>
              <a:t>Цель нашей работы: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916832"/>
            <a:ext cx="5040560" cy="288032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/>
              <a:t>Раннее выявление проблем в развитии и здоровье ребенка, специализированное оказание помощи ребенку и его семье, для предотвращения инвалидизации или ухудшения здоровья ребенка. </a:t>
            </a:r>
            <a:endParaRPr lang="ru-RU" sz="2400" dirty="0"/>
          </a:p>
        </p:txBody>
      </p:sp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0"/>
            <a:ext cx="1172814" cy="15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62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Центр ранней помощи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Задачи: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определение </a:t>
            </a:r>
            <a:r>
              <a:rPr lang="ru-RU" dirty="0"/>
              <a:t>нуждаемости детей в услугах ранней помощи;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оказание </a:t>
            </a:r>
            <a:r>
              <a:rPr lang="ru-RU" dirty="0"/>
              <a:t>услуг ранней помощи детям и их семьям;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обеспечение качества и эффективности услуг ранней помощи;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 </a:t>
            </a:r>
            <a:r>
              <a:rPr lang="ru-RU" dirty="0"/>
              <a:t>ведение мониторинга и статистического наблюдения за оказанием услуг ранней помощи детям и их семьям.</a:t>
            </a:r>
          </a:p>
          <a:p>
            <a:endParaRPr lang="ru-RU" dirty="0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07" y="0"/>
            <a:ext cx="1167383" cy="149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03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Оценка и разработка ИПРП</a:t>
            </a:r>
            <a:r>
              <a:rPr lang="ru-RU" dirty="0"/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психолог,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клинический </a:t>
            </a:r>
            <a:r>
              <a:rPr lang="ru-RU" dirty="0"/>
              <a:t>психолог,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медицинский </a:t>
            </a:r>
            <a:r>
              <a:rPr lang="ru-RU" dirty="0"/>
              <a:t>психолог,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педагог-психолог</a:t>
            </a:r>
            <a:r>
              <a:rPr lang="ru-RU" dirty="0"/>
              <a:t>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социальный </a:t>
            </a:r>
            <a:r>
              <a:rPr lang="ru-RU" dirty="0"/>
              <a:t>педагог,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специалист </a:t>
            </a:r>
            <a:r>
              <a:rPr lang="ru-RU" dirty="0"/>
              <a:t>по комплексной реабилитации,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врач-педиатр</a:t>
            </a:r>
            <a:r>
              <a:rPr lang="ru-RU" dirty="0"/>
              <a:t>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инструктор-методист ЛФК,</a:t>
            </a:r>
            <a:endParaRPr lang="ru-RU" strike="sngStrike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логопед</a:t>
            </a:r>
            <a:r>
              <a:rPr lang="ru-RU" dirty="0"/>
              <a:t>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учитель-логопед</a:t>
            </a:r>
            <a:r>
              <a:rPr lang="ru-RU" dirty="0"/>
              <a:t>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учитель-дефектолог </a:t>
            </a:r>
            <a:r>
              <a:rPr lang="ru-RU" dirty="0"/>
              <a:t>(сурдопедагог, тифлопедагог, олигофренопедагог)</a:t>
            </a: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07" y="0"/>
            <a:ext cx="1167383" cy="149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51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Поддержка социализации ребенка: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социальный педагог,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педагог-психолог</a:t>
            </a:r>
            <a:r>
              <a:rPr lang="ru-RU" dirty="0"/>
              <a:t>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специалист </a:t>
            </a:r>
            <a:r>
              <a:rPr lang="ru-RU" dirty="0"/>
              <a:t>по комплексной реабилитации,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логопед</a:t>
            </a:r>
            <a:r>
              <a:rPr lang="ru-RU" dirty="0"/>
              <a:t>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учитель-логопед</a:t>
            </a:r>
            <a:r>
              <a:rPr lang="ru-RU" dirty="0"/>
              <a:t>, </a:t>
            </a: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учитель-дефектолог </a:t>
            </a:r>
            <a:r>
              <a:rPr lang="ru-RU" dirty="0"/>
              <a:t>(сурдопедагог, тифлопедагог, олигофренопедагог)</a:t>
            </a: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07" y="0"/>
            <a:ext cx="1167383" cy="149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210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608" y="2132856"/>
            <a:ext cx="8865407" cy="1204168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Прошлое и настоящее - наши средства, только будущее - наша цель. </a:t>
            </a:r>
            <a:br>
              <a:rPr lang="ru-RU" sz="3100" dirty="0"/>
            </a:br>
            <a:r>
              <a:rPr lang="ru-RU" sz="3100" dirty="0"/>
              <a:t>                                                                      А.П. Чехов.</a:t>
            </a:r>
            <a:br>
              <a:rPr lang="ru-RU" sz="3100" dirty="0"/>
            </a:br>
            <a:r>
              <a:rPr lang="ru-RU" dirty="0"/>
              <a:t/>
            </a:r>
            <a:br>
              <a:rPr lang="ru-RU" dirty="0"/>
            </a:b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348880"/>
            <a:ext cx="5850933" cy="3888432"/>
          </a:xfrm>
          <a:prstGeom prst="rect">
            <a:avLst/>
          </a:prstGeom>
        </p:spPr>
      </p:pic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391" y="116632"/>
            <a:ext cx="1028799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7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088630" y="5609419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</a:rPr>
              <a:t>Телефон: 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(3462) 58-97-05</a:t>
            </a:r>
            <a:endParaRPr lang="ru-RU" sz="20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Arial Narrow" pitchFamily="34" charset="0"/>
              </a:rPr>
              <a:t>E- mail: </a:t>
            </a:r>
            <a:r>
              <a:rPr lang="de-DE" sz="2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sgp5@surgutgp5.ru</a:t>
            </a:r>
            <a:endParaRPr lang="ru-RU" sz="2000" b="1" dirty="0" smtClean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ru-RU" sz="2000" i="1" dirty="0">
              <a:solidFill>
                <a:srgbClr val="218277"/>
              </a:solidFill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4646572"/>
            <a:ext cx="41764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Ермакова Александра Олеговна 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невролог, руководитель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Ранней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 «Сургутская городская </a:t>
            </a:r>
          </a:p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клиническая поликлиника №5»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11560" y="1412776"/>
            <a:ext cx="7488832" cy="2636628"/>
          </a:xfrm>
        </p:spPr>
        <p:txBody>
          <a:bodyPr/>
          <a:lstStyle/>
          <a:p>
            <a:r>
              <a:rPr lang="ru-RU" sz="8000" b="1" dirty="0" smtClean="0">
                <a:ln w="13462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Благодарю за внимание</a:t>
            </a:r>
            <a:r>
              <a:rPr lang="ru-RU" b="1" dirty="0" smtClean="0">
                <a:ln w="13462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!</a:t>
            </a:r>
            <a:endParaRPr lang="ru-RU" b="1" dirty="0">
              <a:ln w="13462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1244822" cy="1595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38140"/>
          </a:xfrm>
        </p:spPr>
        <p:txBody>
          <a:bodyPr/>
          <a:lstStyle/>
          <a:p>
            <a:r>
              <a:rPr lang="ru-RU" dirty="0" smtClean="0"/>
              <a:t>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/>
              <a:t>Улучшение адаптации ребенка в естественных жизненных ситуациях</a:t>
            </a:r>
            <a:r>
              <a:rPr lang="ru-RU" dirty="0" smtClean="0"/>
              <a:t>.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Повышение </a:t>
            </a:r>
            <a:r>
              <a:rPr lang="ru-RU" dirty="0"/>
              <a:t>качества взаимодействия и отношений ребенка с </a:t>
            </a:r>
            <a:r>
              <a:rPr lang="ru-RU" dirty="0" smtClean="0"/>
              <a:t>семьей.</a:t>
            </a: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Повышение </a:t>
            </a:r>
            <a:r>
              <a:rPr lang="ru-RU" dirty="0"/>
              <a:t>компетентности родителей и других непосредственно ухаживающих  за ребенком лиц в вопросах развития и воспитания ребенка.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Включение </a:t>
            </a:r>
            <a:r>
              <a:rPr lang="ru-RU" dirty="0"/>
              <a:t>ребенка в среду сверстников, расширение социальных контактов ребенка и семьи.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Предотвращение </a:t>
            </a:r>
            <a:r>
              <a:rPr lang="ru-RU" dirty="0"/>
              <a:t>стойких нарушений в развитии ребенка, и как следствие -  инвалидности.</a:t>
            </a:r>
          </a:p>
          <a:p>
            <a:endParaRPr lang="ru-RU" dirty="0"/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0"/>
            <a:ext cx="1172814" cy="150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7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-2748" y="-150308"/>
            <a:ext cx="4320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b="1" dirty="0" smtClean="0">
              <a:solidFill>
                <a:schemeClr val="bg1"/>
              </a:solidFill>
              <a:latin typeface="Myriad Pro" pitchFamily="34" charset="0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+mj-lt"/>
              </a:rPr>
              <a:t>«</a:t>
            </a:r>
            <a:r>
              <a:rPr lang="ru-RU" sz="2800" dirty="0" smtClean="0">
                <a:latin typeface="+mj-lt"/>
              </a:rPr>
              <a:t>Нормативная база</a:t>
            </a:r>
            <a:endParaRPr lang="ru-RU" sz="2800" dirty="0" smtClean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692696"/>
            <a:ext cx="4608512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1400" dirty="0" smtClean="0"/>
              <a:t>распоряжение </a:t>
            </a:r>
            <a:r>
              <a:rPr lang="ru-RU" sz="1400" dirty="0"/>
              <a:t>Правительства Российской Федерации от 18.12.2021 №3711-р «Об утверждении Концепции развития в Российской федерации системы комплексной реабилитации и абилитации инвалидов на период до 2025 года»; </a:t>
            </a:r>
            <a:endParaRPr lang="ru-RU" sz="1400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305295"/>
            <a:ext cx="4248472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/>
              <a:t> </a:t>
            </a:r>
            <a:r>
              <a:rPr lang="ru-RU" sz="1400" dirty="0"/>
              <a:t>распоряжение Заместителя Губернатора ХМАО-Югры «Концепция развития комплексной системы реабилитации, абилитации и комплексного сопровождения инвалидов, детей-инвалидов, в том числе людей с ментальной инвалидностью, а также ранней помощи и сопровождаемого проживания в Ханты-Мансийском автономном округе – Югре, на период до 2025 года (от 04.06.2021) </a:t>
            </a:r>
            <a:r>
              <a:rPr lang="ru-RU" sz="1400" dirty="0" smtClean="0"/>
              <a:t>»;  </a:t>
            </a:r>
            <a:endParaRPr lang="ru-RU" sz="1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5013176"/>
            <a:ext cx="4390155" cy="16004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400" dirty="0" smtClean="0"/>
              <a:t> приказ </a:t>
            </a:r>
            <a:r>
              <a:rPr lang="ru-RU" sz="1400" dirty="0"/>
              <a:t>Департамента здравоохранения </a:t>
            </a:r>
            <a:r>
              <a:rPr lang="ru-RU" sz="1400" dirty="0" smtClean="0"/>
              <a:t>ХМАО-Югры</a:t>
            </a:r>
            <a:r>
              <a:rPr lang="ru-RU" sz="1400" dirty="0"/>
              <a:t>, Департамента социального развития ХМАО-Югры, Департамента образования и молодежной политики ХМАО-Югры от </a:t>
            </a:r>
            <a:r>
              <a:rPr lang="ru-RU" sz="1400" dirty="0" smtClean="0"/>
              <a:t>18.10.2019 </a:t>
            </a:r>
            <a:r>
              <a:rPr lang="ru-RU" sz="1400" dirty="0"/>
              <a:t>№ </a:t>
            </a:r>
            <a:r>
              <a:rPr lang="ru-RU" sz="1400" dirty="0" smtClean="0"/>
              <a:t>1258/1042/1349 «О совершенствовании ранней </a:t>
            </a:r>
            <a:r>
              <a:rPr lang="ru-RU" sz="1400" dirty="0"/>
              <a:t>помощи в Ханты-Мансийском автономной округе - Югре</a:t>
            </a:r>
            <a:r>
              <a:rPr lang="ru-RU" sz="1400" dirty="0" smtClean="0"/>
              <a:t>»;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7393" y="304146"/>
            <a:ext cx="2191749" cy="31272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36981" y="1875771"/>
            <a:ext cx="2187076" cy="31112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15730" y="3483051"/>
            <a:ext cx="2333879" cy="3239018"/>
          </a:xfrm>
          <a:prstGeom prst="rect">
            <a:avLst/>
          </a:prstGeom>
        </p:spPr>
      </p:pic>
      <p:pic>
        <p:nvPicPr>
          <p:cNvPr id="14" name="Рисунок 13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807" y="0"/>
            <a:ext cx="1167383" cy="1495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9" y="112153"/>
            <a:ext cx="1259632" cy="1516647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-142908" y="357167"/>
            <a:ext cx="61436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Myriad Pro" pitchFamily="34" charset="0"/>
              </a:rPr>
              <a:t>БЮДЖЕТНОЕ УЧРЕЖДЕНИЕ ХМАО – ЮГРЫ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Myriad Pro" pitchFamily="34" charset="0"/>
              </a:rPr>
              <a:t>«СУРГУТСКАЯ ГОРОДСКАЯ КЛИНИЧЕСКАЯ ПОЛИКЛИНИКА №5»</a:t>
            </a:r>
            <a:endParaRPr lang="ru-RU" sz="14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468560" y="357167"/>
            <a:ext cx="76335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+mj-lt"/>
                <a:cs typeface="Arial" pitchFamily="34" charset="0"/>
              </a:rPr>
              <a:t>Возрастной состав прикрепленного населения  БУ СГКП №5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204384318"/>
              </p:ext>
            </p:extLst>
          </p:nvPr>
        </p:nvGraphicFramePr>
        <p:xfrm>
          <a:off x="-371016" y="96176"/>
          <a:ext cx="6862005" cy="6933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5670939" y="1628800"/>
            <a:ext cx="3293549" cy="2016224"/>
          </a:xfrm>
          <a:prstGeom prst="roundRect">
            <a:avLst/>
          </a:prstGeom>
          <a:solidFill>
            <a:srgbClr val="FFE389">
              <a:alpha val="24000"/>
            </a:srgbClr>
          </a:solidFill>
          <a:ln w="25400">
            <a:solidFill>
              <a:schemeClr val="accent2">
                <a:alpha val="5000"/>
              </a:schemeClr>
            </a:solidFill>
          </a:ln>
          <a:scene3d>
            <a:camera prst="orthographicFront"/>
            <a:lightRig rig="threePt" dir="t"/>
          </a:scene3d>
          <a:sp3d contourW="31750">
            <a:bevelB w="165100" prst="coolSlant"/>
            <a:contourClr>
              <a:srgbClr val="00B05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Количество детей, прикрепленных к БУ СГКП №5 - 15358 человек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 0 до 3 лет – 2912 детей (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14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%)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 3 до 7 лет – 4479 детей (29%)</a:t>
            </a:r>
          </a:p>
          <a:p>
            <a:pPr algn="ctr"/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5773255"/>
              </p:ext>
            </p:extLst>
          </p:nvPr>
        </p:nvGraphicFramePr>
        <p:xfrm>
          <a:off x="-124619" y="1268760"/>
          <a:ext cx="7460617" cy="5732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0"/>
            <a:ext cx="1172814" cy="15029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7416824" cy="93610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Динамика показателей за 2018-2023 гг.</a:t>
            </a:r>
            <a:endParaRPr lang="ru-RU" sz="32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279074"/>
              </p:ext>
            </p:extLst>
          </p:nvPr>
        </p:nvGraphicFramePr>
        <p:xfrm>
          <a:off x="107504" y="1052736"/>
          <a:ext cx="8424937" cy="5152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141">
                  <a:extLst>
                    <a:ext uri="{9D8B030D-6E8A-4147-A177-3AD203B41FA5}">
                      <a16:colId xmlns="" xmlns:a16="http://schemas.microsoft.com/office/drawing/2014/main" val="153142316"/>
                    </a:ext>
                  </a:extLst>
                </a:gridCol>
                <a:gridCol w="984171">
                  <a:extLst>
                    <a:ext uri="{9D8B030D-6E8A-4147-A177-3AD203B41FA5}">
                      <a16:colId xmlns="" xmlns:a16="http://schemas.microsoft.com/office/drawing/2014/main" val="602829434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944549113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613668656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399941247"/>
                    </a:ext>
                  </a:extLst>
                </a:gridCol>
                <a:gridCol w="1152128">
                  <a:extLst>
                    <a:ext uri="{9D8B030D-6E8A-4147-A177-3AD203B41FA5}">
                      <a16:colId xmlns="" xmlns:a16="http://schemas.microsoft.com/office/drawing/2014/main" val="61232532"/>
                    </a:ext>
                  </a:extLst>
                </a:gridCol>
                <a:gridCol w="1152129">
                  <a:extLst>
                    <a:ext uri="{9D8B030D-6E8A-4147-A177-3AD203B41FA5}">
                      <a16:colId xmlns="" xmlns:a16="http://schemas.microsoft.com/office/drawing/2014/main" val="3110791329"/>
                    </a:ext>
                  </a:extLst>
                </a:gridCol>
              </a:tblGrid>
              <a:tr h="38391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2018 г.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2019 г.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2020 г.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2021 г.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2022 г.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2023 г (9мес)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87706396"/>
                  </a:ext>
                </a:extLst>
              </a:tr>
              <a:tr h="1287979">
                <a:tc>
                  <a:txBody>
                    <a:bodyPr/>
                    <a:lstStyle/>
                    <a:p>
                      <a:r>
                        <a:rPr lang="ru-RU" dirty="0" smtClean="0"/>
                        <a:t>Взятие в программу оказания ранней помощи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38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12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919464653"/>
                  </a:ext>
                </a:extLst>
              </a:tr>
              <a:tr h="1578139">
                <a:tc>
                  <a:txBody>
                    <a:bodyPr/>
                    <a:lstStyle/>
                    <a:p>
                      <a:r>
                        <a:rPr lang="ru-RU" dirty="0" smtClean="0"/>
                        <a:t>Пролонгирование программы оказания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ранней помощи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38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15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232540057"/>
                  </a:ext>
                </a:extLst>
              </a:tr>
              <a:tr h="1646512"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Снятие с программы оказания ранней помощи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11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0818508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29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915" y="0"/>
            <a:ext cx="1023275" cy="1311274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-142908" y="357167"/>
            <a:ext cx="61436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Myriad Pro" pitchFamily="34" charset="0"/>
              </a:rPr>
              <a:t>БЮДЖЕТНОЕ УЧРЕЖДЕНИЕ ХМАО – ЮГРЫ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Myriad Pro" pitchFamily="34" charset="0"/>
              </a:rPr>
              <a:t>«СУРГУТСКАЯ ГОРОДСКАЯ КЛИНИЧЕСКАЯ ПОЛИКЛИНИКА №5»</a:t>
            </a:r>
            <a:endParaRPr lang="ru-RU" sz="14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96552" y="83882"/>
            <a:ext cx="90695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  <a:cs typeface="Times New Roman" panose="02020603050405020304" pitchFamily="18" charset="0"/>
              </a:rPr>
              <a:t>Структура детей, нуждающихся в ранней помощи</a:t>
            </a:r>
          </a:p>
          <a:p>
            <a:pPr algn="ctr"/>
            <a:r>
              <a:rPr lang="ru-RU" sz="2800" dirty="0">
                <a:latin typeface="+mj-lt"/>
                <a:cs typeface="Times New Roman" panose="02020603050405020304" pitchFamily="18" charset="0"/>
              </a:rPr>
              <a:t> в 2023 году (%)</a:t>
            </a:r>
          </a:p>
        </p:txBody>
      </p:sp>
      <p:graphicFrame>
        <p:nvGraphicFramePr>
          <p:cNvPr id="6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9027352"/>
              </p:ext>
            </p:extLst>
          </p:nvPr>
        </p:nvGraphicFramePr>
        <p:xfrm>
          <a:off x="142844" y="1311274"/>
          <a:ext cx="8749636" cy="53501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3044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52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90092">
                <a:tc>
                  <a:txBody>
                    <a:bodyPr/>
                    <a:lstStyle/>
                    <a:p>
                      <a:pPr algn="just"/>
                      <a:r>
                        <a:rPr lang="ru-RU" dirty="0" smtClean="0"/>
                        <a:t>Категории</a:t>
                      </a:r>
                      <a:r>
                        <a:rPr lang="ru-RU" baseline="0" dirty="0" smtClean="0"/>
                        <a:t> детей</a:t>
                      </a:r>
                      <a:endParaRPr lang="ru-RU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aseline="0" dirty="0" smtClean="0"/>
                        <a:t>Структура</a:t>
                      </a:r>
                      <a:endParaRPr lang="ru-RU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6282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/>
                        <a:t>Дети,</a:t>
                      </a:r>
                      <a:r>
                        <a:rPr lang="ru-RU" sz="1400" kern="1200" baseline="0" dirty="0" smtClean="0"/>
                        <a:t> </a:t>
                      </a:r>
                      <a:r>
                        <a:rPr lang="ru-RU" sz="1400" kern="1200" dirty="0" smtClean="0"/>
                        <a:t>имеющие статус «ребенок-инвалид»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8,3%</a:t>
                      </a:r>
                      <a:endParaRPr lang="ru-RU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87379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/>
                        <a:t>Дети, не имеющие статуса «ребенок-инвалид», у которых выявлено стойкое нарушение функций организма или заболевание, приводящие к нарушениям функций организма, или выявлена задержка развития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2,7%</a:t>
                      </a:r>
                    </a:p>
                    <a:p>
                      <a:endParaRPr lang="ru-RU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79883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/>
                        <a:t>Дети, родители которых обеспокоены развитием и поведением ребенка, в том числе имеющих риск развития расстройств аутистического спектра и другие ментальные нарушения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75,2%</a:t>
                      </a:r>
                      <a:endParaRPr lang="ru-RU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7256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/>
                        <a:t>Дети с риском развития стойких нарушений функций организма и ограничений жизнедеятельности, в том числе маловесных детей, а так же дети с врожденными пороками развития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11,1%</a:t>
                      </a:r>
                      <a:endParaRPr lang="ru-RU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01521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/>
                        <a:t>Дети, воспитывающиеся в государственных (муниципальных) учреждениях, в организациях для детей-сирот и детей, оставшихся без попечения родителей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0</a:t>
                      </a:r>
                      <a:endParaRPr lang="ru-RU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82397">
                <a:tc>
                  <a:txBody>
                    <a:bodyPr/>
                    <a:lstStyle/>
                    <a:p>
                      <a:pPr algn="just"/>
                      <a:r>
                        <a:rPr lang="ru-RU" sz="1400" kern="1200" dirty="0" smtClean="0"/>
                        <a:t>Дети, находящиеся в трудной жизненной ситуации, которые выявлены организациями социального обслуживания, помощи семье и детям</a:t>
                      </a:r>
                      <a:endParaRPr lang="ru-RU" sz="14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2,7%</a:t>
                      </a:r>
                    </a:p>
                    <a:p>
                      <a:endParaRPr lang="ru-RU" b="1" dirty="0">
                        <a:solidFill>
                          <a:srgbClr val="C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Овал 6"/>
          <p:cNvSpPr/>
          <p:nvPr/>
        </p:nvSpPr>
        <p:spPr>
          <a:xfrm>
            <a:off x="-142908" y="3356992"/>
            <a:ext cx="9205778" cy="10732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Вырезка экрана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0"/>
            <a:ext cx="884782" cy="1133802"/>
          </a:xfrm>
          <a:prstGeom prst="rect">
            <a:avLst/>
          </a:prstGeom>
        </p:spPr>
      </p:pic>
      <p:sp>
        <p:nvSpPr>
          <p:cNvPr id="13" name="TextBox 16">
            <a:extLst>
              <a:ext uri="{FF2B5EF4-FFF2-40B4-BE49-F238E27FC236}">
                <a16:creationId xmlns="" xmlns:a16="http://schemas.microsoft.com/office/drawing/2014/main" id="{914B9312-1B17-4A46-B873-DDB92538CA8E}"/>
              </a:ext>
            </a:extLst>
          </p:cNvPr>
          <p:cNvSpPr txBox="1"/>
          <p:nvPr/>
        </p:nvSpPr>
        <p:spPr>
          <a:xfrm>
            <a:off x="-142908" y="357167"/>
            <a:ext cx="61436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Myriad Pro" pitchFamily="34" charset="0"/>
              </a:rPr>
              <a:t>БЮДЖЕТНОЕ УЧРЕЖДЕНИЕ ХМАО – ЮГРЫ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Myriad Pro" pitchFamily="34" charset="0"/>
              </a:rPr>
              <a:t>«СУРГУТСКАЯ ГОРОДСКАЯ КЛИНИЧЕСКАЯ ПОЛИКЛИНИКА №5»</a:t>
            </a:r>
            <a:endParaRPr lang="ru-RU" sz="14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42908" y="260648"/>
            <a:ext cx="77486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+mj-lt"/>
                <a:cs typeface="Times New Roman" panose="02020603050405020304" pitchFamily="18" charset="0"/>
              </a:rPr>
              <a:t>Количество детей, прошедших раннюю диагностику в </a:t>
            </a:r>
            <a:r>
              <a:rPr lang="ru-RU" sz="2800" dirty="0" smtClean="0">
                <a:latin typeface="+mj-lt"/>
                <a:cs typeface="Times New Roman" panose="02020603050405020304" pitchFamily="18" charset="0"/>
              </a:rPr>
              <a:t>2018-2023гг</a:t>
            </a:r>
            <a:r>
              <a:rPr lang="ru-RU" sz="2800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2" descr="C:\Users\yakimova_nv\Downloads\черн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60"/>
          <a:stretch/>
        </p:blipFill>
        <p:spPr bwMode="auto">
          <a:xfrm rot="579719">
            <a:off x="3705600" y="2532385"/>
            <a:ext cx="4952659" cy="3714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043608" y="1747646"/>
            <a:ext cx="3286148" cy="1285884"/>
          </a:xfrm>
          <a:prstGeom prst="roundRect">
            <a:avLst/>
          </a:prstGeom>
          <a:gradFill flip="none" rotWithShape="1">
            <a:gsLst>
              <a:gs pos="0">
                <a:srgbClr val="F4A70C"/>
              </a:gs>
              <a:gs pos="46000">
                <a:schemeClr val="accent1">
                  <a:lumMod val="45000"/>
                  <a:lumOff val="55000"/>
                </a:schemeClr>
              </a:gs>
              <a:gs pos="63000">
                <a:srgbClr val="FFE38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701- в 2022 году,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3546- за 5 лет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 семей подлежали анкетированию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7131" y="3068960"/>
            <a:ext cx="3622437" cy="1500198"/>
          </a:xfrm>
          <a:prstGeom prst="roundRect">
            <a:avLst/>
          </a:prstGeom>
          <a:gradFill flip="none" rotWithShape="1">
            <a:gsLst>
              <a:gs pos="0">
                <a:srgbClr val="F4A70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636 – в 2022 году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2673- за 5 лет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семей, охваченных анкетированием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76056" y="1509698"/>
            <a:ext cx="3456384" cy="1285884"/>
          </a:xfrm>
          <a:prstGeom prst="roundRect">
            <a:avLst/>
          </a:prstGeom>
          <a:gradFill flip="none" rotWithShape="1">
            <a:gsLst>
              <a:gs pos="0">
                <a:srgbClr val="F4A70C"/>
              </a:gs>
              <a:gs pos="41000">
                <a:schemeClr val="accent1">
                  <a:lumMod val="45000"/>
                  <a:lumOff val="55000"/>
                </a:schemeClr>
              </a:gs>
              <a:gs pos="92000">
                <a:schemeClr val="accent1">
                  <a:lumMod val="45000"/>
                  <a:lumOff val="55000"/>
                </a:schemeClr>
              </a:gs>
              <a:gs pos="55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Удельный вес прошедших анкетирование 90,7%- в 2022 году, 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75,4</a:t>
            </a:r>
            <a:r>
              <a:rPr lang="ru-RU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%- за 5 лет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17132" y="4721558"/>
            <a:ext cx="3960440" cy="1500198"/>
          </a:xfrm>
          <a:prstGeom prst="roundRect">
            <a:avLst/>
          </a:prstGeom>
          <a:gradFill flip="none" rotWithShape="1">
            <a:gsLst>
              <a:gs pos="0">
                <a:srgbClr val="F4A70C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2023 году (9 мес)</a:t>
            </a:r>
          </a:p>
          <a:p>
            <a:pPr algn="ctr"/>
            <a:r>
              <a:rPr lang="ru-RU" b="1" dirty="0" smtClean="0">
                <a:solidFill>
                  <a:srgbClr val="512373"/>
                </a:solidFill>
                <a:latin typeface="Arial" pitchFamily="34" charset="0"/>
                <a:cs typeface="Arial" pitchFamily="34" charset="0"/>
              </a:rPr>
              <a:t>501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семья </a:t>
            </a:r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подлежали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анкетированию</a:t>
            </a:r>
          </a:p>
          <a:p>
            <a:pPr algn="ctr"/>
            <a:r>
              <a:rPr lang="ru-RU" b="1" dirty="0" smtClean="0">
                <a:solidFill>
                  <a:srgbClr val="512373"/>
                </a:solidFill>
                <a:latin typeface="Arial" pitchFamily="34" charset="0"/>
                <a:cs typeface="Arial" pitchFamily="34" charset="0"/>
              </a:rPr>
              <a:t>357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- семей, охваченных анкетированием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TM10001106[[fn=Эмблема]]</Template>
  <TotalTime>4158</TotalTime>
  <Words>2448</Words>
  <Application>Microsoft Office PowerPoint</Application>
  <PresentationFormat>Экран (4:3)</PresentationFormat>
  <Paragraphs>315</Paragraphs>
  <Slides>34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Ретро</vt:lpstr>
      <vt:lpstr>Презентация PowerPoint</vt:lpstr>
      <vt:lpstr>Презентация PowerPoint</vt:lpstr>
      <vt:lpstr>Цель нашей работы:</vt:lpstr>
      <vt:lpstr>Задачи:</vt:lpstr>
      <vt:lpstr>Презентация PowerPoint</vt:lpstr>
      <vt:lpstr>Презентация PowerPoint</vt:lpstr>
      <vt:lpstr>Динамика показателей за 2018-2023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Дети в возрасте до 3 лет при направлении на комиссию ПМПК не получают образовательный маршрут, им рекомендовано обратиться повторно в возрасте 3 года.</vt:lpstr>
      <vt:lpstr>В БУ «Сургутская городская клиническая поликлиника №5» отделении медицинской реабилитации ребенок проходит курсы восстановительного реабилитационного лечения, который включает в себя:</vt:lpstr>
      <vt:lpstr>Презентация PowerPoint</vt:lpstr>
      <vt:lpstr>Презентация PowerPoint</vt:lpstr>
      <vt:lpstr>Биологически активные точки, используемые при массаже речевых зон</vt:lpstr>
      <vt:lpstr>Лечебная физическая культура</vt:lpstr>
      <vt:lpstr>Занятия с клиническим психологом – реабилитологом.</vt:lpstr>
      <vt:lpstr>Презентация PowerPoint</vt:lpstr>
      <vt:lpstr>Презентация PowerPoint</vt:lpstr>
      <vt:lpstr>Порядок предоставления услуг ранней помощи.</vt:lpstr>
      <vt:lpstr>Презентация PowerPoint</vt:lpstr>
      <vt:lpstr>Презентация PowerPoint</vt:lpstr>
      <vt:lpstr>Данный путь можно сократить, путем создания центра ранней помощи</vt:lpstr>
      <vt:lpstr>Координирующее ведомство. Единый региональный ресурсно-методический центр ранней помощи. </vt:lpstr>
      <vt:lpstr>Центр ранней помощи</vt:lpstr>
      <vt:lpstr>Оценка и разработка ИПРП:</vt:lpstr>
      <vt:lpstr>Поддержка социализации ребенка:</vt:lpstr>
      <vt:lpstr>Прошлое и настоящее - наши средства, только будущее - наша цель.                                                                        А.П. Чехов.  </vt:lpstr>
      <vt:lpstr>Благодарю за внимание!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aleksei2505@yandex.ru</dc:creator>
  <cp:lastModifiedBy>Юлия Фаильевна Асликян</cp:lastModifiedBy>
  <cp:revision>318</cp:revision>
  <cp:lastPrinted>2023-10-25T08:05:20Z</cp:lastPrinted>
  <dcterms:created xsi:type="dcterms:W3CDTF">2021-08-03T10:54:52Z</dcterms:created>
  <dcterms:modified xsi:type="dcterms:W3CDTF">2023-10-25T10:41:11Z</dcterms:modified>
</cp:coreProperties>
</file>