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72" r:id="rId2"/>
    <p:sldId id="313" r:id="rId3"/>
    <p:sldId id="344" r:id="rId4"/>
    <p:sldId id="345" r:id="rId5"/>
    <p:sldId id="309" r:id="rId6"/>
    <p:sldId id="310" r:id="rId7"/>
    <p:sldId id="314" r:id="rId8"/>
    <p:sldId id="315" r:id="rId9"/>
    <p:sldId id="316" r:id="rId10"/>
    <p:sldId id="318" r:id="rId11"/>
    <p:sldId id="317" r:id="rId12"/>
    <p:sldId id="319" r:id="rId13"/>
    <p:sldId id="320" r:id="rId14"/>
    <p:sldId id="321" r:id="rId15"/>
    <p:sldId id="305" r:id="rId16"/>
    <p:sldId id="308" r:id="rId17"/>
    <p:sldId id="322" r:id="rId18"/>
    <p:sldId id="323" r:id="rId19"/>
    <p:sldId id="341" r:id="rId20"/>
    <p:sldId id="342" r:id="rId21"/>
    <p:sldId id="34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4" r:id="rId31"/>
    <p:sldId id="333" r:id="rId32"/>
    <p:sldId id="332" r:id="rId33"/>
    <p:sldId id="335" r:id="rId34"/>
    <p:sldId id="336" r:id="rId35"/>
    <p:sldId id="337" r:id="rId36"/>
    <p:sldId id="338" r:id="rId37"/>
    <p:sldId id="339" r:id="rId38"/>
    <p:sldId id="340" r:id="rId39"/>
    <p:sldId id="281" r:id="rId40"/>
  </p:sldIdLst>
  <p:sldSz cx="11520488" cy="6480175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97D"/>
    <a:srgbClr val="D60000"/>
    <a:srgbClr val="ABD78F"/>
    <a:srgbClr val="06940F"/>
    <a:srgbClr val="002060"/>
    <a:srgbClr val="C00000"/>
    <a:srgbClr val="D3F1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90" d="100"/>
          <a:sy n="90" d="100"/>
        </p:scale>
        <p:origin x="1212" y="702"/>
      </p:cViewPr>
      <p:guideLst>
        <p:guide orient="horz" pos="2041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84225359624806E-3"/>
          <c:y val="0"/>
          <c:w val="0.9946382220157356"/>
          <c:h val="0.92441302394829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Pt>
            <c:idx val="0"/>
            <c:bubble3D val="0"/>
            <c:spPr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chemeClr val="accent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Занятость: не работают</c:v>
                </c:pt>
                <c:pt idx="1">
                  <c:v>Уровень образования: неоконченное среднее</c:v>
                </c:pt>
                <c:pt idx="2">
                  <c:v>Возрастная структура:18-20 лет</c:v>
                </c:pt>
                <c:pt idx="3">
                  <c:v>Семейное положение: не имеют постоянного партнера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617340055299853E-3"/>
          <c:y val="2.9503870350236494E-3"/>
          <c:w val="0.9946382220157356"/>
          <c:h val="0.92441302394829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2"/>
          <c:dPt>
            <c:idx val="0"/>
            <c:bubble3D val="0"/>
            <c:spPr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F3-42DD-BB2E-9B5855A3161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F3-42DD-BB2E-9B5855A31614}"/>
              </c:ext>
            </c:extLst>
          </c:dPt>
          <c:dPt>
            <c:idx val="2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F3-42DD-BB2E-9B5855A31614}"/>
              </c:ext>
            </c:extLst>
          </c:dPt>
          <c:dPt>
            <c:idx val="3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chemeClr val="accent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F3-42DD-BB2E-9B5855A31614}"/>
              </c:ext>
            </c:extLst>
          </c:dPt>
          <c:cat>
            <c:strRef>
              <c:f>Лист1!$A$2:$A$5</c:f>
              <c:strCache>
                <c:ptCount val="4"/>
                <c:pt idx="0">
                  <c:v>Занятость: не работают</c:v>
                </c:pt>
                <c:pt idx="1">
                  <c:v>Уровень образования: неоконченное среднее</c:v>
                </c:pt>
                <c:pt idx="2">
                  <c:v>Возрастная структура:18-20 лет</c:v>
                </c:pt>
                <c:pt idx="3">
                  <c:v>Семейное положение: не имеют постоянного партнера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F3-42DD-BB2E-9B5855A31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89F7B-847D-471F-A191-20CE7B196D53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13EF526-43DE-4464-A747-3AE354ADC2A1}" type="pres">
      <dgm:prSet presAssocID="{14E89F7B-847D-471F-A191-20CE7B196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5B1AB-5DF6-408C-AC2F-3460083AF74E}" type="presOf" srcId="{14E89F7B-847D-471F-A191-20CE7B196D53}" destId="{B13EF526-43DE-4464-A747-3AE354ADC2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0D610E-38A4-410F-9EEB-9A2325C4F424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86EBE55-42B1-464A-8180-6A791ED0B77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Конкуренция мотивов в жизненных планах («не вовремя», «нежеланная» беременность)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10FE5-A000-4345-A27E-22C6530D62C2}" type="parTrans" cxnId="{1D0BF3D9-D6B3-4E18-A04B-B8AE27348CA7}">
      <dgm:prSet/>
      <dgm:spPr/>
      <dgm:t>
        <a:bodyPr/>
        <a:lstStyle/>
        <a:p>
          <a:endParaRPr lang="ru-RU"/>
        </a:p>
      </dgm:t>
    </dgm:pt>
    <dgm:pt modelId="{B4D8AF5F-0507-42D4-84CC-021D1A6EB724}" type="sibTrans" cxnId="{1D0BF3D9-D6B3-4E18-A04B-B8AE27348CA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ru-RU"/>
        </a:p>
      </dgm:t>
    </dgm:pt>
    <dgm:pt modelId="{037270F6-8A21-4FE5-828D-DFEFFBC6F2E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Страхи, связанные с собственным здоровьем или здоровьем внутриутробного ребенка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128C2-1136-47B8-812D-43FFD7F1662E}" type="parTrans" cxnId="{660470EC-183F-46FD-A1CD-FD19B3822F4F}">
      <dgm:prSet/>
      <dgm:spPr/>
      <dgm:t>
        <a:bodyPr/>
        <a:lstStyle/>
        <a:p>
          <a:endParaRPr lang="ru-RU"/>
        </a:p>
      </dgm:t>
    </dgm:pt>
    <dgm:pt modelId="{C6DF6A1B-84A5-4CCE-ADA7-C113F25EE4A2}" type="sibTrans" cxnId="{660470EC-183F-46FD-A1CD-FD19B3822F4F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62DF640-5B30-4D4A-949D-05AF5BC4CAC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с жильем, неудовлетворительные жилищные условия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B6515-F49B-437D-B846-90235A4EDD51}" type="parTrans" cxnId="{74CF85A1-B7D0-4143-A3F3-93ED95417B9E}">
      <dgm:prSet/>
      <dgm:spPr/>
      <dgm:t>
        <a:bodyPr/>
        <a:lstStyle/>
        <a:p>
          <a:endParaRPr lang="ru-RU"/>
        </a:p>
      </dgm:t>
    </dgm:pt>
    <dgm:pt modelId="{FBFBFF5E-36CC-41A2-8CAD-161CAA5DC1FB}" type="sibTrans" cxnId="{74CF85A1-B7D0-4143-A3F3-93ED95417B9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6DF4AD5-A884-4CF1-ADB3-77200F66EB0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Давление со стороны близких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763A7-8107-464B-89B8-29D6164AD534}" type="parTrans" cxnId="{3D1E8A98-2875-4ED9-8724-23FE6784994E}">
      <dgm:prSet/>
      <dgm:spPr/>
      <dgm:t>
        <a:bodyPr/>
        <a:lstStyle/>
        <a:p>
          <a:endParaRPr lang="ru-RU"/>
        </a:p>
      </dgm:t>
    </dgm:pt>
    <dgm:pt modelId="{221EBA88-0850-4683-887C-B3B69880A6D9}" type="sibTrans" cxnId="{3D1E8A98-2875-4ED9-8724-23FE6784994E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ru-RU"/>
        </a:p>
      </dgm:t>
    </dgm:pt>
    <dgm:pt modelId="{3CBD87C5-D5FB-4B83-970F-8787F6FEC16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 системе личностных ценностей ценности жизни ребенка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37054-1480-4556-B07C-CA27C162AA4F}" type="parTrans" cxnId="{FEF1BB0F-F574-4C3E-8BF2-F52ED58F90A8}">
      <dgm:prSet/>
      <dgm:spPr/>
      <dgm:t>
        <a:bodyPr/>
        <a:lstStyle/>
        <a:p>
          <a:endParaRPr lang="ru-RU"/>
        </a:p>
      </dgm:t>
    </dgm:pt>
    <dgm:pt modelId="{796C92F1-F2FC-4A1F-9413-0FCFFA8451E9}" type="sibTrans" cxnId="{FEF1BB0F-F574-4C3E-8BF2-F52ED58F90A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ru-RU"/>
        </a:p>
      </dgm:t>
    </dgm:pt>
    <dgm:pt modelId="{B5215F83-C6C8-41C7-8F9C-405D8E5A5D3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стабильные отношения с отцом ребенка, проблемы во взаимоотношениях с мужем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3581-9EFD-4258-9C48-39676926FD46}" type="parTrans" cxnId="{C9ACB443-77A7-4C7B-BD49-93076DDBF227}">
      <dgm:prSet/>
      <dgm:spPr/>
      <dgm:t>
        <a:bodyPr/>
        <a:lstStyle/>
        <a:p>
          <a:endParaRPr lang="ru-RU"/>
        </a:p>
      </dgm:t>
    </dgm:pt>
    <dgm:pt modelId="{6C6B85FF-2F61-441F-837F-7DB14315C110}" type="sibTrans" cxnId="{C9ACB443-77A7-4C7B-BD49-93076DDBF227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A8E6FBC6-2C8F-409F-B707-DEB99F2E366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Неудовлетворительное финансовое положение, финансовые трудности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E6902-3A56-4A07-88ED-6415AFCA7886}" type="parTrans" cxnId="{C0099B50-37B8-47D7-88C8-27D7102CCD3C}">
      <dgm:prSet/>
      <dgm:spPr/>
      <dgm:t>
        <a:bodyPr/>
        <a:lstStyle/>
        <a:p>
          <a:endParaRPr lang="ru-RU"/>
        </a:p>
      </dgm:t>
    </dgm:pt>
    <dgm:pt modelId="{825EC66C-A3E9-44C7-8ECE-BAA5395C2AA7}" type="sibTrans" cxnId="{C0099B50-37B8-47D7-88C8-27D7102CCD3C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E611B7C-68A1-4BCB-8B4E-BE7AC7EE53D0}" type="pres">
      <dgm:prSet presAssocID="{B20D610E-38A4-410F-9EEB-9A2325C4F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A3597-94AA-4057-BB8E-BAF9C98C8DC7}" type="pres">
      <dgm:prSet presAssocID="{386EBE55-42B1-464A-8180-6A791ED0B777}" presName="node" presStyleLbl="node1" presStyleIdx="0" presStyleCnt="7" custScaleX="163964" custScaleY="9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5A7B3-5A23-4948-A442-0DA237A3AAD3}" type="pres">
      <dgm:prSet presAssocID="{386EBE55-42B1-464A-8180-6A791ED0B777}" presName="spNode" presStyleCnt="0"/>
      <dgm:spPr/>
    </dgm:pt>
    <dgm:pt modelId="{84B4E36E-528A-4092-8DCD-6AE8A8899341}" type="pres">
      <dgm:prSet presAssocID="{B4D8AF5F-0507-42D4-84CC-021D1A6EB72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7C889493-E6AB-4B86-9D59-90DFD020E6C4}" type="pres">
      <dgm:prSet presAssocID="{B5215F83-C6C8-41C7-8F9C-405D8E5A5D38}" presName="node" presStyleLbl="node1" presStyleIdx="1" presStyleCnt="7" custScaleX="157387" custScaleY="137003" custRadScaleRad="110252" custRadScaleInc="74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8340-596A-4D6F-8983-92054EEED09A}" type="pres">
      <dgm:prSet presAssocID="{B5215F83-C6C8-41C7-8F9C-405D8E5A5D38}" presName="spNode" presStyleCnt="0"/>
      <dgm:spPr/>
    </dgm:pt>
    <dgm:pt modelId="{8F852AC1-4824-4023-AD3F-EFF31C235087}" type="pres">
      <dgm:prSet presAssocID="{6C6B85FF-2F61-441F-837F-7DB14315C110}" presName="sibTrans" presStyleLbl="sibTrans1D1" presStyleIdx="1" presStyleCnt="7"/>
      <dgm:spPr/>
      <dgm:t>
        <a:bodyPr/>
        <a:lstStyle/>
        <a:p>
          <a:endParaRPr lang="ru-RU"/>
        </a:p>
      </dgm:t>
    </dgm:pt>
    <dgm:pt modelId="{B86ECD31-781A-4779-87A2-A8F343B221F3}" type="pres">
      <dgm:prSet presAssocID="{A8E6FBC6-2C8F-409F-B707-DEB99F2E366F}" presName="node" presStyleLbl="node1" presStyleIdx="2" presStyleCnt="7" custScaleX="148855" custScaleY="104719" custRadScaleRad="108361" custRadScaleInc="-1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3BAD-0D4A-4B2E-BBCD-8B7BD2888056}" type="pres">
      <dgm:prSet presAssocID="{A8E6FBC6-2C8F-409F-B707-DEB99F2E366F}" presName="spNode" presStyleCnt="0"/>
      <dgm:spPr/>
    </dgm:pt>
    <dgm:pt modelId="{DD5A8EB2-1187-476B-A1F6-CB8B9FC13E32}" type="pres">
      <dgm:prSet presAssocID="{825EC66C-A3E9-44C7-8ECE-BAA5395C2AA7}" presName="sibTrans" presStyleLbl="sibTrans1D1" presStyleIdx="2" presStyleCnt="7"/>
      <dgm:spPr/>
      <dgm:t>
        <a:bodyPr/>
        <a:lstStyle/>
        <a:p>
          <a:endParaRPr lang="ru-RU"/>
        </a:p>
      </dgm:t>
    </dgm:pt>
    <dgm:pt modelId="{7D30F9BB-7F0F-4F0D-932D-ACD57F65A603}" type="pres">
      <dgm:prSet presAssocID="{037270F6-8A21-4FE5-828D-DFEFFBC6F2E0}" presName="node" presStyleLbl="node1" presStyleIdx="3" presStyleCnt="7" custScaleX="169630" custScaleY="92105" custRadScaleRad="111557" custRadScaleInc="-10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CE31-C659-4939-BF45-D3262FC94115}" type="pres">
      <dgm:prSet presAssocID="{037270F6-8A21-4FE5-828D-DFEFFBC6F2E0}" presName="spNode" presStyleCnt="0"/>
      <dgm:spPr/>
    </dgm:pt>
    <dgm:pt modelId="{2F622467-60DF-4004-8C7C-A4BF89BACB86}" type="pres">
      <dgm:prSet presAssocID="{C6DF6A1B-84A5-4CCE-ADA7-C113F25EE4A2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FF0E667-8AE5-4982-AF60-676E3A5EF1BF}" type="pres">
      <dgm:prSet presAssocID="{F62DF640-5B30-4D4A-949D-05AF5BC4CAC1}" presName="node" presStyleLbl="node1" presStyleIdx="4" presStyleCnt="7" custScaleX="144336" custScaleY="105503" custRadScaleRad="109888" custRadScaleInc="10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AEAB8-F796-45A3-8265-E318E9E2A5C6}" type="pres">
      <dgm:prSet presAssocID="{F62DF640-5B30-4D4A-949D-05AF5BC4CAC1}" presName="spNode" presStyleCnt="0"/>
      <dgm:spPr/>
    </dgm:pt>
    <dgm:pt modelId="{DC650025-8CF9-491F-A81D-1C65D0F5FD04}" type="pres">
      <dgm:prSet presAssocID="{FBFBFF5E-36CC-41A2-8CAD-161CAA5DC1F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786C594-22C3-4664-992E-636DF653DD0F}" type="pres">
      <dgm:prSet presAssocID="{86DF4AD5-A884-4CF1-ADB3-77200F66EB06}" presName="node" presStyleLbl="node1" presStyleIdx="5" presStyleCnt="7" custScaleX="150775" custScaleY="91887" custRadScaleRad="106578" custRadScaleInc="1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A6DDF-9528-4D69-A9AA-0B7D1B10287B}" type="pres">
      <dgm:prSet presAssocID="{86DF4AD5-A884-4CF1-ADB3-77200F66EB06}" presName="spNode" presStyleCnt="0"/>
      <dgm:spPr/>
    </dgm:pt>
    <dgm:pt modelId="{8037BBCC-A31C-421A-8B4C-268CC76F0A14}" type="pres">
      <dgm:prSet presAssocID="{221EBA88-0850-4683-887C-B3B69880A6D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471B3F0E-FEE6-491F-B6C8-BEF546A65A9C}" type="pres">
      <dgm:prSet presAssocID="{3CBD87C5-D5FB-4B83-970F-8787F6FEC163}" presName="node" presStyleLbl="node1" presStyleIdx="6" presStyleCnt="7" custScaleX="159721" custScaleY="98004" custRadScaleRad="107903" custRadScaleInc="-3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41D60-BA52-465D-A71F-9915EB31A7B6}" type="pres">
      <dgm:prSet presAssocID="{3CBD87C5-D5FB-4B83-970F-8787F6FEC163}" presName="spNode" presStyleCnt="0"/>
      <dgm:spPr/>
    </dgm:pt>
    <dgm:pt modelId="{FE0412C2-3EAE-4FB3-A295-56385823F80C}" type="pres">
      <dgm:prSet presAssocID="{796C92F1-F2FC-4A1F-9413-0FCFFA8451E9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E91B8EE-E82F-482D-AE9D-2DDD17CF34FA}" type="presOf" srcId="{F62DF640-5B30-4D4A-949D-05AF5BC4CAC1}" destId="{2FF0E667-8AE5-4982-AF60-676E3A5EF1BF}" srcOrd="0" destOrd="0" presId="urn:microsoft.com/office/officeart/2005/8/layout/cycle6"/>
    <dgm:cxn modelId="{660470EC-183F-46FD-A1CD-FD19B3822F4F}" srcId="{B20D610E-38A4-410F-9EEB-9A2325C4F424}" destId="{037270F6-8A21-4FE5-828D-DFEFFBC6F2E0}" srcOrd="3" destOrd="0" parTransId="{46E128C2-1136-47B8-812D-43FFD7F1662E}" sibTransId="{C6DF6A1B-84A5-4CCE-ADA7-C113F25EE4A2}"/>
    <dgm:cxn modelId="{E1CDC0F8-E341-4258-ADF5-4C06B8429413}" type="presOf" srcId="{86DF4AD5-A884-4CF1-ADB3-77200F66EB06}" destId="{2786C594-22C3-4664-992E-636DF653DD0F}" srcOrd="0" destOrd="0" presId="urn:microsoft.com/office/officeart/2005/8/layout/cycle6"/>
    <dgm:cxn modelId="{5A6227EA-7C35-48F3-B470-CE9F348FDF28}" type="presOf" srcId="{C6DF6A1B-84A5-4CCE-ADA7-C113F25EE4A2}" destId="{2F622467-60DF-4004-8C7C-A4BF89BACB86}" srcOrd="0" destOrd="0" presId="urn:microsoft.com/office/officeart/2005/8/layout/cycle6"/>
    <dgm:cxn modelId="{1D0BF3D9-D6B3-4E18-A04B-B8AE27348CA7}" srcId="{B20D610E-38A4-410F-9EEB-9A2325C4F424}" destId="{386EBE55-42B1-464A-8180-6A791ED0B777}" srcOrd="0" destOrd="0" parTransId="{31F10FE5-A000-4345-A27E-22C6530D62C2}" sibTransId="{B4D8AF5F-0507-42D4-84CC-021D1A6EB724}"/>
    <dgm:cxn modelId="{74CF85A1-B7D0-4143-A3F3-93ED95417B9E}" srcId="{B20D610E-38A4-410F-9EEB-9A2325C4F424}" destId="{F62DF640-5B30-4D4A-949D-05AF5BC4CAC1}" srcOrd="4" destOrd="0" parTransId="{AE5B6515-F49B-437D-B846-90235A4EDD51}" sibTransId="{FBFBFF5E-36CC-41A2-8CAD-161CAA5DC1FB}"/>
    <dgm:cxn modelId="{C0099B50-37B8-47D7-88C8-27D7102CCD3C}" srcId="{B20D610E-38A4-410F-9EEB-9A2325C4F424}" destId="{A8E6FBC6-2C8F-409F-B707-DEB99F2E366F}" srcOrd="2" destOrd="0" parTransId="{DF1E6902-3A56-4A07-88ED-6415AFCA7886}" sibTransId="{825EC66C-A3E9-44C7-8ECE-BAA5395C2AA7}"/>
    <dgm:cxn modelId="{3D1E8A98-2875-4ED9-8724-23FE6784994E}" srcId="{B20D610E-38A4-410F-9EEB-9A2325C4F424}" destId="{86DF4AD5-A884-4CF1-ADB3-77200F66EB06}" srcOrd="5" destOrd="0" parTransId="{780763A7-8107-464B-89B8-29D6164AD534}" sibTransId="{221EBA88-0850-4683-887C-B3B69880A6D9}"/>
    <dgm:cxn modelId="{FEF1BB0F-F574-4C3E-8BF2-F52ED58F90A8}" srcId="{B20D610E-38A4-410F-9EEB-9A2325C4F424}" destId="{3CBD87C5-D5FB-4B83-970F-8787F6FEC163}" srcOrd="6" destOrd="0" parTransId="{17837054-1480-4556-B07C-CA27C162AA4F}" sibTransId="{796C92F1-F2FC-4A1F-9413-0FCFFA8451E9}"/>
    <dgm:cxn modelId="{5B544820-7365-4D6F-A4D9-EDFC704EE1CF}" type="presOf" srcId="{796C92F1-F2FC-4A1F-9413-0FCFFA8451E9}" destId="{FE0412C2-3EAE-4FB3-A295-56385823F80C}" srcOrd="0" destOrd="0" presId="urn:microsoft.com/office/officeart/2005/8/layout/cycle6"/>
    <dgm:cxn modelId="{4CC8E4AD-45FC-4F48-8CDB-D5AA689BAE2C}" type="presOf" srcId="{825EC66C-A3E9-44C7-8ECE-BAA5395C2AA7}" destId="{DD5A8EB2-1187-476B-A1F6-CB8B9FC13E32}" srcOrd="0" destOrd="0" presId="urn:microsoft.com/office/officeart/2005/8/layout/cycle6"/>
    <dgm:cxn modelId="{97835961-A596-46F4-BA5A-E5C978F1C693}" type="presOf" srcId="{FBFBFF5E-36CC-41A2-8CAD-161CAA5DC1FB}" destId="{DC650025-8CF9-491F-A81D-1C65D0F5FD04}" srcOrd="0" destOrd="0" presId="urn:microsoft.com/office/officeart/2005/8/layout/cycle6"/>
    <dgm:cxn modelId="{C9ACB443-77A7-4C7B-BD49-93076DDBF227}" srcId="{B20D610E-38A4-410F-9EEB-9A2325C4F424}" destId="{B5215F83-C6C8-41C7-8F9C-405D8E5A5D38}" srcOrd="1" destOrd="0" parTransId="{8A213581-9EFD-4258-9C48-39676926FD46}" sibTransId="{6C6B85FF-2F61-441F-837F-7DB14315C110}"/>
    <dgm:cxn modelId="{2C2ED1E1-624A-4038-B7D0-B8E1BD3B0373}" type="presOf" srcId="{221EBA88-0850-4683-887C-B3B69880A6D9}" destId="{8037BBCC-A31C-421A-8B4C-268CC76F0A14}" srcOrd="0" destOrd="0" presId="urn:microsoft.com/office/officeart/2005/8/layout/cycle6"/>
    <dgm:cxn modelId="{CCF42364-A0D9-40A2-B078-004DEBC998C9}" type="presOf" srcId="{B5215F83-C6C8-41C7-8F9C-405D8E5A5D38}" destId="{7C889493-E6AB-4B86-9D59-90DFD020E6C4}" srcOrd="0" destOrd="0" presId="urn:microsoft.com/office/officeart/2005/8/layout/cycle6"/>
    <dgm:cxn modelId="{19FE580A-CACD-4C7E-9FB6-F6010037AD16}" type="presOf" srcId="{A8E6FBC6-2C8F-409F-B707-DEB99F2E366F}" destId="{B86ECD31-781A-4779-87A2-A8F343B221F3}" srcOrd="0" destOrd="0" presId="urn:microsoft.com/office/officeart/2005/8/layout/cycle6"/>
    <dgm:cxn modelId="{111A63F0-981B-45FE-A677-7A258D020EE4}" type="presOf" srcId="{386EBE55-42B1-464A-8180-6A791ED0B777}" destId="{C9CA3597-94AA-4057-BB8E-BAF9C98C8DC7}" srcOrd="0" destOrd="0" presId="urn:microsoft.com/office/officeart/2005/8/layout/cycle6"/>
    <dgm:cxn modelId="{FAE0C37C-52DB-42B9-9490-761003CB8A89}" type="presOf" srcId="{6C6B85FF-2F61-441F-837F-7DB14315C110}" destId="{8F852AC1-4824-4023-AD3F-EFF31C235087}" srcOrd="0" destOrd="0" presId="urn:microsoft.com/office/officeart/2005/8/layout/cycle6"/>
    <dgm:cxn modelId="{5196B9FE-2709-4F08-8DD6-3F599F7908A7}" type="presOf" srcId="{037270F6-8A21-4FE5-828D-DFEFFBC6F2E0}" destId="{7D30F9BB-7F0F-4F0D-932D-ACD57F65A603}" srcOrd="0" destOrd="0" presId="urn:microsoft.com/office/officeart/2005/8/layout/cycle6"/>
    <dgm:cxn modelId="{57FC0F06-2A64-4F59-9310-98331D2AFCA2}" type="presOf" srcId="{B20D610E-38A4-410F-9EEB-9A2325C4F424}" destId="{1E611B7C-68A1-4BCB-8B4E-BE7AC7EE53D0}" srcOrd="0" destOrd="0" presId="urn:microsoft.com/office/officeart/2005/8/layout/cycle6"/>
    <dgm:cxn modelId="{7006C1EB-8631-4E32-BD90-764E2545F3A3}" type="presOf" srcId="{B4D8AF5F-0507-42D4-84CC-021D1A6EB724}" destId="{84B4E36E-528A-4092-8DCD-6AE8A8899341}" srcOrd="0" destOrd="0" presId="urn:microsoft.com/office/officeart/2005/8/layout/cycle6"/>
    <dgm:cxn modelId="{81D10A1F-EB5C-4DE4-9C4D-74BB81A6C253}" type="presOf" srcId="{3CBD87C5-D5FB-4B83-970F-8787F6FEC163}" destId="{471B3F0E-FEE6-491F-B6C8-BEF546A65A9C}" srcOrd="0" destOrd="0" presId="urn:microsoft.com/office/officeart/2005/8/layout/cycle6"/>
    <dgm:cxn modelId="{E36CD084-7DFA-4C9D-841D-43737F2C9E50}" type="presParOf" srcId="{1E611B7C-68A1-4BCB-8B4E-BE7AC7EE53D0}" destId="{C9CA3597-94AA-4057-BB8E-BAF9C98C8DC7}" srcOrd="0" destOrd="0" presId="urn:microsoft.com/office/officeart/2005/8/layout/cycle6"/>
    <dgm:cxn modelId="{9979A02D-9E3A-4538-866A-DC3C2C2CF3CA}" type="presParOf" srcId="{1E611B7C-68A1-4BCB-8B4E-BE7AC7EE53D0}" destId="{86E5A7B3-5A23-4948-A442-0DA237A3AAD3}" srcOrd="1" destOrd="0" presId="urn:microsoft.com/office/officeart/2005/8/layout/cycle6"/>
    <dgm:cxn modelId="{CC067FAA-77C5-4735-9E8A-D4E24F151FA5}" type="presParOf" srcId="{1E611B7C-68A1-4BCB-8B4E-BE7AC7EE53D0}" destId="{84B4E36E-528A-4092-8DCD-6AE8A8899341}" srcOrd="2" destOrd="0" presId="urn:microsoft.com/office/officeart/2005/8/layout/cycle6"/>
    <dgm:cxn modelId="{16AB13AB-3967-488E-9414-4BB082C40A8B}" type="presParOf" srcId="{1E611B7C-68A1-4BCB-8B4E-BE7AC7EE53D0}" destId="{7C889493-E6AB-4B86-9D59-90DFD020E6C4}" srcOrd="3" destOrd="0" presId="urn:microsoft.com/office/officeart/2005/8/layout/cycle6"/>
    <dgm:cxn modelId="{5130413C-85FF-4EFA-B33B-BB71F97E93BB}" type="presParOf" srcId="{1E611B7C-68A1-4BCB-8B4E-BE7AC7EE53D0}" destId="{3C718340-596A-4D6F-8983-92054EEED09A}" srcOrd="4" destOrd="0" presId="urn:microsoft.com/office/officeart/2005/8/layout/cycle6"/>
    <dgm:cxn modelId="{9C672F86-8C09-4F68-A3C0-EB2C35B27CA1}" type="presParOf" srcId="{1E611B7C-68A1-4BCB-8B4E-BE7AC7EE53D0}" destId="{8F852AC1-4824-4023-AD3F-EFF31C235087}" srcOrd="5" destOrd="0" presId="urn:microsoft.com/office/officeart/2005/8/layout/cycle6"/>
    <dgm:cxn modelId="{1BDED8E3-AA57-4AFF-8CE5-CC2F7DB1F93B}" type="presParOf" srcId="{1E611B7C-68A1-4BCB-8B4E-BE7AC7EE53D0}" destId="{B86ECD31-781A-4779-87A2-A8F343B221F3}" srcOrd="6" destOrd="0" presId="urn:microsoft.com/office/officeart/2005/8/layout/cycle6"/>
    <dgm:cxn modelId="{B7314BF0-E60D-4FB9-9C55-E2735B3CB3E2}" type="presParOf" srcId="{1E611B7C-68A1-4BCB-8B4E-BE7AC7EE53D0}" destId="{82D33BAD-0D4A-4B2E-BBCD-8B7BD2888056}" srcOrd="7" destOrd="0" presId="urn:microsoft.com/office/officeart/2005/8/layout/cycle6"/>
    <dgm:cxn modelId="{8906D9DE-8957-4556-B537-FE7815162293}" type="presParOf" srcId="{1E611B7C-68A1-4BCB-8B4E-BE7AC7EE53D0}" destId="{DD5A8EB2-1187-476B-A1F6-CB8B9FC13E32}" srcOrd="8" destOrd="0" presId="urn:microsoft.com/office/officeart/2005/8/layout/cycle6"/>
    <dgm:cxn modelId="{AB5865A1-71DF-4583-9B5C-DAAA92E9D053}" type="presParOf" srcId="{1E611B7C-68A1-4BCB-8B4E-BE7AC7EE53D0}" destId="{7D30F9BB-7F0F-4F0D-932D-ACD57F65A603}" srcOrd="9" destOrd="0" presId="urn:microsoft.com/office/officeart/2005/8/layout/cycle6"/>
    <dgm:cxn modelId="{C1339163-A362-4DF2-AD6F-63C08E6A82E9}" type="presParOf" srcId="{1E611B7C-68A1-4BCB-8B4E-BE7AC7EE53D0}" destId="{473BCE31-C659-4939-BF45-D3262FC94115}" srcOrd="10" destOrd="0" presId="urn:microsoft.com/office/officeart/2005/8/layout/cycle6"/>
    <dgm:cxn modelId="{22C009AF-3C49-4AF0-BDE0-9300ED90FF40}" type="presParOf" srcId="{1E611B7C-68A1-4BCB-8B4E-BE7AC7EE53D0}" destId="{2F622467-60DF-4004-8C7C-A4BF89BACB86}" srcOrd="11" destOrd="0" presId="urn:microsoft.com/office/officeart/2005/8/layout/cycle6"/>
    <dgm:cxn modelId="{0C00DC57-8DB3-44B9-A9F9-4DE1407A7235}" type="presParOf" srcId="{1E611B7C-68A1-4BCB-8B4E-BE7AC7EE53D0}" destId="{2FF0E667-8AE5-4982-AF60-676E3A5EF1BF}" srcOrd="12" destOrd="0" presId="urn:microsoft.com/office/officeart/2005/8/layout/cycle6"/>
    <dgm:cxn modelId="{F0BB9D00-E940-442F-A315-DD1E8984024E}" type="presParOf" srcId="{1E611B7C-68A1-4BCB-8B4E-BE7AC7EE53D0}" destId="{607AEAB8-F796-45A3-8265-E318E9E2A5C6}" srcOrd="13" destOrd="0" presId="urn:microsoft.com/office/officeart/2005/8/layout/cycle6"/>
    <dgm:cxn modelId="{23754373-4772-43F0-A9F8-2E87EFFC1863}" type="presParOf" srcId="{1E611B7C-68A1-4BCB-8B4E-BE7AC7EE53D0}" destId="{DC650025-8CF9-491F-A81D-1C65D0F5FD04}" srcOrd="14" destOrd="0" presId="urn:microsoft.com/office/officeart/2005/8/layout/cycle6"/>
    <dgm:cxn modelId="{F54EDB50-3CBE-4CE5-BA84-A01E17F6DE5A}" type="presParOf" srcId="{1E611B7C-68A1-4BCB-8B4E-BE7AC7EE53D0}" destId="{2786C594-22C3-4664-992E-636DF653DD0F}" srcOrd="15" destOrd="0" presId="urn:microsoft.com/office/officeart/2005/8/layout/cycle6"/>
    <dgm:cxn modelId="{8DD75A0F-F828-4A14-AEA6-58988BD75C7B}" type="presParOf" srcId="{1E611B7C-68A1-4BCB-8B4E-BE7AC7EE53D0}" destId="{269A6DDF-9528-4D69-A9AA-0B7D1B10287B}" srcOrd="16" destOrd="0" presId="urn:microsoft.com/office/officeart/2005/8/layout/cycle6"/>
    <dgm:cxn modelId="{10C60BB5-319C-46A7-802B-156CBF57D01F}" type="presParOf" srcId="{1E611B7C-68A1-4BCB-8B4E-BE7AC7EE53D0}" destId="{8037BBCC-A31C-421A-8B4C-268CC76F0A14}" srcOrd="17" destOrd="0" presId="urn:microsoft.com/office/officeart/2005/8/layout/cycle6"/>
    <dgm:cxn modelId="{11954908-C3C2-4E54-B047-688A1D6F1C4B}" type="presParOf" srcId="{1E611B7C-68A1-4BCB-8B4E-BE7AC7EE53D0}" destId="{471B3F0E-FEE6-491F-B6C8-BEF546A65A9C}" srcOrd="18" destOrd="0" presId="urn:microsoft.com/office/officeart/2005/8/layout/cycle6"/>
    <dgm:cxn modelId="{1CD9C397-AE71-42C1-92D2-BE48F3A31804}" type="presParOf" srcId="{1E611B7C-68A1-4BCB-8B4E-BE7AC7EE53D0}" destId="{75941D60-BA52-465D-A71F-9915EB31A7B6}" srcOrd="19" destOrd="0" presId="urn:microsoft.com/office/officeart/2005/8/layout/cycle6"/>
    <dgm:cxn modelId="{DC118E4C-C3CC-4F9E-9535-AEE355BDC7F0}" type="presParOf" srcId="{1E611B7C-68A1-4BCB-8B4E-BE7AC7EE53D0}" destId="{FE0412C2-3EAE-4FB3-A295-56385823F80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5BB831-3B25-456A-B532-0ED0984E8C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85CAD-9215-4E09-80DE-0012BDE6906B}">
      <dgm:prSet phldrT="[Текст]" custT="1"/>
      <dgm:spPr>
        <a:xfrm>
          <a:off x="401352" y="0"/>
          <a:ext cx="6838488" cy="1690783"/>
        </a:xfrm>
        <a:prstGeom prst="roundRect">
          <a:avLst/>
        </a:prstGeom>
        <a:solidFill>
          <a:srgbClr val="B82D2F">
            <a:alpha val="98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Совместным приказом министерства труда и социальной защиты Тульской области и министерства здравоохранения Тульской области от 16.12.2020 №625-осн/1123-осн утвержден Порядок межведомственного взаимодействия в случаях выявления намерения искусственного прерывания беременности у женщин и несовершеннолетних.</a:t>
          </a:r>
          <a:endParaRPr lang="ru-RU" sz="18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E9D904D9-DB29-4D87-9F29-46A81F0EC857}" type="parTrans" cxnId="{389B6ADB-4D33-49BC-9AFC-2230C16896AE}">
      <dgm:prSet/>
      <dgm:spPr/>
      <dgm:t>
        <a:bodyPr/>
        <a:lstStyle/>
        <a:p>
          <a:endParaRPr lang="ru-RU"/>
        </a:p>
      </dgm:t>
    </dgm:pt>
    <dgm:pt modelId="{C41B53D0-5078-4A8C-A88E-7C0259D83E27}" type="sibTrans" cxnId="{389B6ADB-4D33-49BC-9AFC-2230C16896AE}">
      <dgm:prSet/>
      <dgm:spPr/>
      <dgm:t>
        <a:bodyPr/>
        <a:lstStyle/>
        <a:p>
          <a:endParaRPr lang="ru-RU"/>
        </a:p>
      </dgm:t>
    </dgm:pt>
    <dgm:pt modelId="{E68EB273-5F34-4B69-8194-C41042BD49D1}">
      <dgm:prSet phldrT="[Текст]" custT="1"/>
      <dgm:spPr>
        <a:xfrm>
          <a:off x="372008" y="3022566"/>
          <a:ext cx="7688577" cy="1131232"/>
        </a:xfrm>
        <a:prstGeom prst="roundRect">
          <a:avLst/>
        </a:prstGeom>
        <a:solidFill>
          <a:srgbClr val="B82D2F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Специалисты ГУ ТО «Семейный МФЦ «Мой семейный центр» осуществляют психологическое консультирование женщины в ситуации репродуктивного выбора, информируют её о возможности получения комплексной помощи в трудной жизненной ситуации.</a:t>
          </a:r>
          <a:endParaRPr lang="ru-RU" sz="18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13A18D62-2418-4148-9120-3F800639E7E5}" type="parTrans" cxnId="{6EF02D5D-BC89-489E-A496-A6947DE65DA7}">
      <dgm:prSet/>
      <dgm:spPr/>
      <dgm:t>
        <a:bodyPr/>
        <a:lstStyle/>
        <a:p>
          <a:endParaRPr lang="ru-RU"/>
        </a:p>
      </dgm:t>
    </dgm:pt>
    <dgm:pt modelId="{49B4A708-6066-44F8-B8D2-E7787A455B7B}" type="sibTrans" cxnId="{6EF02D5D-BC89-489E-A496-A6947DE65DA7}">
      <dgm:prSet/>
      <dgm:spPr/>
      <dgm:t>
        <a:bodyPr/>
        <a:lstStyle/>
        <a:p>
          <a:endParaRPr lang="ru-RU"/>
        </a:p>
      </dgm:t>
    </dgm:pt>
    <dgm:pt modelId="{5CE8E845-AA48-46F1-B5CF-17DA443BAAFA}">
      <dgm:prSet phldrT="[Текст]" custT="1"/>
      <dgm:spPr>
        <a:xfrm>
          <a:off x="409727" y="1798435"/>
          <a:ext cx="7552366" cy="1083660"/>
        </a:xfrm>
        <a:prstGeom prst="roundRect">
          <a:avLst/>
        </a:prstGeom>
        <a:solidFill>
          <a:srgbClr val="B82D2F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Учреждения здравоохранения при поступлении  запроса на проведение аборта в обязательном порядке направляют беременную в ГУ ТО «Семейный МФЦ «Мой семейный центр»</a:t>
          </a:r>
          <a:endParaRPr lang="ru-RU" sz="18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64D8EBA2-3A27-4084-A2D1-7F0745EF62EE}" type="sibTrans" cxnId="{B95EEBA6-ABBF-422B-9550-BD53C150868D}">
      <dgm:prSet/>
      <dgm:spPr/>
      <dgm:t>
        <a:bodyPr/>
        <a:lstStyle/>
        <a:p>
          <a:endParaRPr lang="ru-RU"/>
        </a:p>
      </dgm:t>
    </dgm:pt>
    <dgm:pt modelId="{934A96B3-3CF5-44AF-A72F-4BC4946D3EC9}" type="parTrans" cxnId="{B95EEBA6-ABBF-422B-9550-BD53C150868D}">
      <dgm:prSet/>
      <dgm:spPr/>
      <dgm:t>
        <a:bodyPr/>
        <a:lstStyle/>
        <a:p>
          <a:endParaRPr lang="ru-RU"/>
        </a:p>
      </dgm:t>
    </dgm:pt>
    <dgm:pt modelId="{45823E5C-9C49-42D2-83EB-F705C49C0921}" type="pres">
      <dgm:prSet presAssocID="{8C5BB831-3B25-456A-B532-0ED0984E8C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D606E-0FFE-459C-8A90-504C974099F4}" type="pres">
      <dgm:prSet presAssocID="{BFE85CAD-9215-4E09-80DE-0012BDE6906B}" presName="parentLin" presStyleCnt="0"/>
      <dgm:spPr/>
      <dgm:t>
        <a:bodyPr/>
        <a:lstStyle/>
        <a:p>
          <a:endParaRPr lang="ru-RU"/>
        </a:p>
      </dgm:t>
    </dgm:pt>
    <dgm:pt modelId="{B9A62152-34B0-4092-B493-8BE4AE52B920}" type="pres">
      <dgm:prSet presAssocID="{BFE85CAD-9215-4E09-80DE-0012BDE690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EFA07C-6885-4654-ADE4-421E23F7D8F4}" type="pres">
      <dgm:prSet presAssocID="{BFE85CAD-9215-4E09-80DE-0012BDE6906B}" presName="parentText" presStyleLbl="node1" presStyleIdx="0" presStyleCnt="3" custScaleX="121198" custScaleY="197503" custLinFactNeighborX="-416" custLinFactNeighborY="-12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DEBC5-4DA1-4F84-9506-E597DA12772E}" type="pres">
      <dgm:prSet presAssocID="{BFE85CAD-9215-4E09-80DE-0012BDE6906B}" presName="negativeSpace" presStyleCnt="0"/>
      <dgm:spPr/>
      <dgm:t>
        <a:bodyPr/>
        <a:lstStyle/>
        <a:p>
          <a:endParaRPr lang="ru-RU"/>
        </a:p>
      </dgm:t>
    </dgm:pt>
    <dgm:pt modelId="{72B3198A-6FE1-4022-BCDD-213142FB1DA3}" type="pres">
      <dgm:prSet presAssocID="{BFE85CAD-9215-4E09-80DE-0012BDE6906B}" presName="childText" presStyleLbl="conFgAcc1" presStyleIdx="0" presStyleCnt="3" custFlipVert="1" custScaleY="91979" custLinFactY="4771" custLinFactNeighborX="-704" custLinFactNeighborY="100000">
        <dgm:presLayoutVars>
          <dgm:bulletEnabled val="1"/>
        </dgm:presLayoutVars>
      </dgm:prSet>
      <dgm:spPr>
        <a:xfrm flipV="1">
          <a:off x="0" y="1497653"/>
          <a:ext cx="8060586" cy="67218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82D2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7D37728-8FAB-4225-AFFA-E95FAB2389DC}" type="pres">
      <dgm:prSet presAssocID="{C41B53D0-5078-4A8C-A88E-7C0259D83E27}" presName="spaceBetweenRectangles" presStyleCnt="0"/>
      <dgm:spPr/>
      <dgm:t>
        <a:bodyPr/>
        <a:lstStyle/>
        <a:p>
          <a:endParaRPr lang="ru-RU"/>
        </a:p>
      </dgm:t>
    </dgm:pt>
    <dgm:pt modelId="{59A4B7D8-ED78-405F-82AB-DBFB211FE04E}" type="pres">
      <dgm:prSet presAssocID="{5CE8E845-AA48-46F1-B5CF-17DA443BAAFA}" presName="parentLin" presStyleCnt="0"/>
      <dgm:spPr/>
      <dgm:t>
        <a:bodyPr/>
        <a:lstStyle/>
        <a:p>
          <a:endParaRPr lang="ru-RU"/>
        </a:p>
      </dgm:t>
    </dgm:pt>
    <dgm:pt modelId="{5B62C42B-A1AC-42C4-9F38-79D5D8437235}" type="pres">
      <dgm:prSet presAssocID="{5CE8E845-AA48-46F1-B5CF-17DA443BAA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ECFC75-0F1B-43FC-8E2D-20952AD8C6DB}" type="pres">
      <dgm:prSet presAssocID="{5CE8E845-AA48-46F1-B5CF-17DA443BAAFA}" presName="parentText" presStyleLbl="node1" presStyleIdx="1" presStyleCnt="3" custScaleX="133850" custScaleY="126584" custLinFactNeighborX="1662" custLinFactNeighborY="-39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3216F-85B0-4D8D-840C-C90D1DB5C820}" type="pres">
      <dgm:prSet presAssocID="{5CE8E845-AA48-46F1-B5CF-17DA443BAAFA}" presName="negativeSpace" presStyleCnt="0"/>
      <dgm:spPr/>
      <dgm:t>
        <a:bodyPr/>
        <a:lstStyle/>
        <a:p>
          <a:endParaRPr lang="ru-RU"/>
        </a:p>
      </dgm:t>
    </dgm:pt>
    <dgm:pt modelId="{3B67BE82-AF87-4297-B9F3-B5F3AAC1FB39}" type="pres">
      <dgm:prSet presAssocID="{5CE8E845-AA48-46F1-B5CF-17DA443BAAFA}" presName="childText" presStyleLbl="conFgAcc1" presStyleIdx="1" presStyleCnt="3">
        <dgm:presLayoutVars>
          <dgm:bulletEnabled val="1"/>
        </dgm:presLayoutVars>
      </dgm:prSet>
      <dgm:spPr>
        <a:xfrm>
          <a:off x="0" y="2790589"/>
          <a:ext cx="8060586" cy="730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82D2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2D8AD102-4159-438F-822D-EC6E085F6F6A}" type="pres">
      <dgm:prSet presAssocID="{64D8EBA2-3A27-4084-A2D1-7F0745EF62EE}" presName="spaceBetweenRectangles" presStyleCnt="0"/>
      <dgm:spPr/>
      <dgm:t>
        <a:bodyPr/>
        <a:lstStyle/>
        <a:p>
          <a:endParaRPr lang="ru-RU"/>
        </a:p>
      </dgm:t>
    </dgm:pt>
    <dgm:pt modelId="{D82F0811-45AD-42F7-B2F9-C476046AE70D}" type="pres">
      <dgm:prSet presAssocID="{E68EB273-5F34-4B69-8194-C41042BD49D1}" presName="parentLin" presStyleCnt="0"/>
      <dgm:spPr/>
      <dgm:t>
        <a:bodyPr/>
        <a:lstStyle/>
        <a:p>
          <a:endParaRPr lang="ru-RU"/>
        </a:p>
      </dgm:t>
    </dgm:pt>
    <dgm:pt modelId="{C27402A8-0FEF-409B-AB35-AB0E013A4EA1}" type="pres">
      <dgm:prSet presAssocID="{E68EB273-5F34-4B69-8194-C41042BD49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AC29960-28C3-4DE4-8DC5-E38F904F9318}" type="pres">
      <dgm:prSet presAssocID="{E68EB273-5F34-4B69-8194-C41042BD49D1}" presName="parentText" presStyleLbl="node1" presStyleIdx="2" presStyleCnt="3" custScaleX="150037" custScaleY="132141" custLinFactNeighborX="16858" custLinFactNeighborY="-76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D1128-C2EE-4A9D-A5AF-CD07546463C5}" type="pres">
      <dgm:prSet presAssocID="{E68EB273-5F34-4B69-8194-C41042BD49D1}" presName="negativeSpace" presStyleCnt="0"/>
      <dgm:spPr/>
      <dgm:t>
        <a:bodyPr/>
        <a:lstStyle/>
        <a:p>
          <a:endParaRPr lang="ru-RU"/>
        </a:p>
      </dgm:t>
    </dgm:pt>
    <dgm:pt modelId="{0E511C7C-F845-4C94-8FA5-FAD0A6A1CE5D}" type="pres">
      <dgm:prSet presAssocID="{E68EB273-5F34-4B69-8194-C41042BD49D1}" presName="childText" presStyleLbl="conFgAcc1" presStyleIdx="2" presStyleCnt="3">
        <dgm:presLayoutVars>
          <dgm:bulletEnabled val="1"/>
        </dgm:presLayoutVars>
      </dgm:prSet>
      <dgm:spPr>
        <a:xfrm>
          <a:off x="0" y="4381182"/>
          <a:ext cx="8060586" cy="730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B82D2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389B6ADB-4D33-49BC-9AFC-2230C16896AE}" srcId="{8C5BB831-3B25-456A-B532-0ED0984E8CA3}" destId="{BFE85CAD-9215-4E09-80DE-0012BDE6906B}" srcOrd="0" destOrd="0" parTransId="{E9D904D9-DB29-4D87-9F29-46A81F0EC857}" sibTransId="{C41B53D0-5078-4A8C-A88E-7C0259D83E27}"/>
    <dgm:cxn modelId="{B95EEBA6-ABBF-422B-9550-BD53C150868D}" srcId="{8C5BB831-3B25-456A-B532-0ED0984E8CA3}" destId="{5CE8E845-AA48-46F1-B5CF-17DA443BAAFA}" srcOrd="1" destOrd="0" parTransId="{934A96B3-3CF5-44AF-A72F-4BC4946D3EC9}" sibTransId="{64D8EBA2-3A27-4084-A2D1-7F0745EF62EE}"/>
    <dgm:cxn modelId="{E1D55392-9E25-42D3-8ABD-F9F11D9A1EB1}" type="presOf" srcId="{8C5BB831-3B25-456A-B532-0ED0984E8CA3}" destId="{45823E5C-9C49-42D2-83EB-F705C49C0921}" srcOrd="0" destOrd="0" presId="urn:microsoft.com/office/officeart/2005/8/layout/list1"/>
    <dgm:cxn modelId="{61AFB043-73D4-4D64-878A-DB5D13F4D777}" type="presOf" srcId="{E68EB273-5F34-4B69-8194-C41042BD49D1}" destId="{C27402A8-0FEF-409B-AB35-AB0E013A4EA1}" srcOrd="0" destOrd="0" presId="urn:microsoft.com/office/officeart/2005/8/layout/list1"/>
    <dgm:cxn modelId="{1F973E34-2141-4360-AD8F-B5F66403B7F4}" type="presOf" srcId="{BFE85CAD-9215-4E09-80DE-0012BDE6906B}" destId="{85EFA07C-6885-4654-ADE4-421E23F7D8F4}" srcOrd="1" destOrd="0" presId="urn:microsoft.com/office/officeart/2005/8/layout/list1"/>
    <dgm:cxn modelId="{571B7041-3C38-4A12-A298-5408E98D4F9C}" type="presOf" srcId="{5CE8E845-AA48-46F1-B5CF-17DA443BAAFA}" destId="{5B62C42B-A1AC-42C4-9F38-79D5D8437235}" srcOrd="0" destOrd="0" presId="urn:microsoft.com/office/officeart/2005/8/layout/list1"/>
    <dgm:cxn modelId="{73C4554F-B0D3-4D17-A553-3B359B92113C}" type="presOf" srcId="{E68EB273-5F34-4B69-8194-C41042BD49D1}" destId="{DAC29960-28C3-4DE4-8DC5-E38F904F9318}" srcOrd="1" destOrd="0" presId="urn:microsoft.com/office/officeart/2005/8/layout/list1"/>
    <dgm:cxn modelId="{A07427C5-63E9-43C6-8530-2ADDF6E2657A}" type="presOf" srcId="{BFE85CAD-9215-4E09-80DE-0012BDE6906B}" destId="{B9A62152-34B0-4092-B493-8BE4AE52B920}" srcOrd="0" destOrd="0" presId="urn:microsoft.com/office/officeart/2005/8/layout/list1"/>
    <dgm:cxn modelId="{26D591FA-5F9E-4B90-93B9-86D464F9EB04}" type="presOf" srcId="{5CE8E845-AA48-46F1-B5CF-17DA443BAAFA}" destId="{B1ECFC75-0F1B-43FC-8E2D-20952AD8C6DB}" srcOrd="1" destOrd="0" presId="urn:microsoft.com/office/officeart/2005/8/layout/list1"/>
    <dgm:cxn modelId="{6EF02D5D-BC89-489E-A496-A6947DE65DA7}" srcId="{8C5BB831-3B25-456A-B532-0ED0984E8CA3}" destId="{E68EB273-5F34-4B69-8194-C41042BD49D1}" srcOrd="2" destOrd="0" parTransId="{13A18D62-2418-4148-9120-3F800639E7E5}" sibTransId="{49B4A708-6066-44F8-B8D2-E7787A455B7B}"/>
    <dgm:cxn modelId="{88690FC4-19C8-46FC-B94E-0F186001107B}" type="presParOf" srcId="{45823E5C-9C49-42D2-83EB-F705C49C0921}" destId="{AA1D606E-0FFE-459C-8A90-504C974099F4}" srcOrd="0" destOrd="0" presId="urn:microsoft.com/office/officeart/2005/8/layout/list1"/>
    <dgm:cxn modelId="{E773E7EE-0568-46F2-A9D1-DBFECB10360F}" type="presParOf" srcId="{AA1D606E-0FFE-459C-8A90-504C974099F4}" destId="{B9A62152-34B0-4092-B493-8BE4AE52B920}" srcOrd="0" destOrd="0" presId="urn:microsoft.com/office/officeart/2005/8/layout/list1"/>
    <dgm:cxn modelId="{A56C23D1-E7A4-467E-A9F6-63A0D0393DCA}" type="presParOf" srcId="{AA1D606E-0FFE-459C-8A90-504C974099F4}" destId="{85EFA07C-6885-4654-ADE4-421E23F7D8F4}" srcOrd="1" destOrd="0" presId="urn:microsoft.com/office/officeart/2005/8/layout/list1"/>
    <dgm:cxn modelId="{DF23E8F2-2EBF-4FF0-91D7-A40640947707}" type="presParOf" srcId="{45823E5C-9C49-42D2-83EB-F705C49C0921}" destId="{EACDEBC5-4DA1-4F84-9506-E597DA12772E}" srcOrd="1" destOrd="0" presId="urn:microsoft.com/office/officeart/2005/8/layout/list1"/>
    <dgm:cxn modelId="{6CADE755-E632-40CC-8756-516C48F562C2}" type="presParOf" srcId="{45823E5C-9C49-42D2-83EB-F705C49C0921}" destId="{72B3198A-6FE1-4022-BCDD-213142FB1DA3}" srcOrd="2" destOrd="0" presId="urn:microsoft.com/office/officeart/2005/8/layout/list1"/>
    <dgm:cxn modelId="{077E083F-3909-4AA0-951B-760672C23C74}" type="presParOf" srcId="{45823E5C-9C49-42D2-83EB-F705C49C0921}" destId="{47D37728-8FAB-4225-AFFA-E95FAB2389DC}" srcOrd="3" destOrd="0" presId="urn:microsoft.com/office/officeart/2005/8/layout/list1"/>
    <dgm:cxn modelId="{BA8F01B0-18D2-4DA3-BD2E-C4A8F14A6735}" type="presParOf" srcId="{45823E5C-9C49-42D2-83EB-F705C49C0921}" destId="{59A4B7D8-ED78-405F-82AB-DBFB211FE04E}" srcOrd="4" destOrd="0" presId="urn:microsoft.com/office/officeart/2005/8/layout/list1"/>
    <dgm:cxn modelId="{ED838A12-D706-4BFC-8EFB-854C285759B5}" type="presParOf" srcId="{59A4B7D8-ED78-405F-82AB-DBFB211FE04E}" destId="{5B62C42B-A1AC-42C4-9F38-79D5D8437235}" srcOrd="0" destOrd="0" presId="urn:microsoft.com/office/officeart/2005/8/layout/list1"/>
    <dgm:cxn modelId="{EEE0D1C2-32C9-4768-9F80-2A4461502E4B}" type="presParOf" srcId="{59A4B7D8-ED78-405F-82AB-DBFB211FE04E}" destId="{B1ECFC75-0F1B-43FC-8E2D-20952AD8C6DB}" srcOrd="1" destOrd="0" presId="urn:microsoft.com/office/officeart/2005/8/layout/list1"/>
    <dgm:cxn modelId="{2B4FF2FD-44FF-49B3-8AED-A6BCD13C1D53}" type="presParOf" srcId="{45823E5C-9C49-42D2-83EB-F705C49C0921}" destId="{FEB3216F-85B0-4D8D-840C-C90D1DB5C820}" srcOrd="5" destOrd="0" presId="urn:microsoft.com/office/officeart/2005/8/layout/list1"/>
    <dgm:cxn modelId="{9C5B56C9-6321-405E-BE47-C2817ED0AF68}" type="presParOf" srcId="{45823E5C-9C49-42D2-83EB-F705C49C0921}" destId="{3B67BE82-AF87-4297-B9F3-B5F3AAC1FB39}" srcOrd="6" destOrd="0" presId="urn:microsoft.com/office/officeart/2005/8/layout/list1"/>
    <dgm:cxn modelId="{FA5E3A6E-6C31-4EA5-A4BB-6C94442F8104}" type="presParOf" srcId="{45823E5C-9C49-42D2-83EB-F705C49C0921}" destId="{2D8AD102-4159-438F-822D-EC6E085F6F6A}" srcOrd="7" destOrd="0" presId="urn:microsoft.com/office/officeart/2005/8/layout/list1"/>
    <dgm:cxn modelId="{47B0B653-BF75-457E-9937-2BDB705D1707}" type="presParOf" srcId="{45823E5C-9C49-42D2-83EB-F705C49C0921}" destId="{D82F0811-45AD-42F7-B2F9-C476046AE70D}" srcOrd="8" destOrd="0" presId="urn:microsoft.com/office/officeart/2005/8/layout/list1"/>
    <dgm:cxn modelId="{F2484602-E507-4DB0-8385-3F591822E712}" type="presParOf" srcId="{D82F0811-45AD-42F7-B2F9-C476046AE70D}" destId="{C27402A8-0FEF-409B-AB35-AB0E013A4EA1}" srcOrd="0" destOrd="0" presId="urn:microsoft.com/office/officeart/2005/8/layout/list1"/>
    <dgm:cxn modelId="{8EEFFC5F-27FB-4BF1-AD7E-6FC499766333}" type="presParOf" srcId="{D82F0811-45AD-42F7-B2F9-C476046AE70D}" destId="{DAC29960-28C3-4DE4-8DC5-E38F904F9318}" srcOrd="1" destOrd="0" presId="urn:microsoft.com/office/officeart/2005/8/layout/list1"/>
    <dgm:cxn modelId="{82AEB6FF-DC7B-4D3E-9A19-692D7DA6BB0D}" type="presParOf" srcId="{45823E5C-9C49-42D2-83EB-F705C49C0921}" destId="{402D1128-C2EE-4A9D-A5AF-CD07546463C5}" srcOrd="9" destOrd="0" presId="urn:microsoft.com/office/officeart/2005/8/layout/list1"/>
    <dgm:cxn modelId="{1F373F7F-4C80-4E52-8629-01A504297B2C}" type="presParOf" srcId="{45823E5C-9C49-42D2-83EB-F705C49C0921}" destId="{0E511C7C-F845-4C94-8FA5-FAD0A6A1CE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2E262-528C-4493-8CE1-19443C47A5C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4D51051-30B5-450B-95A1-8B3AD341334E}" type="pres">
      <dgm:prSet presAssocID="{5B12E262-528C-4493-8CE1-19443C47A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524EA-CF5C-40E9-9E63-6DDD28B3B9E8}" type="presOf" srcId="{5B12E262-528C-4493-8CE1-19443C47A5CF}" destId="{04D51051-30B5-450B-95A1-8B3AD3413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53BC2-40A1-4929-832D-60D7DC80C9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D988E-6291-4493-A3FA-202FEF993CE3}">
      <dgm:prSet/>
      <dgm:spPr/>
      <dgm:t>
        <a:bodyPr anchor="ctr"/>
        <a:lstStyle/>
        <a:p>
          <a:pPr algn="ctr" rtl="0"/>
          <a:r>
            <a:rPr lang="ru-RU" b="1" dirty="0" smtClean="0">
              <a:solidFill>
                <a:srgbClr val="00B0F0"/>
              </a:solidFill>
              <a:latin typeface="+mj-lt"/>
            </a:rPr>
            <a:t>ПРОПАГАНДА МАТЕРИНСТВА</a:t>
          </a:r>
          <a:endParaRPr lang="ru-RU" b="1" dirty="0">
            <a:solidFill>
              <a:srgbClr val="00B0F0"/>
            </a:solidFill>
            <a:latin typeface="+mj-lt"/>
          </a:endParaRPr>
        </a:p>
      </dgm:t>
    </dgm:pt>
    <dgm:pt modelId="{7437F01A-084B-4C0A-AA4C-17D048B4F09E}" type="parTrans" cxnId="{72466130-D36D-477B-89B0-04DFE8555958}">
      <dgm:prSet/>
      <dgm:spPr/>
      <dgm:t>
        <a:bodyPr/>
        <a:lstStyle/>
        <a:p>
          <a:endParaRPr lang="ru-RU"/>
        </a:p>
      </dgm:t>
    </dgm:pt>
    <dgm:pt modelId="{04B2850D-5245-4DEA-B2FA-91062873B48C}" type="sibTrans" cxnId="{72466130-D36D-477B-89B0-04DFE8555958}">
      <dgm:prSet/>
      <dgm:spPr/>
      <dgm:t>
        <a:bodyPr/>
        <a:lstStyle/>
        <a:p>
          <a:endParaRPr lang="ru-RU"/>
        </a:p>
      </dgm:t>
    </dgm:pt>
    <dgm:pt modelId="{2C4C828D-3374-4A6E-B2AA-4DF2A00790A8}">
      <dgm:prSet custT="1"/>
      <dgm:spPr/>
      <dgm:t>
        <a:bodyPr anchor="ctr"/>
        <a:lstStyle/>
        <a:p>
          <a:pPr algn="ctr" rtl="0"/>
          <a:r>
            <a:rPr lang="ru-RU" sz="1400" dirty="0" smtClean="0">
              <a:solidFill>
                <a:srgbClr val="00B0F0"/>
              </a:solidFill>
              <a:latin typeface="+mj-lt"/>
            </a:rPr>
            <a:t>ПРОФИЛАКТИКА ОТКАЗОВ МАТЕРЕЙ       ОТ НОВОРОЖДЕННЫХ ДЕТЕЙ В РОДИЛЬНЫХ ДОМАХ, ЖЕНСКИХ КОНСУЛЬТАЦИЯХ, ЧЕРЕЗ ОРГАНИЗАЦИЮ СИСТЕМЫ ВЫЯВЛЕНИЯ И МЕЖВЕДОМСТВЕННОГО СОЦИАЛЬНОГО, МЕДИКО-ПСИХОЛОГИЧЕСКОГО И ДРУГИХ ВИДОВ СОПРОВОЖДЕНИЯ ЖЕНЩИН, ОКАЗАВШИХСЯ В ТРУДНОЙ ЖИЗНЕННОЙ СИТУАЦИИ</a:t>
          </a:r>
          <a:endParaRPr lang="ru-RU" sz="1400" dirty="0">
            <a:solidFill>
              <a:srgbClr val="00B0F0"/>
            </a:solidFill>
            <a:latin typeface="+mj-lt"/>
          </a:endParaRPr>
        </a:p>
      </dgm:t>
    </dgm:pt>
    <dgm:pt modelId="{0AD2C41C-30C2-4141-8D15-624D7E743AE5}" type="parTrans" cxnId="{2CFFB46F-EE25-45E7-999F-EEE2376972C5}">
      <dgm:prSet/>
      <dgm:spPr/>
      <dgm:t>
        <a:bodyPr/>
        <a:lstStyle/>
        <a:p>
          <a:endParaRPr lang="ru-RU"/>
        </a:p>
      </dgm:t>
    </dgm:pt>
    <dgm:pt modelId="{7C1DD1E8-2BC7-456B-8BE8-2CD4665A8B4F}" type="sibTrans" cxnId="{2CFFB46F-EE25-45E7-999F-EEE2376972C5}">
      <dgm:prSet/>
      <dgm:spPr/>
      <dgm:t>
        <a:bodyPr/>
        <a:lstStyle/>
        <a:p>
          <a:endParaRPr lang="ru-RU"/>
        </a:p>
      </dgm:t>
    </dgm:pt>
    <dgm:pt modelId="{8D7A717A-76B4-4ECF-96D8-610889F91853}">
      <dgm:prSet/>
      <dgm:spPr/>
      <dgm:t>
        <a:bodyPr anchor="ctr"/>
        <a:lstStyle/>
        <a:p>
          <a:pPr algn="ctr" rtl="0"/>
          <a:r>
            <a:rPr lang="ru-RU" b="1" dirty="0" smtClean="0">
              <a:solidFill>
                <a:srgbClr val="00B0F0"/>
              </a:solidFill>
              <a:latin typeface="+mj-lt"/>
            </a:rPr>
            <a:t>СНИЖЕНИЕ ЧИСЛА ОТКАЗОВ НА ТЕРРИТОРИИ ТУЛЬСКОЙ ОБЛАСТИ   </a:t>
          </a:r>
          <a:endParaRPr lang="ru-RU" b="1" dirty="0">
            <a:solidFill>
              <a:srgbClr val="00B0F0"/>
            </a:solidFill>
            <a:latin typeface="+mj-lt"/>
          </a:endParaRPr>
        </a:p>
      </dgm:t>
    </dgm:pt>
    <dgm:pt modelId="{CBB64A7C-01DE-4D33-A20F-AB2B7B380C27}" type="parTrans" cxnId="{60B3DCAF-E7EC-43D9-A7B5-FDB4B2301685}">
      <dgm:prSet/>
      <dgm:spPr/>
      <dgm:t>
        <a:bodyPr/>
        <a:lstStyle/>
        <a:p>
          <a:endParaRPr lang="ru-RU"/>
        </a:p>
      </dgm:t>
    </dgm:pt>
    <dgm:pt modelId="{445F6213-E05B-4674-85E9-2407A8D262E0}" type="sibTrans" cxnId="{60B3DCAF-E7EC-43D9-A7B5-FDB4B2301685}">
      <dgm:prSet/>
      <dgm:spPr/>
      <dgm:t>
        <a:bodyPr/>
        <a:lstStyle/>
        <a:p>
          <a:endParaRPr lang="ru-RU"/>
        </a:p>
      </dgm:t>
    </dgm:pt>
    <dgm:pt modelId="{4C37541C-F642-4E97-8328-51DC4208A7DB}" type="pres">
      <dgm:prSet presAssocID="{FFB53BC2-40A1-4929-832D-60D7DC80C9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A1E75D-355D-4A14-8210-CC164441F91F}" type="pres">
      <dgm:prSet presAssocID="{2C4C828D-3374-4A6E-B2AA-4DF2A00790A8}" presName="thickLine" presStyleLbl="alignNode1" presStyleIdx="0" presStyleCnt="3"/>
      <dgm:spPr/>
    </dgm:pt>
    <dgm:pt modelId="{07C20489-894A-4CA1-87B7-79685DF81E1C}" type="pres">
      <dgm:prSet presAssocID="{2C4C828D-3374-4A6E-B2AA-4DF2A00790A8}" presName="horz1" presStyleCnt="0"/>
      <dgm:spPr/>
    </dgm:pt>
    <dgm:pt modelId="{B38ABBF0-B7B6-4EA9-AC3F-D90EC9F6F87B}" type="pres">
      <dgm:prSet presAssocID="{2C4C828D-3374-4A6E-B2AA-4DF2A00790A8}" presName="tx1" presStyleLbl="revTx" presStyleIdx="0" presStyleCnt="3" custScaleY="247431"/>
      <dgm:spPr/>
      <dgm:t>
        <a:bodyPr/>
        <a:lstStyle/>
        <a:p>
          <a:endParaRPr lang="ru-RU"/>
        </a:p>
      </dgm:t>
    </dgm:pt>
    <dgm:pt modelId="{7E8F46B1-F8B1-4666-818C-EDF325A49B96}" type="pres">
      <dgm:prSet presAssocID="{2C4C828D-3374-4A6E-B2AA-4DF2A00790A8}" presName="vert1" presStyleCnt="0"/>
      <dgm:spPr/>
    </dgm:pt>
    <dgm:pt modelId="{A35B1E95-29B0-49BE-9D3B-6A1D9581341C}" type="pres">
      <dgm:prSet presAssocID="{DF8D988E-6291-4493-A3FA-202FEF993CE3}" presName="thickLine" presStyleLbl="alignNode1" presStyleIdx="1" presStyleCnt="3"/>
      <dgm:spPr/>
    </dgm:pt>
    <dgm:pt modelId="{0D8B9AEC-E80C-4929-80D9-C08711AD1A54}" type="pres">
      <dgm:prSet presAssocID="{DF8D988E-6291-4493-A3FA-202FEF993CE3}" presName="horz1" presStyleCnt="0"/>
      <dgm:spPr/>
    </dgm:pt>
    <dgm:pt modelId="{9C45E25D-0915-4B36-A5C0-7B5876835603}" type="pres">
      <dgm:prSet presAssocID="{DF8D988E-6291-4493-A3FA-202FEF993CE3}" presName="tx1" presStyleLbl="revTx" presStyleIdx="1" presStyleCnt="3"/>
      <dgm:spPr/>
      <dgm:t>
        <a:bodyPr/>
        <a:lstStyle/>
        <a:p>
          <a:endParaRPr lang="ru-RU"/>
        </a:p>
      </dgm:t>
    </dgm:pt>
    <dgm:pt modelId="{41AD577E-CB54-4662-84C6-0C591AE900FA}" type="pres">
      <dgm:prSet presAssocID="{DF8D988E-6291-4493-A3FA-202FEF993CE3}" presName="vert1" presStyleCnt="0"/>
      <dgm:spPr/>
    </dgm:pt>
    <dgm:pt modelId="{324A3080-9CF6-4310-BD84-4AED373A23C5}" type="pres">
      <dgm:prSet presAssocID="{8D7A717A-76B4-4ECF-96D8-610889F91853}" presName="thickLine" presStyleLbl="alignNode1" presStyleIdx="2" presStyleCnt="3"/>
      <dgm:spPr/>
    </dgm:pt>
    <dgm:pt modelId="{9F79C9F8-D742-4B72-9FDC-2A4CA2190237}" type="pres">
      <dgm:prSet presAssocID="{8D7A717A-76B4-4ECF-96D8-610889F91853}" presName="horz1" presStyleCnt="0"/>
      <dgm:spPr/>
    </dgm:pt>
    <dgm:pt modelId="{80415C50-BF46-43F4-9673-37F51BB161F7}" type="pres">
      <dgm:prSet presAssocID="{8D7A717A-76B4-4ECF-96D8-610889F91853}" presName="tx1" presStyleLbl="revTx" presStyleIdx="2" presStyleCnt="3"/>
      <dgm:spPr/>
      <dgm:t>
        <a:bodyPr/>
        <a:lstStyle/>
        <a:p>
          <a:endParaRPr lang="ru-RU"/>
        </a:p>
      </dgm:t>
    </dgm:pt>
    <dgm:pt modelId="{B3A80FAB-C6C2-424D-8760-B62DDFF5460A}" type="pres">
      <dgm:prSet presAssocID="{8D7A717A-76B4-4ECF-96D8-610889F91853}" presName="vert1" presStyleCnt="0"/>
      <dgm:spPr/>
    </dgm:pt>
  </dgm:ptLst>
  <dgm:cxnLst>
    <dgm:cxn modelId="{F08D0CCF-F865-450C-A48D-BC0D209DB74B}" type="presOf" srcId="{8D7A717A-76B4-4ECF-96D8-610889F91853}" destId="{80415C50-BF46-43F4-9673-37F51BB161F7}" srcOrd="0" destOrd="0" presId="urn:microsoft.com/office/officeart/2008/layout/LinedList"/>
    <dgm:cxn modelId="{60B3DCAF-E7EC-43D9-A7B5-FDB4B2301685}" srcId="{FFB53BC2-40A1-4929-832D-60D7DC80C9B8}" destId="{8D7A717A-76B4-4ECF-96D8-610889F91853}" srcOrd="2" destOrd="0" parTransId="{CBB64A7C-01DE-4D33-A20F-AB2B7B380C27}" sibTransId="{445F6213-E05B-4674-85E9-2407A8D262E0}"/>
    <dgm:cxn modelId="{203E1B8F-93F8-41C0-A807-1FD4D4A28436}" type="presOf" srcId="{2C4C828D-3374-4A6E-B2AA-4DF2A00790A8}" destId="{B38ABBF0-B7B6-4EA9-AC3F-D90EC9F6F87B}" srcOrd="0" destOrd="0" presId="urn:microsoft.com/office/officeart/2008/layout/LinedList"/>
    <dgm:cxn modelId="{F5FBFD5B-69F4-483C-8E80-FD237E8AA3DD}" type="presOf" srcId="{DF8D988E-6291-4493-A3FA-202FEF993CE3}" destId="{9C45E25D-0915-4B36-A5C0-7B5876835603}" srcOrd="0" destOrd="0" presId="urn:microsoft.com/office/officeart/2008/layout/LinedList"/>
    <dgm:cxn modelId="{72466130-D36D-477B-89B0-04DFE8555958}" srcId="{FFB53BC2-40A1-4929-832D-60D7DC80C9B8}" destId="{DF8D988E-6291-4493-A3FA-202FEF993CE3}" srcOrd="1" destOrd="0" parTransId="{7437F01A-084B-4C0A-AA4C-17D048B4F09E}" sibTransId="{04B2850D-5245-4DEA-B2FA-91062873B48C}"/>
    <dgm:cxn modelId="{E18D6F28-0826-4F30-A0C5-F8DB28E5E9BB}" type="presOf" srcId="{FFB53BC2-40A1-4929-832D-60D7DC80C9B8}" destId="{4C37541C-F642-4E97-8328-51DC4208A7DB}" srcOrd="0" destOrd="0" presId="urn:microsoft.com/office/officeart/2008/layout/LinedList"/>
    <dgm:cxn modelId="{2CFFB46F-EE25-45E7-999F-EEE2376972C5}" srcId="{FFB53BC2-40A1-4929-832D-60D7DC80C9B8}" destId="{2C4C828D-3374-4A6E-B2AA-4DF2A00790A8}" srcOrd="0" destOrd="0" parTransId="{0AD2C41C-30C2-4141-8D15-624D7E743AE5}" sibTransId="{7C1DD1E8-2BC7-456B-8BE8-2CD4665A8B4F}"/>
    <dgm:cxn modelId="{CDCFE65F-799F-4518-9BF2-0CA2E275E261}" type="presParOf" srcId="{4C37541C-F642-4E97-8328-51DC4208A7DB}" destId="{79A1E75D-355D-4A14-8210-CC164441F91F}" srcOrd="0" destOrd="0" presId="urn:microsoft.com/office/officeart/2008/layout/LinedList"/>
    <dgm:cxn modelId="{CB1DC007-8FAA-4710-BD8E-E90D18BF00EE}" type="presParOf" srcId="{4C37541C-F642-4E97-8328-51DC4208A7DB}" destId="{07C20489-894A-4CA1-87B7-79685DF81E1C}" srcOrd="1" destOrd="0" presId="urn:microsoft.com/office/officeart/2008/layout/LinedList"/>
    <dgm:cxn modelId="{E902EF19-E451-45F0-8FD9-5B0870649DE7}" type="presParOf" srcId="{07C20489-894A-4CA1-87B7-79685DF81E1C}" destId="{B38ABBF0-B7B6-4EA9-AC3F-D90EC9F6F87B}" srcOrd="0" destOrd="0" presId="urn:microsoft.com/office/officeart/2008/layout/LinedList"/>
    <dgm:cxn modelId="{A9E1D281-433E-4B38-9ABF-7A5EC95DD698}" type="presParOf" srcId="{07C20489-894A-4CA1-87B7-79685DF81E1C}" destId="{7E8F46B1-F8B1-4666-818C-EDF325A49B96}" srcOrd="1" destOrd="0" presId="urn:microsoft.com/office/officeart/2008/layout/LinedList"/>
    <dgm:cxn modelId="{80AE5E62-ACAA-46BB-8539-FBCAF292DC53}" type="presParOf" srcId="{4C37541C-F642-4E97-8328-51DC4208A7DB}" destId="{A35B1E95-29B0-49BE-9D3B-6A1D9581341C}" srcOrd="2" destOrd="0" presId="urn:microsoft.com/office/officeart/2008/layout/LinedList"/>
    <dgm:cxn modelId="{8E14E14B-10CE-47D5-9527-F403821CBF67}" type="presParOf" srcId="{4C37541C-F642-4E97-8328-51DC4208A7DB}" destId="{0D8B9AEC-E80C-4929-80D9-C08711AD1A54}" srcOrd="3" destOrd="0" presId="urn:microsoft.com/office/officeart/2008/layout/LinedList"/>
    <dgm:cxn modelId="{3C87D849-5F6A-41B5-9C49-2442A2926083}" type="presParOf" srcId="{0D8B9AEC-E80C-4929-80D9-C08711AD1A54}" destId="{9C45E25D-0915-4B36-A5C0-7B5876835603}" srcOrd="0" destOrd="0" presId="urn:microsoft.com/office/officeart/2008/layout/LinedList"/>
    <dgm:cxn modelId="{230CBB60-14AD-4679-A6A0-B77233EE1A93}" type="presParOf" srcId="{0D8B9AEC-E80C-4929-80D9-C08711AD1A54}" destId="{41AD577E-CB54-4662-84C6-0C591AE900FA}" srcOrd="1" destOrd="0" presId="urn:microsoft.com/office/officeart/2008/layout/LinedList"/>
    <dgm:cxn modelId="{C20F3759-04A0-46DE-B232-24FCABB3F616}" type="presParOf" srcId="{4C37541C-F642-4E97-8328-51DC4208A7DB}" destId="{324A3080-9CF6-4310-BD84-4AED373A23C5}" srcOrd="4" destOrd="0" presId="urn:microsoft.com/office/officeart/2008/layout/LinedList"/>
    <dgm:cxn modelId="{EE28D33D-E96F-4217-8983-1268462B1162}" type="presParOf" srcId="{4C37541C-F642-4E97-8328-51DC4208A7DB}" destId="{9F79C9F8-D742-4B72-9FDC-2A4CA2190237}" srcOrd="5" destOrd="0" presId="urn:microsoft.com/office/officeart/2008/layout/LinedList"/>
    <dgm:cxn modelId="{A6F791E5-0A34-49AE-9BC3-415845D132F2}" type="presParOf" srcId="{9F79C9F8-D742-4B72-9FDC-2A4CA2190237}" destId="{80415C50-BF46-43F4-9673-37F51BB161F7}" srcOrd="0" destOrd="0" presId="urn:microsoft.com/office/officeart/2008/layout/LinedList"/>
    <dgm:cxn modelId="{0105429F-30C9-47A0-9955-382B9841404A}" type="presParOf" srcId="{9F79C9F8-D742-4B72-9FDC-2A4CA2190237}" destId="{B3A80FAB-C6C2-424D-8760-B62DDFF54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C621D-553C-43BC-8C56-E5CA0151860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A88BB6-6E98-46A9-A32A-CB49567AD656}">
      <dgm:prSet/>
      <dgm:spPr/>
      <dgm:t>
        <a:bodyPr/>
        <a:lstStyle/>
        <a:p>
          <a:pPr rtl="0"/>
          <a:r>
            <a:rPr lang="ru-RU" dirty="0" smtClean="0"/>
            <a:t>Методологически и технологически реабилитационная работа с семьей по профилактике отказов от новорожденных строится по принципам технологии «работа со случаем» (кейс-менеджменту), который основывается на концепции семейно-ориентированного подхода.</a:t>
          </a:r>
          <a:endParaRPr lang="ru-RU" dirty="0"/>
        </a:p>
      </dgm:t>
    </dgm:pt>
    <dgm:pt modelId="{6C47B8E3-D69F-4190-AEAC-070561640020}" type="parTrans" cxnId="{E75F54DF-AD1A-4BEB-858E-066F92C1443F}">
      <dgm:prSet/>
      <dgm:spPr/>
      <dgm:t>
        <a:bodyPr/>
        <a:lstStyle/>
        <a:p>
          <a:endParaRPr lang="ru-RU"/>
        </a:p>
      </dgm:t>
    </dgm:pt>
    <dgm:pt modelId="{DB9CBE4A-0A18-4DDA-B1EF-6DC1D86B373E}" type="sibTrans" cxnId="{E75F54DF-AD1A-4BEB-858E-066F92C1443F}">
      <dgm:prSet/>
      <dgm:spPr/>
      <dgm:t>
        <a:bodyPr/>
        <a:lstStyle/>
        <a:p>
          <a:endParaRPr lang="ru-RU"/>
        </a:p>
      </dgm:t>
    </dgm:pt>
    <dgm:pt modelId="{0DB017F5-7CE1-4C68-8405-34963E855C9C}">
      <dgm:prSet/>
      <dgm:spPr/>
      <dgm:t>
        <a:bodyPr/>
        <a:lstStyle/>
        <a:p>
          <a:pPr rtl="0"/>
          <a:r>
            <a:rPr lang="ru-RU" dirty="0" smtClean="0"/>
            <a:t>Случай клиента, проведенный по кейс-менеджменту, рано или поздно подлежит закрытию.</a:t>
          </a:r>
          <a:endParaRPr lang="ru-RU" dirty="0"/>
        </a:p>
      </dgm:t>
    </dgm:pt>
    <dgm:pt modelId="{65B569CE-5653-4C97-8969-75254754F0DC}" type="parTrans" cxnId="{93600018-3B4E-441B-900F-080979A07FE7}">
      <dgm:prSet/>
      <dgm:spPr/>
      <dgm:t>
        <a:bodyPr/>
        <a:lstStyle/>
        <a:p>
          <a:endParaRPr lang="ru-RU"/>
        </a:p>
      </dgm:t>
    </dgm:pt>
    <dgm:pt modelId="{61E5571D-7A54-459E-90C7-D5F6A2F0AB61}" type="sibTrans" cxnId="{93600018-3B4E-441B-900F-080979A07FE7}">
      <dgm:prSet/>
      <dgm:spPr/>
      <dgm:t>
        <a:bodyPr/>
        <a:lstStyle/>
        <a:p>
          <a:endParaRPr lang="ru-RU"/>
        </a:p>
      </dgm:t>
    </dgm:pt>
    <dgm:pt modelId="{BB41D17C-58DF-464B-A4D5-859AA8447A00}">
      <dgm:prSet/>
      <dgm:spPr/>
      <dgm:t>
        <a:bodyPr/>
        <a:lstStyle/>
        <a:p>
          <a:pPr rtl="0"/>
          <a:r>
            <a:rPr lang="ru-RU" dirty="0" smtClean="0"/>
            <a:t>Ключевая фигура при работе по технологии кейс-менеджмента – куратор случая.</a:t>
          </a:r>
          <a:endParaRPr lang="ru-RU" dirty="0"/>
        </a:p>
      </dgm:t>
    </dgm:pt>
    <dgm:pt modelId="{9C32371B-3B6E-43E9-A4DC-D976CDF8FD9A}" type="parTrans" cxnId="{1BCCB34D-56B5-45DA-B42D-DED861EE309F}">
      <dgm:prSet/>
      <dgm:spPr/>
      <dgm:t>
        <a:bodyPr/>
        <a:lstStyle/>
        <a:p>
          <a:endParaRPr lang="ru-RU"/>
        </a:p>
      </dgm:t>
    </dgm:pt>
    <dgm:pt modelId="{1547CA4E-4BDE-43DB-8D37-71B1CD692A46}" type="sibTrans" cxnId="{1BCCB34D-56B5-45DA-B42D-DED861EE309F}">
      <dgm:prSet/>
      <dgm:spPr/>
      <dgm:t>
        <a:bodyPr/>
        <a:lstStyle/>
        <a:p>
          <a:endParaRPr lang="ru-RU"/>
        </a:p>
      </dgm:t>
    </dgm:pt>
    <dgm:pt modelId="{9CCD1889-1B32-4854-A6DF-66672F460DDE}">
      <dgm:prSet/>
      <dgm:spPr/>
      <dgm:t>
        <a:bodyPr/>
        <a:lstStyle/>
        <a:p>
          <a:pPr rtl="0"/>
          <a:r>
            <a:rPr lang="ru-RU" dirty="0" smtClean="0"/>
            <a:t>Для управления всей деятельностью по работе с семьей составляется единый реабилитационный план.</a:t>
          </a:r>
          <a:endParaRPr lang="ru-RU" dirty="0"/>
        </a:p>
      </dgm:t>
    </dgm:pt>
    <dgm:pt modelId="{BD9288BB-A3DF-40B5-98DB-D62F871C6651}" type="parTrans" cxnId="{461F2251-F4D6-46F0-A6A2-C1AA2ABAE3CD}">
      <dgm:prSet/>
      <dgm:spPr/>
      <dgm:t>
        <a:bodyPr/>
        <a:lstStyle/>
        <a:p>
          <a:endParaRPr lang="ru-RU"/>
        </a:p>
      </dgm:t>
    </dgm:pt>
    <dgm:pt modelId="{8EBEFAE5-BAC8-4F7E-B0D0-3142D891C1C0}" type="sibTrans" cxnId="{461F2251-F4D6-46F0-A6A2-C1AA2ABAE3CD}">
      <dgm:prSet/>
      <dgm:spPr/>
      <dgm:t>
        <a:bodyPr/>
        <a:lstStyle/>
        <a:p>
          <a:endParaRPr lang="ru-RU"/>
        </a:p>
      </dgm:t>
    </dgm:pt>
    <dgm:pt modelId="{B6A4451D-82C6-437D-B048-94177EC0048F}" type="pres">
      <dgm:prSet presAssocID="{3FFC621D-553C-43BC-8C56-E5CA015186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1750CC-3922-435A-A9D5-99D1C3D09F9A}" type="pres">
      <dgm:prSet presAssocID="{C0A88BB6-6E98-46A9-A32A-CB49567AD656}" presName="thickLine" presStyleLbl="alignNode1" presStyleIdx="0" presStyleCnt="4"/>
      <dgm:spPr/>
    </dgm:pt>
    <dgm:pt modelId="{AC7FEB3B-B7A7-46AC-91E3-C414ED810105}" type="pres">
      <dgm:prSet presAssocID="{C0A88BB6-6E98-46A9-A32A-CB49567AD656}" presName="horz1" presStyleCnt="0"/>
      <dgm:spPr/>
    </dgm:pt>
    <dgm:pt modelId="{8D2AE6C6-0C71-45E0-9A72-635ABB5DEF1D}" type="pres">
      <dgm:prSet presAssocID="{C0A88BB6-6E98-46A9-A32A-CB49567AD656}" presName="tx1" presStyleLbl="revTx" presStyleIdx="0" presStyleCnt="4"/>
      <dgm:spPr/>
      <dgm:t>
        <a:bodyPr/>
        <a:lstStyle/>
        <a:p>
          <a:endParaRPr lang="ru-RU"/>
        </a:p>
      </dgm:t>
    </dgm:pt>
    <dgm:pt modelId="{102AE920-9A44-4E56-89A3-D8A93F5487F3}" type="pres">
      <dgm:prSet presAssocID="{C0A88BB6-6E98-46A9-A32A-CB49567AD656}" presName="vert1" presStyleCnt="0"/>
      <dgm:spPr/>
    </dgm:pt>
    <dgm:pt modelId="{C88C5758-2044-4049-B9F6-D91FECE7263C}" type="pres">
      <dgm:prSet presAssocID="{0DB017F5-7CE1-4C68-8405-34963E855C9C}" presName="thickLine" presStyleLbl="alignNode1" presStyleIdx="1" presStyleCnt="4"/>
      <dgm:spPr/>
    </dgm:pt>
    <dgm:pt modelId="{37A0EF02-FFC7-4BF8-9BFD-60230AB62037}" type="pres">
      <dgm:prSet presAssocID="{0DB017F5-7CE1-4C68-8405-34963E855C9C}" presName="horz1" presStyleCnt="0"/>
      <dgm:spPr/>
    </dgm:pt>
    <dgm:pt modelId="{3FD666D9-6D5D-41FC-8E7D-57398A707D9E}" type="pres">
      <dgm:prSet presAssocID="{0DB017F5-7CE1-4C68-8405-34963E855C9C}" presName="tx1" presStyleLbl="revTx" presStyleIdx="1" presStyleCnt="4"/>
      <dgm:spPr/>
      <dgm:t>
        <a:bodyPr/>
        <a:lstStyle/>
        <a:p>
          <a:endParaRPr lang="ru-RU"/>
        </a:p>
      </dgm:t>
    </dgm:pt>
    <dgm:pt modelId="{B080ADE4-F753-4FC7-969B-A004F93B92F1}" type="pres">
      <dgm:prSet presAssocID="{0DB017F5-7CE1-4C68-8405-34963E855C9C}" presName="vert1" presStyleCnt="0"/>
      <dgm:spPr/>
    </dgm:pt>
    <dgm:pt modelId="{7AE75C43-8B75-4ABF-A628-3CD41744C3E8}" type="pres">
      <dgm:prSet presAssocID="{BB41D17C-58DF-464B-A4D5-859AA8447A00}" presName="thickLine" presStyleLbl="alignNode1" presStyleIdx="2" presStyleCnt="4"/>
      <dgm:spPr/>
    </dgm:pt>
    <dgm:pt modelId="{04BF07CF-50BD-42FA-99B1-19E5202D9703}" type="pres">
      <dgm:prSet presAssocID="{BB41D17C-58DF-464B-A4D5-859AA8447A00}" presName="horz1" presStyleCnt="0"/>
      <dgm:spPr/>
    </dgm:pt>
    <dgm:pt modelId="{B25A3ED3-BC8E-4202-813D-F0A2F8A5A2F9}" type="pres">
      <dgm:prSet presAssocID="{BB41D17C-58DF-464B-A4D5-859AA8447A00}" presName="tx1" presStyleLbl="revTx" presStyleIdx="2" presStyleCnt="4"/>
      <dgm:spPr/>
      <dgm:t>
        <a:bodyPr/>
        <a:lstStyle/>
        <a:p>
          <a:endParaRPr lang="ru-RU"/>
        </a:p>
      </dgm:t>
    </dgm:pt>
    <dgm:pt modelId="{D5883CB5-5E20-42CF-81AD-D4C3E1547A61}" type="pres">
      <dgm:prSet presAssocID="{BB41D17C-58DF-464B-A4D5-859AA8447A00}" presName="vert1" presStyleCnt="0"/>
      <dgm:spPr/>
    </dgm:pt>
    <dgm:pt modelId="{31F03D67-972A-4196-9A5D-558A831F5E3F}" type="pres">
      <dgm:prSet presAssocID="{9CCD1889-1B32-4854-A6DF-66672F460DDE}" presName="thickLine" presStyleLbl="alignNode1" presStyleIdx="3" presStyleCnt="4"/>
      <dgm:spPr/>
    </dgm:pt>
    <dgm:pt modelId="{86DE3ED0-2A80-435F-9FF6-8050886CD305}" type="pres">
      <dgm:prSet presAssocID="{9CCD1889-1B32-4854-A6DF-66672F460DDE}" presName="horz1" presStyleCnt="0"/>
      <dgm:spPr/>
    </dgm:pt>
    <dgm:pt modelId="{52CEBAFE-6BA6-41EB-A2CF-740FD40194B8}" type="pres">
      <dgm:prSet presAssocID="{9CCD1889-1B32-4854-A6DF-66672F460DDE}" presName="tx1" presStyleLbl="revTx" presStyleIdx="3" presStyleCnt="4"/>
      <dgm:spPr/>
      <dgm:t>
        <a:bodyPr/>
        <a:lstStyle/>
        <a:p>
          <a:endParaRPr lang="ru-RU"/>
        </a:p>
      </dgm:t>
    </dgm:pt>
    <dgm:pt modelId="{17F6B93A-2977-419A-88A3-CFE150E24D07}" type="pres">
      <dgm:prSet presAssocID="{9CCD1889-1B32-4854-A6DF-66672F460DDE}" presName="vert1" presStyleCnt="0"/>
      <dgm:spPr/>
    </dgm:pt>
  </dgm:ptLst>
  <dgm:cxnLst>
    <dgm:cxn modelId="{93600018-3B4E-441B-900F-080979A07FE7}" srcId="{3FFC621D-553C-43BC-8C56-E5CA01518605}" destId="{0DB017F5-7CE1-4C68-8405-34963E855C9C}" srcOrd="1" destOrd="0" parTransId="{65B569CE-5653-4C97-8969-75254754F0DC}" sibTransId="{61E5571D-7A54-459E-90C7-D5F6A2F0AB61}"/>
    <dgm:cxn modelId="{461F2251-F4D6-46F0-A6A2-C1AA2ABAE3CD}" srcId="{3FFC621D-553C-43BC-8C56-E5CA01518605}" destId="{9CCD1889-1B32-4854-A6DF-66672F460DDE}" srcOrd="3" destOrd="0" parTransId="{BD9288BB-A3DF-40B5-98DB-D62F871C6651}" sibTransId="{8EBEFAE5-BAC8-4F7E-B0D0-3142D891C1C0}"/>
    <dgm:cxn modelId="{D32D75C4-9024-4183-8086-BD9D62BD2E46}" type="presOf" srcId="{3FFC621D-553C-43BC-8C56-E5CA01518605}" destId="{B6A4451D-82C6-437D-B048-94177EC0048F}" srcOrd="0" destOrd="0" presId="urn:microsoft.com/office/officeart/2008/layout/LinedList"/>
    <dgm:cxn modelId="{1BCCB34D-56B5-45DA-B42D-DED861EE309F}" srcId="{3FFC621D-553C-43BC-8C56-E5CA01518605}" destId="{BB41D17C-58DF-464B-A4D5-859AA8447A00}" srcOrd="2" destOrd="0" parTransId="{9C32371B-3B6E-43E9-A4DC-D976CDF8FD9A}" sibTransId="{1547CA4E-4BDE-43DB-8D37-71B1CD692A46}"/>
    <dgm:cxn modelId="{4D62CCEC-5401-4C16-B9C7-BC96EF27C87B}" type="presOf" srcId="{0DB017F5-7CE1-4C68-8405-34963E855C9C}" destId="{3FD666D9-6D5D-41FC-8E7D-57398A707D9E}" srcOrd="0" destOrd="0" presId="urn:microsoft.com/office/officeart/2008/layout/LinedList"/>
    <dgm:cxn modelId="{FA880BAA-84A7-47D2-973C-32E38B12FCD3}" type="presOf" srcId="{9CCD1889-1B32-4854-A6DF-66672F460DDE}" destId="{52CEBAFE-6BA6-41EB-A2CF-740FD40194B8}" srcOrd="0" destOrd="0" presId="urn:microsoft.com/office/officeart/2008/layout/LinedList"/>
    <dgm:cxn modelId="{2695C1E5-95F9-4A82-A1A8-FA4C522473AF}" type="presOf" srcId="{C0A88BB6-6E98-46A9-A32A-CB49567AD656}" destId="{8D2AE6C6-0C71-45E0-9A72-635ABB5DEF1D}" srcOrd="0" destOrd="0" presId="urn:microsoft.com/office/officeart/2008/layout/LinedList"/>
    <dgm:cxn modelId="{685745A0-3C47-4856-9D2D-59F29FE8F63A}" type="presOf" srcId="{BB41D17C-58DF-464B-A4D5-859AA8447A00}" destId="{B25A3ED3-BC8E-4202-813D-F0A2F8A5A2F9}" srcOrd="0" destOrd="0" presId="urn:microsoft.com/office/officeart/2008/layout/LinedList"/>
    <dgm:cxn modelId="{E75F54DF-AD1A-4BEB-858E-066F92C1443F}" srcId="{3FFC621D-553C-43BC-8C56-E5CA01518605}" destId="{C0A88BB6-6E98-46A9-A32A-CB49567AD656}" srcOrd="0" destOrd="0" parTransId="{6C47B8E3-D69F-4190-AEAC-070561640020}" sibTransId="{DB9CBE4A-0A18-4DDA-B1EF-6DC1D86B373E}"/>
    <dgm:cxn modelId="{E206E885-2CF3-488B-8EB6-5B706107DB7B}" type="presParOf" srcId="{B6A4451D-82C6-437D-B048-94177EC0048F}" destId="{C51750CC-3922-435A-A9D5-99D1C3D09F9A}" srcOrd="0" destOrd="0" presId="urn:microsoft.com/office/officeart/2008/layout/LinedList"/>
    <dgm:cxn modelId="{CAE3EC75-3CDA-4DC6-B091-0956241ABE37}" type="presParOf" srcId="{B6A4451D-82C6-437D-B048-94177EC0048F}" destId="{AC7FEB3B-B7A7-46AC-91E3-C414ED810105}" srcOrd="1" destOrd="0" presId="urn:microsoft.com/office/officeart/2008/layout/LinedList"/>
    <dgm:cxn modelId="{E8E642CE-8B48-4236-8769-6900DB63266E}" type="presParOf" srcId="{AC7FEB3B-B7A7-46AC-91E3-C414ED810105}" destId="{8D2AE6C6-0C71-45E0-9A72-635ABB5DEF1D}" srcOrd="0" destOrd="0" presId="urn:microsoft.com/office/officeart/2008/layout/LinedList"/>
    <dgm:cxn modelId="{EB61D343-D89B-41BB-9C12-0F9FF0F99BC2}" type="presParOf" srcId="{AC7FEB3B-B7A7-46AC-91E3-C414ED810105}" destId="{102AE920-9A44-4E56-89A3-D8A93F5487F3}" srcOrd="1" destOrd="0" presId="urn:microsoft.com/office/officeart/2008/layout/LinedList"/>
    <dgm:cxn modelId="{286D504A-AE77-4C13-80E5-83C93C9DA8D7}" type="presParOf" srcId="{B6A4451D-82C6-437D-B048-94177EC0048F}" destId="{C88C5758-2044-4049-B9F6-D91FECE7263C}" srcOrd="2" destOrd="0" presId="urn:microsoft.com/office/officeart/2008/layout/LinedList"/>
    <dgm:cxn modelId="{F605765D-D6BB-4296-A5D2-1331083E1F0E}" type="presParOf" srcId="{B6A4451D-82C6-437D-B048-94177EC0048F}" destId="{37A0EF02-FFC7-4BF8-9BFD-60230AB62037}" srcOrd="3" destOrd="0" presId="urn:microsoft.com/office/officeart/2008/layout/LinedList"/>
    <dgm:cxn modelId="{384849B7-0B4E-4E31-A6D3-9AD96248AA9F}" type="presParOf" srcId="{37A0EF02-FFC7-4BF8-9BFD-60230AB62037}" destId="{3FD666D9-6D5D-41FC-8E7D-57398A707D9E}" srcOrd="0" destOrd="0" presId="urn:microsoft.com/office/officeart/2008/layout/LinedList"/>
    <dgm:cxn modelId="{D61D90CB-631E-488E-9574-F9C56F0CB828}" type="presParOf" srcId="{37A0EF02-FFC7-4BF8-9BFD-60230AB62037}" destId="{B080ADE4-F753-4FC7-969B-A004F93B92F1}" srcOrd="1" destOrd="0" presId="urn:microsoft.com/office/officeart/2008/layout/LinedList"/>
    <dgm:cxn modelId="{9E32600C-264A-4825-A05F-CEBF12A0B7B9}" type="presParOf" srcId="{B6A4451D-82C6-437D-B048-94177EC0048F}" destId="{7AE75C43-8B75-4ABF-A628-3CD41744C3E8}" srcOrd="4" destOrd="0" presId="urn:microsoft.com/office/officeart/2008/layout/LinedList"/>
    <dgm:cxn modelId="{E24CF5F2-2714-48D1-8277-9BFF9508F872}" type="presParOf" srcId="{B6A4451D-82C6-437D-B048-94177EC0048F}" destId="{04BF07CF-50BD-42FA-99B1-19E5202D9703}" srcOrd="5" destOrd="0" presId="urn:microsoft.com/office/officeart/2008/layout/LinedList"/>
    <dgm:cxn modelId="{F06E3E67-A941-4ADC-BEF7-D597D92166FA}" type="presParOf" srcId="{04BF07CF-50BD-42FA-99B1-19E5202D9703}" destId="{B25A3ED3-BC8E-4202-813D-F0A2F8A5A2F9}" srcOrd="0" destOrd="0" presId="urn:microsoft.com/office/officeart/2008/layout/LinedList"/>
    <dgm:cxn modelId="{C35E5E26-AA32-4199-BFB1-E33A097CC5EB}" type="presParOf" srcId="{04BF07CF-50BD-42FA-99B1-19E5202D9703}" destId="{D5883CB5-5E20-42CF-81AD-D4C3E1547A61}" srcOrd="1" destOrd="0" presId="urn:microsoft.com/office/officeart/2008/layout/LinedList"/>
    <dgm:cxn modelId="{E2EBFA76-6020-4552-87CE-82B026371170}" type="presParOf" srcId="{B6A4451D-82C6-437D-B048-94177EC0048F}" destId="{31F03D67-972A-4196-9A5D-558A831F5E3F}" srcOrd="6" destOrd="0" presId="urn:microsoft.com/office/officeart/2008/layout/LinedList"/>
    <dgm:cxn modelId="{E435CFB4-276D-4D61-AF10-DE5C82983CA2}" type="presParOf" srcId="{B6A4451D-82C6-437D-B048-94177EC0048F}" destId="{86DE3ED0-2A80-435F-9FF6-8050886CD305}" srcOrd="7" destOrd="0" presId="urn:microsoft.com/office/officeart/2008/layout/LinedList"/>
    <dgm:cxn modelId="{40AD92FC-0ED9-4325-A496-1159E0E95F19}" type="presParOf" srcId="{86DE3ED0-2A80-435F-9FF6-8050886CD305}" destId="{52CEBAFE-6BA6-41EB-A2CF-740FD40194B8}" srcOrd="0" destOrd="0" presId="urn:microsoft.com/office/officeart/2008/layout/LinedList"/>
    <dgm:cxn modelId="{BA59C86F-4418-48A2-BFF1-03EFB6B2F96E}" type="presParOf" srcId="{86DE3ED0-2A80-435F-9FF6-8050886CD305}" destId="{17F6B93A-2977-419A-88A3-CFE150E24D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9EDD8-65A4-49AA-8894-D361076173C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42BFF-DE9E-4B1E-9D13-29C0AD0DC691}">
      <dgm:prSet phldrT="[Текст]"/>
      <dgm:spPr/>
      <dgm:t>
        <a:bodyPr/>
        <a:lstStyle/>
        <a:p>
          <a:r>
            <a:rPr lang="ru-RU" dirty="0" smtClean="0"/>
            <a:t>Областной центр социальной помощи семье и детям </a:t>
          </a:r>
          <a:endParaRPr lang="ru-RU" dirty="0"/>
        </a:p>
      </dgm:t>
    </dgm:pt>
    <dgm:pt modelId="{AAC62A2D-BED6-4342-BDAC-360CA692E666}" type="parTrans" cxnId="{856740DB-33C5-4B52-A303-89372F107346}">
      <dgm:prSet/>
      <dgm:spPr/>
      <dgm:t>
        <a:bodyPr/>
        <a:lstStyle/>
        <a:p>
          <a:endParaRPr lang="ru-RU"/>
        </a:p>
      </dgm:t>
    </dgm:pt>
    <dgm:pt modelId="{E9DCEAB4-E740-42E0-ABB4-7C33FE4D3A26}" type="sibTrans" cxnId="{856740DB-33C5-4B52-A303-89372F107346}">
      <dgm:prSet/>
      <dgm:spPr/>
      <dgm:t>
        <a:bodyPr/>
        <a:lstStyle/>
        <a:p>
          <a:endParaRPr lang="ru-RU"/>
        </a:p>
      </dgm:t>
    </dgm:pt>
    <dgm:pt modelId="{FFAAC15F-AAAD-46C6-B571-33704FD5D496}">
      <dgm:prSet phldrT="[Текст]"/>
      <dgm:spPr/>
      <dgm:t>
        <a:bodyPr/>
        <a:lstStyle/>
        <a:p>
          <a:r>
            <a:rPr lang="ru-RU" dirty="0" smtClean="0"/>
            <a:t>Комиссии по делам несовершеннолетних и защите их прав</a:t>
          </a:r>
          <a:endParaRPr lang="ru-RU" dirty="0"/>
        </a:p>
      </dgm:t>
    </dgm:pt>
    <dgm:pt modelId="{44331F71-8A23-4378-9B16-9580DFB833D0}" type="parTrans" cxnId="{4836FFEF-BF46-41F2-872A-0DA1F7EDCD3D}">
      <dgm:prSet/>
      <dgm:spPr/>
      <dgm:t>
        <a:bodyPr/>
        <a:lstStyle/>
        <a:p>
          <a:endParaRPr lang="ru-RU"/>
        </a:p>
      </dgm:t>
    </dgm:pt>
    <dgm:pt modelId="{C7300794-28E4-40D5-82AF-46ED35D8F0DA}" type="sibTrans" cxnId="{4836FFEF-BF46-41F2-872A-0DA1F7EDCD3D}">
      <dgm:prSet/>
      <dgm:spPr/>
      <dgm:t>
        <a:bodyPr/>
        <a:lstStyle/>
        <a:p>
          <a:endParaRPr lang="ru-RU"/>
        </a:p>
      </dgm:t>
    </dgm:pt>
    <dgm:pt modelId="{83DB79B2-3AAB-4528-80CF-2CE2A8F3C789}">
      <dgm:prSet phldrT="[Текст]"/>
      <dgm:spPr/>
      <dgm:t>
        <a:bodyPr/>
        <a:lstStyle/>
        <a:p>
          <a:r>
            <a:rPr lang="ru-RU" dirty="0" smtClean="0"/>
            <a:t>Учреждения здравоохранения</a:t>
          </a:r>
          <a:endParaRPr lang="ru-RU" dirty="0"/>
        </a:p>
      </dgm:t>
    </dgm:pt>
    <dgm:pt modelId="{8AC12108-A92C-466B-A2EC-9911B0BB0A2E}" type="parTrans" cxnId="{4A9255E0-AF0A-43F9-B4BF-027F32A7D0F4}">
      <dgm:prSet/>
      <dgm:spPr/>
      <dgm:t>
        <a:bodyPr/>
        <a:lstStyle/>
        <a:p>
          <a:endParaRPr lang="ru-RU"/>
        </a:p>
      </dgm:t>
    </dgm:pt>
    <dgm:pt modelId="{FB9E0ECC-E8FD-4B38-BF4D-854FCA56D620}" type="sibTrans" cxnId="{4A9255E0-AF0A-43F9-B4BF-027F32A7D0F4}">
      <dgm:prSet/>
      <dgm:spPr/>
      <dgm:t>
        <a:bodyPr/>
        <a:lstStyle/>
        <a:p>
          <a:endParaRPr lang="ru-RU"/>
        </a:p>
      </dgm:t>
    </dgm:pt>
    <dgm:pt modelId="{D6B4FE6C-6969-4769-8508-BCEFC01AB652}">
      <dgm:prSet phldrT="[Текст]"/>
      <dgm:spPr/>
      <dgm:t>
        <a:bodyPr/>
        <a:lstStyle/>
        <a:p>
          <a:r>
            <a:rPr lang="ru-RU" dirty="0" smtClean="0"/>
            <a:t>Министерство образования Тульской области</a:t>
          </a:r>
          <a:endParaRPr lang="ru-RU" dirty="0"/>
        </a:p>
      </dgm:t>
    </dgm:pt>
    <dgm:pt modelId="{BE4074A9-6451-4D3C-9D20-0642C8D95CDC}" type="parTrans" cxnId="{95679AB0-5B80-4B3D-B541-77E5B58AADD0}">
      <dgm:prSet/>
      <dgm:spPr/>
      <dgm:t>
        <a:bodyPr/>
        <a:lstStyle/>
        <a:p>
          <a:endParaRPr lang="ru-RU"/>
        </a:p>
      </dgm:t>
    </dgm:pt>
    <dgm:pt modelId="{A23BBF0D-7D1A-428E-95F9-E6B9BB20EA76}" type="sibTrans" cxnId="{95679AB0-5B80-4B3D-B541-77E5B58AADD0}">
      <dgm:prSet/>
      <dgm:spPr/>
      <dgm:t>
        <a:bodyPr/>
        <a:lstStyle/>
        <a:p>
          <a:endParaRPr lang="ru-RU"/>
        </a:p>
      </dgm:t>
    </dgm:pt>
    <dgm:pt modelId="{3D0FC54F-6362-4144-875A-4C93C688E30C}">
      <dgm:prSet phldrT="[Текст]"/>
      <dgm:spPr/>
      <dgm:t>
        <a:bodyPr/>
        <a:lstStyle/>
        <a:p>
          <a:r>
            <a:rPr lang="ru-RU" dirty="0" smtClean="0"/>
            <a:t>УСЗН по Тульской области</a:t>
          </a:r>
          <a:endParaRPr lang="ru-RU" dirty="0"/>
        </a:p>
      </dgm:t>
    </dgm:pt>
    <dgm:pt modelId="{BE8800D2-0972-460E-B68F-FEB3C2B84E5A}" type="parTrans" cxnId="{7CF8CCD3-08D3-4118-8570-ABE3B6915C0C}">
      <dgm:prSet/>
      <dgm:spPr/>
      <dgm:t>
        <a:bodyPr/>
        <a:lstStyle/>
        <a:p>
          <a:endParaRPr lang="ru-RU"/>
        </a:p>
      </dgm:t>
    </dgm:pt>
    <dgm:pt modelId="{FD14AD1E-B51C-4B2D-94B7-AA4BF749936D}" type="sibTrans" cxnId="{7CF8CCD3-08D3-4118-8570-ABE3B6915C0C}">
      <dgm:prSet/>
      <dgm:spPr/>
      <dgm:t>
        <a:bodyPr/>
        <a:lstStyle/>
        <a:p>
          <a:endParaRPr lang="ru-RU"/>
        </a:p>
      </dgm:t>
    </dgm:pt>
    <dgm:pt modelId="{052E9C04-79EA-4A9E-83FB-D01BE7985E89}" type="pres">
      <dgm:prSet presAssocID="{37D9EDD8-65A4-49AA-8894-D361076173C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6E355-EB38-447C-B8BE-07622613E210}" type="pres">
      <dgm:prSet presAssocID="{37D9EDD8-65A4-49AA-8894-D361076173C6}" presName="matrix" presStyleCnt="0"/>
      <dgm:spPr/>
    </dgm:pt>
    <dgm:pt modelId="{85F819DB-648F-4179-B8FB-876F5251C698}" type="pres">
      <dgm:prSet presAssocID="{37D9EDD8-65A4-49AA-8894-D361076173C6}" presName="tile1" presStyleLbl="node1" presStyleIdx="0" presStyleCnt="4"/>
      <dgm:spPr/>
      <dgm:t>
        <a:bodyPr/>
        <a:lstStyle/>
        <a:p>
          <a:endParaRPr lang="ru-RU"/>
        </a:p>
      </dgm:t>
    </dgm:pt>
    <dgm:pt modelId="{6F92546A-29E8-4F51-929A-CA6E824A5E1F}" type="pres">
      <dgm:prSet presAssocID="{37D9EDD8-65A4-49AA-8894-D361076173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5A948-3B58-4724-8F46-77CDE6833A94}" type="pres">
      <dgm:prSet presAssocID="{37D9EDD8-65A4-49AA-8894-D361076173C6}" presName="tile2" presStyleLbl="node1" presStyleIdx="1" presStyleCnt="4"/>
      <dgm:spPr/>
      <dgm:t>
        <a:bodyPr/>
        <a:lstStyle/>
        <a:p>
          <a:endParaRPr lang="ru-RU"/>
        </a:p>
      </dgm:t>
    </dgm:pt>
    <dgm:pt modelId="{0E74A732-0333-44B8-A23B-88A5E5D69447}" type="pres">
      <dgm:prSet presAssocID="{37D9EDD8-65A4-49AA-8894-D361076173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CD8D1-3BA9-42FA-8967-820BD5F68B0F}" type="pres">
      <dgm:prSet presAssocID="{37D9EDD8-65A4-49AA-8894-D361076173C6}" presName="tile3" presStyleLbl="node1" presStyleIdx="2" presStyleCnt="4"/>
      <dgm:spPr/>
      <dgm:t>
        <a:bodyPr/>
        <a:lstStyle/>
        <a:p>
          <a:endParaRPr lang="ru-RU"/>
        </a:p>
      </dgm:t>
    </dgm:pt>
    <dgm:pt modelId="{BD629BD5-F785-4C23-9622-847EEA843E12}" type="pres">
      <dgm:prSet presAssocID="{37D9EDD8-65A4-49AA-8894-D361076173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88B7A-23B1-4B18-A716-7F183A3A62F2}" type="pres">
      <dgm:prSet presAssocID="{37D9EDD8-65A4-49AA-8894-D361076173C6}" presName="tile4" presStyleLbl="node1" presStyleIdx="3" presStyleCnt="4"/>
      <dgm:spPr/>
      <dgm:t>
        <a:bodyPr/>
        <a:lstStyle/>
        <a:p>
          <a:endParaRPr lang="ru-RU"/>
        </a:p>
      </dgm:t>
    </dgm:pt>
    <dgm:pt modelId="{E89A1183-D1A2-4FA2-B5EC-A26D8F1132F5}" type="pres">
      <dgm:prSet presAssocID="{37D9EDD8-65A4-49AA-8894-D361076173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57928-3A73-4C20-8087-C4772CFA37D8}" type="pres">
      <dgm:prSet presAssocID="{37D9EDD8-65A4-49AA-8894-D361076173C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9480F-34A9-4637-84E6-490F5EC7EC78}" type="presOf" srcId="{D6B4FE6C-6969-4769-8508-BCEFC01AB652}" destId="{BD629BD5-F785-4C23-9622-847EEA843E12}" srcOrd="1" destOrd="0" presId="urn:microsoft.com/office/officeart/2005/8/layout/matrix1"/>
    <dgm:cxn modelId="{8DC66EAC-E472-45EB-9BF8-CC98BE274503}" type="presOf" srcId="{FFAAC15F-AAAD-46C6-B571-33704FD5D496}" destId="{6F92546A-29E8-4F51-929A-CA6E824A5E1F}" srcOrd="1" destOrd="0" presId="urn:microsoft.com/office/officeart/2005/8/layout/matrix1"/>
    <dgm:cxn modelId="{4A9255E0-AF0A-43F9-B4BF-027F32A7D0F4}" srcId="{3B842BFF-DE9E-4B1E-9D13-29C0AD0DC691}" destId="{83DB79B2-3AAB-4528-80CF-2CE2A8F3C789}" srcOrd="1" destOrd="0" parTransId="{8AC12108-A92C-466B-A2EC-9911B0BB0A2E}" sibTransId="{FB9E0ECC-E8FD-4B38-BF4D-854FCA56D620}"/>
    <dgm:cxn modelId="{4836FFEF-BF46-41F2-872A-0DA1F7EDCD3D}" srcId="{3B842BFF-DE9E-4B1E-9D13-29C0AD0DC691}" destId="{FFAAC15F-AAAD-46C6-B571-33704FD5D496}" srcOrd="0" destOrd="0" parTransId="{44331F71-8A23-4378-9B16-9580DFB833D0}" sibTransId="{C7300794-28E4-40D5-82AF-46ED35D8F0DA}"/>
    <dgm:cxn modelId="{7C64A099-F351-4CFF-8822-19B66C1BDBC9}" type="presOf" srcId="{3D0FC54F-6362-4144-875A-4C93C688E30C}" destId="{E89A1183-D1A2-4FA2-B5EC-A26D8F1132F5}" srcOrd="1" destOrd="0" presId="urn:microsoft.com/office/officeart/2005/8/layout/matrix1"/>
    <dgm:cxn modelId="{C419D5BE-E153-4B75-8066-20C3AA1601DE}" type="presOf" srcId="{83DB79B2-3AAB-4528-80CF-2CE2A8F3C789}" destId="{14C5A948-3B58-4724-8F46-77CDE6833A94}" srcOrd="0" destOrd="0" presId="urn:microsoft.com/office/officeart/2005/8/layout/matrix1"/>
    <dgm:cxn modelId="{7CF8CCD3-08D3-4118-8570-ABE3B6915C0C}" srcId="{3B842BFF-DE9E-4B1E-9D13-29C0AD0DC691}" destId="{3D0FC54F-6362-4144-875A-4C93C688E30C}" srcOrd="3" destOrd="0" parTransId="{BE8800D2-0972-460E-B68F-FEB3C2B84E5A}" sibTransId="{FD14AD1E-B51C-4B2D-94B7-AA4BF749936D}"/>
    <dgm:cxn modelId="{1224A90F-8C1F-474C-B347-130D175D00CE}" type="presOf" srcId="{37D9EDD8-65A4-49AA-8894-D361076173C6}" destId="{052E9C04-79EA-4A9E-83FB-D01BE7985E89}" srcOrd="0" destOrd="0" presId="urn:microsoft.com/office/officeart/2005/8/layout/matrix1"/>
    <dgm:cxn modelId="{32F81E07-0BBB-40D1-A2F1-E8C47C169659}" type="presOf" srcId="{3B842BFF-DE9E-4B1E-9D13-29C0AD0DC691}" destId="{94457928-3A73-4C20-8087-C4772CFA37D8}" srcOrd="0" destOrd="0" presId="urn:microsoft.com/office/officeart/2005/8/layout/matrix1"/>
    <dgm:cxn modelId="{F90621A5-3538-41C0-B416-B02E65979624}" type="presOf" srcId="{83DB79B2-3AAB-4528-80CF-2CE2A8F3C789}" destId="{0E74A732-0333-44B8-A23B-88A5E5D69447}" srcOrd="1" destOrd="0" presId="urn:microsoft.com/office/officeart/2005/8/layout/matrix1"/>
    <dgm:cxn modelId="{0297D92F-830E-4E2F-8620-92D3E671215D}" type="presOf" srcId="{D6B4FE6C-6969-4769-8508-BCEFC01AB652}" destId="{3FACD8D1-3BA9-42FA-8967-820BD5F68B0F}" srcOrd="0" destOrd="0" presId="urn:microsoft.com/office/officeart/2005/8/layout/matrix1"/>
    <dgm:cxn modelId="{D11FD446-E640-4BD5-9397-FDEE2960A2D3}" type="presOf" srcId="{3D0FC54F-6362-4144-875A-4C93C688E30C}" destId="{65088B7A-23B1-4B18-A716-7F183A3A62F2}" srcOrd="0" destOrd="0" presId="urn:microsoft.com/office/officeart/2005/8/layout/matrix1"/>
    <dgm:cxn modelId="{95679AB0-5B80-4B3D-B541-77E5B58AADD0}" srcId="{3B842BFF-DE9E-4B1E-9D13-29C0AD0DC691}" destId="{D6B4FE6C-6969-4769-8508-BCEFC01AB652}" srcOrd="2" destOrd="0" parTransId="{BE4074A9-6451-4D3C-9D20-0642C8D95CDC}" sibTransId="{A23BBF0D-7D1A-428E-95F9-E6B9BB20EA76}"/>
    <dgm:cxn modelId="{856740DB-33C5-4B52-A303-89372F107346}" srcId="{37D9EDD8-65A4-49AA-8894-D361076173C6}" destId="{3B842BFF-DE9E-4B1E-9D13-29C0AD0DC691}" srcOrd="0" destOrd="0" parTransId="{AAC62A2D-BED6-4342-BDAC-360CA692E666}" sibTransId="{E9DCEAB4-E740-42E0-ABB4-7C33FE4D3A26}"/>
    <dgm:cxn modelId="{E8CC8ECC-6A43-4D9F-9F9C-2060E87000B8}" type="presOf" srcId="{FFAAC15F-AAAD-46C6-B571-33704FD5D496}" destId="{85F819DB-648F-4179-B8FB-876F5251C698}" srcOrd="0" destOrd="0" presId="urn:microsoft.com/office/officeart/2005/8/layout/matrix1"/>
    <dgm:cxn modelId="{FBE3A8E9-C474-4B3F-8942-7A3C6AEC5737}" type="presParOf" srcId="{052E9C04-79EA-4A9E-83FB-D01BE7985E89}" destId="{FED6E355-EB38-447C-B8BE-07622613E210}" srcOrd="0" destOrd="0" presId="urn:microsoft.com/office/officeart/2005/8/layout/matrix1"/>
    <dgm:cxn modelId="{9A26A47F-A67D-4433-8BE7-012CBA814EB6}" type="presParOf" srcId="{FED6E355-EB38-447C-B8BE-07622613E210}" destId="{85F819DB-648F-4179-B8FB-876F5251C698}" srcOrd="0" destOrd="0" presId="urn:microsoft.com/office/officeart/2005/8/layout/matrix1"/>
    <dgm:cxn modelId="{5498E6A5-3E56-494F-8D05-33C36DB51C38}" type="presParOf" srcId="{FED6E355-EB38-447C-B8BE-07622613E210}" destId="{6F92546A-29E8-4F51-929A-CA6E824A5E1F}" srcOrd="1" destOrd="0" presId="urn:microsoft.com/office/officeart/2005/8/layout/matrix1"/>
    <dgm:cxn modelId="{290E38FB-E000-44DD-8C46-6B96F5383348}" type="presParOf" srcId="{FED6E355-EB38-447C-B8BE-07622613E210}" destId="{14C5A948-3B58-4724-8F46-77CDE6833A94}" srcOrd="2" destOrd="0" presId="urn:microsoft.com/office/officeart/2005/8/layout/matrix1"/>
    <dgm:cxn modelId="{E900B224-474A-4511-BB4C-51070A37C641}" type="presParOf" srcId="{FED6E355-EB38-447C-B8BE-07622613E210}" destId="{0E74A732-0333-44B8-A23B-88A5E5D69447}" srcOrd="3" destOrd="0" presId="urn:microsoft.com/office/officeart/2005/8/layout/matrix1"/>
    <dgm:cxn modelId="{C5800981-94C3-4B27-AB8D-012AF37B8224}" type="presParOf" srcId="{FED6E355-EB38-447C-B8BE-07622613E210}" destId="{3FACD8D1-3BA9-42FA-8967-820BD5F68B0F}" srcOrd="4" destOrd="0" presId="urn:microsoft.com/office/officeart/2005/8/layout/matrix1"/>
    <dgm:cxn modelId="{83E0C061-C522-4EC5-962E-CBD34D5AE51C}" type="presParOf" srcId="{FED6E355-EB38-447C-B8BE-07622613E210}" destId="{BD629BD5-F785-4C23-9622-847EEA843E12}" srcOrd="5" destOrd="0" presId="urn:microsoft.com/office/officeart/2005/8/layout/matrix1"/>
    <dgm:cxn modelId="{E5D40F7B-833C-47D8-AEE0-438EC5F201B3}" type="presParOf" srcId="{FED6E355-EB38-447C-B8BE-07622613E210}" destId="{65088B7A-23B1-4B18-A716-7F183A3A62F2}" srcOrd="6" destOrd="0" presId="urn:microsoft.com/office/officeart/2005/8/layout/matrix1"/>
    <dgm:cxn modelId="{B5CDED1E-C9B6-4BC4-8070-4C866118E1EC}" type="presParOf" srcId="{FED6E355-EB38-447C-B8BE-07622613E210}" destId="{E89A1183-D1A2-4FA2-B5EC-A26D8F1132F5}" srcOrd="7" destOrd="0" presId="urn:microsoft.com/office/officeart/2005/8/layout/matrix1"/>
    <dgm:cxn modelId="{56B89128-DC58-43E0-8E03-AA843B896B0A}" type="presParOf" srcId="{052E9C04-79EA-4A9E-83FB-D01BE7985E89}" destId="{94457928-3A73-4C20-8087-C4772CFA37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46891-2B96-4C5F-B3F1-59F6D1D5369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9EB826-7A99-4EDA-9760-9F926633587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 ТО «Семейный МФЦ «Мой семейный центр»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A48D6-BC8C-4BC6-8673-C9AC9AC565B1}" type="parTrans" cxnId="{C44C1D70-8F2F-4F92-AC29-18BA8A4A2CD6}">
      <dgm:prSet/>
      <dgm:spPr/>
      <dgm:t>
        <a:bodyPr/>
        <a:lstStyle/>
        <a:p>
          <a:endParaRPr lang="ru-RU"/>
        </a:p>
      </dgm:t>
    </dgm:pt>
    <dgm:pt modelId="{637C8E07-23BF-48EE-ABC0-8D9A3FEF570F}" type="sibTrans" cxnId="{C44C1D70-8F2F-4F92-AC29-18BA8A4A2CD6}">
      <dgm:prSet/>
      <dgm:spPr/>
      <dgm:t>
        <a:bodyPr/>
        <a:lstStyle/>
        <a:p>
          <a:endParaRPr lang="ru-RU"/>
        </a:p>
      </dgm:t>
    </dgm:pt>
    <dgm:pt modelId="{2C97242B-4001-4B5E-9F16-ABD25AA64C4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здравоохранения (женские консультации, поликлиники)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3EE93-8DE3-4483-B9E5-1A9B0F2AD823}" type="parTrans" cxnId="{866D7947-A5F7-4ED4-8761-4E35B9F69FC4}">
      <dgm:prSet/>
      <dgm:spPr/>
      <dgm:t>
        <a:bodyPr/>
        <a:lstStyle/>
        <a:p>
          <a:endParaRPr lang="ru-RU"/>
        </a:p>
      </dgm:t>
    </dgm:pt>
    <dgm:pt modelId="{26D4B9B9-5767-431C-A001-B31696AD35BA}" type="sibTrans" cxnId="{866D7947-A5F7-4ED4-8761-4E35B9F69FC4}">
      <dgm:prSet/>
      <dgm:spPr/>
      <dgm:t>
        <a:bodyPr/>
        <a:lstStyle/>
        <a:p>
          <a:endParaRPr lang="ru-RU"/>
        </a:p>
      </dgm:t>
    </dgm:pt>
    <dgm:pt modelId="{5D5B2824-B11C-4D09-A28F-33EEC2BD1BC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УСЗН г. Тулы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DB933-F43A-40E5-937B-7B9638BEEAE3}" type="parTrans" cxnId="{B80B8724-E982-44EC-89E8-D68241BC1171}">
      <dgm:prSet/>
      <dgm:spPr/>
      <dgm:t>
        <a:bodyPr/>
        <a:lstStyle/>
        <a:p>
          <a:endParaRPr lang="ru-RU"/>
        </a:p>
      </dgm:t>
    </dgm:pt>
    <dgm:pt modelId="{56D24D2D-2268-481C-BAA1-E55D63A779A1}" type="sibTrans" cxnId="{B80B8724-E982-44EC-89E8-D68241BC1171}">
      <dgm:prSet/>
      <dgm:spPr/>
      <dgm:t>
        <a:bodyPr/>
        <a:lstStyle/>
        <a:p>
          <a:endParaRPr lang="ru-RU"/>
        </a:p>
      </dgm:t>
    </dgm:pt>
    <dgm:pt modelId="{6E729AD3-6AB5-4F41-9CE4-310966B6655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образования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C907-03B5-470B-8AE4-E9FBB56A29B2}" type="parTrans" cxnId="{F230DA61-7FC7-41F9-AEF0-130C6503E63F}">
      <dgm:prSet/>
      <dgm:spPr/>
      <dgm:t>
        <a:bodyPr/>
        <a:lstStyle/>
        <a:p>
          <a:endParaRPr lang="ru-RU"/>
        </a:p>
      </dgm:t>
    </dgm:pt>
    <dgm:pt modelId="{62201C13-1A3B-42F6-B104-385E25D7A14E}" type="sibTrans" cxnId="{F230DA61-7FC7-41F9-AEF0-130C6503E63F}">
      <dgm:prSet/>
      <dgm:spPr/>
      <dgm:t>
        <a:bodyPr/>
        <a:lstStyle/>
        <a:p>
          <a:endParaRPr lang="ru-RU"/>
        </a:p>
      </dgm:t>
    </dgm:pt>
    <dgm:pt modelId="{A2035AAC-A75E-4CD2-B0D6-1E04981DD5B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Комиссия по делам несовершенно летних и защите их прав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A0ACD-CB00-4BB0-A9D4-FA0EDD53D68C}" type="parTrans" cxnId="{897035E0-5B69-4D06-881D-A5980F89598D}">
      <dgm:prSet/>
      <dgm:spPr/>
      <dgm:t>
        <a:bodyPr/>
        <a:lstStyle/>
        <a:p>
          <a:endParaRPr lang="ru-RU"/>
        </a:p>
      </dgm:t>
    </dgm:pt>
    <dgm:pt modelId="{BDDD41A2-60F2-4B61-99DD-B09435F005C5}" type="sibTrans" cxnId="{897035E0-5B69-4D06-881D-A5980F89598D}">
      <dgm:prSet/>
      <dgm:spPr/>
      <dgm:t>
        <a:bodyPr/>
        <a:lstStyle/>
        <a:p>
          <a:endParaRPr lang="ru-RU"/>
        </a:p>
      </dgm:t>
    </dgm:pt>
    <dgm:pt modelId="{4094EE41-4D08-499B-81ED-3CE2655F46E0}">
      <dgm:prSet phldrT="[Текст]"/>
      <dgm:spPr/>
      <dgm:t>
        <a:bodyPr/>
        <a:lstStyle/>
        <a:p>
          <a:endParaRPr lang="ru-RU"/>
        </a:p>
      </dgm:t>
    </dgm:pt>
    <dgm:pt modelId="{474F7887-61EA-42F2-84FA-0B51B5EF638A}" type="parTrans" cxnId="{1A3F497C-01BC-4040-88E1-2C6889F0D760}">
      <dgm:prSet/>
      <dgm:spPr/>
      <dgm:t>
        <a:bodyPr/>
        <a:lstStyle/>
        <a:p>
          <a:endParaRPr lang="ru-RU"/>
        </a:p>
      </dgm:t>
    </dgm:pt>
    <dgm:pt modelId="{F4719A4E-BD02-4340-8306-A274CD8A1A40}" type="sibTrans" cxnId="{1A3F497C-01BC-4040-88E1-2C6889F0D760}">
      <dgm:prSet/>
      <dgm:spPr/>
      <dgm:t>
        <a:bodyPr/>
        <a:lstStyle/>
        <a:p>
          <a:endParaRPr lang="ru-RU"/>
        </a:p>
      </dgm:t>
    </dgm:pt>
    <dgm:pt modelId="{FAC5BDD8-4D09-4588-AA2A-FB86628E3614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B52D8-E031-4C7A-A2B6-EC4E7AF99A1E}" type="parTrans" cxnId="{2D6FF7C9-8444-4947-94A8-1F8340F26A7D}">
      <dgm:prSet/>
      <dgm:spPr/>
      <dgm:t>
        <a:bodyPr/>
        <a:lstStyle/>
        <a:p>
          <a:endParaRPr lang="ru-RU"/>
        </a:p>
      </dgm:t>
    </dgm:pt>
    <dgm:pt modelId="{D31E91D4-D679-4548-9300-7D30F8C110FF}" type="sibTrans" cxnId="{2D6FF7C9-8444-4947-94A8-1F8340F26A7D}">
      <dgm:prSet/>
      <dgm:spPr/>
      <dgm:t>
        <a:bodyPr/>
        <a:lstStyle/>
        <a:p>
          <a:endParaRPr lang="ru-RU"/>
        </a:p>
      </dgm:t>
    </dgm:pt>
    <dgm:pt modelId="{248634CF-12D8-4610-A920-1A3C49F9E15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и благотворительные организации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F887D-3353-4E98-B7C3-5BC889C3F3F2}" type="parTrans" cxnId="{D25214EB-A785-453C-92AB-E362E2E11699}">
      <dgm:prSet/>
      <dgm:spPr/>
      <dgm:t>
        <a:bodyPr/>
        <a:lstStyle/>
        <a:p>
          <a:endParaRPr lang="ru-RU"/>
        </a:p>
      </dgm:t>
    </dgm:pt>
    <dgm:pt modelId="{6CFB5785-7766-4CCC-8431-F497B964A0EA}" type="sibTrans" cxnId="{D25214EB-A785-453C-92AB-E362E2E11699}">
      <dgm:prSet/>
      <dgm:spPr/>
      <dgm:t>
        <a:bodyPr/>
        <a:lstStyle/>
        <a:p>
          <a:endParaRPr lang="ru-RU"/>
        </a:p>
      </dgm:t>
    </dgm:pt>
    <dgm:pt modelId="{E7E97BB5-08D9-436E-8585-F2C3198D2D9F}" type="pres">
      <dgm:prSet presAssocID="{6A846891-2B96-4C5F-B3F1-59F6D1D536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12E38-B17D-4C7A-8EAC-BEFB2202000D}" type="pres">
      <dgm:prSet presAssocID="{6A846891-2B96-4C5F-B3F1-59F6D1D5369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B4FE4368-CE95-497C-A634-7B9479A22144}" type="pres">
      <dgm:prSet presAssocID="{DB9EB826-7A99-4EDA-9760-9F9266335877}" presName="centerShape" presStyleLbl="vennNode1" presStyleIdx="0" presStyleCnt="6" custScaleX="77348" custScaleY="75362" custLinFactNeighborX="-1726" custLinFactNeighborY="-8634"/>
      <dgm:spPr/>
      <dgm:t>
        <a:bodyPr/>
        <a:lstStyle/>
        <a:p>
          <a:endParaRPr lang="ru-RU"/>
        </a:p>
      </dgm:t>
    </dgm:pt>
    <dgm:pt modelId="{9C7C381F-34AF-43F6-888E-B630064A3D7B}" type="pres">
      <dgm:prSet presAssocID="{2C97242B-4001-4B5E-9F16-ABD25AA64C44}" presName="node" presStyleLbl="vennNode1" presStyleIdx="1" presStyleCnt="6" custScaleX="83927" custScaleY="78659" custRadScaleRad="127757" custRadScaleInc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76824-19DE-4D64-AD6D-26165702D853}" type="pres">
      <dgm:prSet presAssocID="{5D5B2824-B11C-4D09-A28F-33EEC2BD1BC5}" presName="node" presStyleLbl="vennNode1" presStyleIdx="2" presStyleCnt="6" custScaleX="80109" custScaleY="77284" custRadScaleRad="121281" custRadScaleInc="-2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5002-8BEE-4957-BD8B-07C7C29F69C2}" type="pres">
      <dgm:prSet presAssocID="{248634CF-12D8-4610-A920-1A3C49F9E158}" presName="node" presStyleLbl="vennNode1" presStyleIdx="3" presStyleCnt="6" custScaleX="84717" custScaleY="78837" custRadScaleRad="113773" custRadScaleInc="-5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EE075-CD20-4026-B89A-70EEB0566961}" type="pres">
      <dgm:prSet presAssocID="{6E729AD3-6AB5-4F41-9CE4-310966B66550}" presName="node" presStyleLbl="vennNode1" presStyleIdx="4" presStyleCnt="6" custScaleX="88016" custScaleY="79558" custRadScaleRad="115005" custRadScaleInc="50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98FFD-7488-4732-BBEC-B86C53D99F3C}" type="pres">
      <dgm:prSet presAssocID="{A2035AAC-A75E-4CD2-B0D6-1E04981DD5B4}" presName="node" presStyleLbl="vennNode1" presStyleIdx="5" presStyleCnt="6" custScaleX="86607" custScaleY="81192" custRadScaleRad="130814" custRadScaleInc="1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214EB-A785-453C-92AB-E362E2E11699}" srcId="{DB9EB826-7A99-4EDA-9760-9F9266335877}" destId="{248634CF-12D8-4610-A920-1A3C49F9E158}" srcOrd="2" destOrd="0" parTransId="{898F887D-3353-4E98-B7C3-5BC889C3F3F2}" sibTransId="{6CFB5785-7766-4CCC-8431-F497B964A0EA}"/>
    <dgm:cxn modelId="{2D6FF7C9-8444-4947-94A8-1F8340F26A7D}" srcId="{6A846891-2B96-4C5F-B3F1-59F6D1D53696}" destId="{FAC5BDD8-4D09-4588-AA2A-FB86628E3614}" srcOrd="2" destOrd="0" parTransId="{DDBB52D8-E031-4C7A-A2B6-EC4E7AF99A1E}" sibTransId="{D31E91D4-D679-4548-9300-7D30F8C110FF}"/>
    <dgm:cxn modelId="{866D7947-A5F7-4ED4-8761-4E35B9F69FC4}" srcId="{DB9EB826-7A99-4EDA-9760-9F9266335877}" destId="{2C97242B-4001-4B5E-9F16-ABD25AA64C44}" srcOrd="0" destOrd="0" parTransId="{CD93EE93-8DE3-4483-B9E5-1A9B0F2AD823}" sibTransId="{26D4B9B9-5767-431C-A001-B31696AD35BA}"/>
    <dgm:cxn modelId="{88A01F8A-216F-4FD7-A1AC-B92E25B8B40E}" type="presOf" srcId="{248634CF-12D8-4610-A920-1A3C49F9E158}" destId="{988F5002-8BEE-4957-BD8B-07C7C29F69C2}" srcOrd="0" destOrd="0" presId="urn:microsoft.com/office/officeart/2005/8/layout/radial3"/>
    <dgm:cxn modelId="{B80B8724-E982-44EC-89E8-D68241BC1171}" srcId="{DB9EB826-7A99-4EDA-9760-9F9266335877}" destId="{5D5B2824-B11C-4D09-A28F-33EEC2BD1BC5}" srcOrd="1" destOrd="0" parTransId="{AF2DB933-F43A-40E5-937B-7B9638BEEAE3}" sibTransId="{56D24D2D-2268-481C-BAA1-E55D63A779A1}"/>
    <dgm:cxn modelId="{5E2CE870-9DF0-4A59-BCD1-3401E5860D26}" type="presOf" srcId="{5D5B2824-B11C-4D09-A28F-33EEC2BD1BC5}" destId="{ECD76824-19DE-4D64-AD6D-26165702D853}" srcOrd="0" destOrd="0" presId="urn:microsoft.com/office/officeart/2005/8/layout/radial3"/>
    <dgm:cxn modelId="{944CB1DC-2320-4699-A5C2-08CF063CCE32}" type="presOf" srcId="{2C97242B-4001-4B5E-9F16-ABD25AA64C44}" destId="{9C7C381F-34AF-43F6-888E-B630064A3D7B}" srcOrd="0" destOrd="0" presId="urn:microsoft.com/office/officeart/2005/8/layout/radial3"/>
    <dgm:cxn modelId="{1A3F497C-01BC-4040-88E1-2C6889F0D760}" srcId="{6A846891-2B96-4C5F-B3F1-59F6D1D53696}" destId="{4094EE41-4D08-499B-81ED-3CE2655F46E0}" srcOrd="1" destOrd="0" parTransId="{474F7887-61EA-42F2-84FA-0B51B5EF638A}" sibTransId="{F4719A4E-BD02-4340-8306-A274CD8A1A40}"/>
    <dgm:cxn modelId="{F230DA61-7FC7-41F9-AEF0-130C6503E63F}" srcId="{DB9EB826-7A99-4EDA-9760-9F9266335877}" destId="{6E729AD3-6AB5-4F41-9CE4-310966B66550}" srcOrd="3" destOrd="0" parTransId="{B3ACC907-03B5-470B-8AE4-E9FBB56A29B2}" sibTransId="{62201C13-1A3B-42F6-B104-385E25D7A14E}"/>
    <dgm:cxn modelId="{897035E0-5B69-4D06-881D-A5980F89598D}" srcId="{DB9EB826-7A99-4EDA-9760-9F9266335877}" destId="{A2035AAC-A75E-4CD2-B0D6-1E04981DD5B4}" srcOrd="4" destOrd="0" parTransId="{C49A0ACD-CB00-4BB0-A9D4-FA0EDD53D68C}" sibTransId="{BDDD41A2-60F2-4B61-99DD-B09435F005C5}"/>
    <dgm:cxn modelId="{BC24AF15-2B44-42B8-83EE-879EDDF5F4AB}" type="presOf" srcId="{DB9EB826-7A99-4EDA-9760-9F9266335877}" destId="{B4FE4368-CE95-497C-A634-7B9479A22144}" srcOrd="0" destOrd="0" presId="urn:microsoft.com/office/officeart/2005/8/layout/radial3"/>
    <dgm:cxn modelId="{24FA4918-91A4-46A8-B84F-0BE604440C40}" type="presOf" srcId="{6A846891-2B96-4C5F-B3F1-59F6D1D53696}" destId="{E7E97BB5-08D9-436E-8585-F2C3198D2D9F}" srcOrd="0" destOrd="0" presId="urn:microsoft.com/office/officeart/2005/8/layout/radial3"/>
    <dgm:cxn modelId="{C44C1D70-8F2F-4F92-AC29-18BA8A4A2CD6}" srcId="{6A846891-2B96-4C5F-B3F1-59F6D1D53696}" destId="{DB9EB826-7A99-4EDA-9760-9F9266335877}" srcOrd="0" destOrd="0" parTransId="{860A48D6-BC8C-4BC6-8673-C9AC9AC565B1}" sibTransId="{637C8E07-23BF-48EE-ABC0-8D9A3FEF570F}"/>
    <dgm:cxn modelId="{2311C885-5392-4FA2-85A8-592CBEBBFDF9}" type="presOf" srcId="{A2035AAC-A75E-4CD2-B0D6-1E04981DD5B4}" destId="{E5F98FFD-7488-4732-BBEC-B86C53D99F3C}" srcOrd="0" destOrd="0" presId="urn:microsoft.com/office/officeart/2005/8/layout/radial3"/>
    <dgm:cxn modelId="{8112F2ED-A0A9-4375-8DFA-5E95C8C5DFDB}" type="presOf" srcId="{6E729AD3-6AB5-4F41-9CE4-310966B66550}" destId="{8B1EE075-CD20-4026-B89A-70EEB0566961}" srcOrd="0" destOrd="0" presId="urn:microsoft.com/office/officeart/2005/8/layout/radial3"/>
    <dgm:cxn modelId="{435FB8C1-99DC-4C73-99AF-A65FFBDC47AD}" type="presParOf" srcId="{E7E97BB5-08D9-436E-8585-F2C3198D2D9F}" destId="{21612E38-B17D-4C7A-8EAC-BEFB2202000D}" srcOrd="0" destOrd="0" presId="urn:microsoft.com/office/officeart/2005/8/layout/radial3"/>
    <dgm:cxn modelId="{390B086A-B5EE-4C64-AD65-F73F63504098}" type="presParOf" srcId="{21612E38-B17D-4C7A-8EAC-BEFB2202000D}" destId="{B4FE4368-CE95-497C-A634-7B9479A22144}" srcOrd="0" destOrd="0" presId="urn:microsoft.com/office/officeart/2005/8/layout/radial3"/>
    <dgm:cxn modelId="{DDDB6144-A484-48C3-82FD-DBC3DD9FCA8C}" type="presParOf" srcId="{21612E38-B17D-4C7A-8EAC-BEFB2202000D}" destId="{9C7C381F-34AF-43F6-888E-B630064A3D7B}" srcOrd="1" destOrd="0" presId="urn:microsoft.com/office/officeart/2005/8/layout/radial3"/>
    <dgm:cxn modelId="{36E22ED3-0CCB-4049-B243-AA2569CDCA54}" type="presParOf" srcId="{21612E38-B17D-4C7A-8EAC-BEFB2202000D}" destId="{ECD76824-19DE-4D64-AD6D-26165702D853}" srcOrd="2" destOrd="0" presId="urn:microsoft.com/office/officeart/2005/8/layout/radial3"/>
    <dgm:cxn modelId="{7EF57A3E-04AA-45CC-BD04-8579B2E863B8}" type="presParOf" srcId="{21612E38-B17D-4C7A-8EAC-BEFB2202000D}" destId="{988F5002-8BEE-4957-BD8B-07C7C29F69C2}" srcOrd="3" destOrd="0" presId="urn:microsoft.com/office/officeart/2005/8/layout/radial3"/>
    <dgm:cxn modelId="{4EFA5AAF-4DBC-4363-92AC-32D5D108A565}" type="presParOf" srcId="{21612E38-B17D-4C7A-8EAC-BEFB2202000D}" destId="{8B1EE075-CD20-4026-B89A-70EEB0566961}" srcOrd="4" destOrd="0" presId="urn:microsoft.com/office/officeart/2005/8/layout/radial3"/>
    <dgm:cxn modelId="{814EEA87-7321-460B-AD58-EF2666541592}" type="presParOf" srcId="{21612E38-B17D-4C7A-8EAC-BEFB2202000D}" destId="{E5F98FFD-7488-4732-BBEC-B86C53D99F3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8AF05-EBFC-4D75-811B-5B5A303EC198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F675478D-F940-46AB-AFE4-20E348EA8A86}">
      <dgm:prSet/>
      <dgm:spPr/>
      <dgm:t>
        <a:bodyPr/>
        <a:lstStyle/>
        <a:p>
          <a:pPr rtl="0"/>
          <a:r>
            <a:rPr lang="ru-RU" smtClean="0"/>
            <a:t>Комплексная поддержка несовершеннолетних беременных и юных матерей, оказавшихся в кризисной ситуации.</a:t>
          </a:r>
          <a:endParaRPr lang="ru-RU"/>
        </a:p>
      </dgm:t>
    </dgm:pt>
    <dgm:pt modelId="{EA4B3A11-DC90-42AA-B86D-A36C32940E46}" type="parTrans" cxnId="{6D1FF62D-213D-4696-AFE6-23F59B55A006}">
      <dgm:prSet/>
      <dgm:spPr/>
      <dgm:t>
        <a:bodyPr/>
        <a:lstStyle/>
        <a:p>
          <a:endParaRPr lang="ru-RU"/>
        </a:p>
      </dgm:t>
    </dgm:pt>
    <dgm:pt modelId="{970BF823-86C1-4E42-8F40-66B9316AD9B9}" type="sibTrans" cxnId="{6D1FF62D-213D-4696-AFE6-23F59B55A006}">
      <dgm:prSet/>
      <dgm:spPr/>
      <dgm:t>
        <a:bodyPr/>
        <a:lstStyle/>
        <a:p>
          <a:endParaRPr lang="ru-RU"/>
        </a:p>
      </dgm:t>
    </dgm:pt>
    <dgm:pt modelId="{ADAABA6B-FDBB-411C-B216-CA5FDDD89196}">
      <dgm:prSet/>
      <dgm:spPr/>
      <dgm:t>
        <a:bodyPr/>
        <a:lstStyle/>
        <a:p>
          <a:pPr rtl="0"/>
          <a:r>
            <a:rPr lang="ru-RU" smtClean="0"/>
            <a:t>Обучение специалистов профессиональных сообществ, вовлеченных в деятельность по предоставлению услуг несовершеннолетним беременным, юным матерям, их детям.</a:t>
          </a:r>
          <a:endParaRPr lang="ru-RU"/>
        </a:p>
      </dgm:t>
    </dgm:pt>
    <dgm:pt modelId="{A085D163-B044-4683-9428-AD839B93632D}" type="parTrans" cxnId="{15B89272-60F1-4A97-9AE7-87CB387EACE7}">
      <dgm:prSet/>
      <dgm:spPr/>
      <dgm:t>
        <a:bodyPr/>
        <a:lstStyle/>
        <a:p>
          <a:endParaRPr lang="ru-RU"/>
        </a:p>
      </dgm:t>
    </dgm:pt>
    <dgm:pt modelId="{81F7B891-5671-4B82-9BAA-F61703636382}" type="sibTrans" cxnId="{15B89272-60F1-4A97-9AE7-87CB387EACE7}">
      <dgm:prSet/>
      <dgm:spPr/>
      <dgm:t>
        <a:bodyPr/>
        <a:lstStyle/>
        <a:p>
          <a:endParaRPr lang="ru-RU"/>
        </a:p>
      </dgm:t>
    </dgm:pt>
    <dgm:pt modelId="{C972EE34-BB39-442D-A896-C2EDA9FB0B13}" type="pres">
      <dgm:prSet presAssocID="{1A28AF05-EBFC-4D75-811B-5B5A303EC1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446275-76C7-4962-A61E-52B2DE7CA6DC}" type="pres">
      <dgm:prSet presAssocID="{F675478D-F940-46AB-AFE4-20E348EA8A86}" presName="root" presStyleCnt="0"/>
      <dgm:spPr/>
    </dgm:pt>
    <dgm:pt modelId="{607D4D83-56FB-4B32-ACC6-C87249DF2C9A}" type="pres">
      <dgm:prSet presAssocID="{F675478D-F940-46AB-AFE4-20E348EA8A86}" presName="rootComposite" presStyleCnt="0"/>
      <dgm:spPr/>
    </dgm:pt>
    <dgm:pt modelId="{D4B0A66A-9EE1-4DDD-B765-CB433A004F0E}" type="pres">
      <dgm:prSet presAssocID="{F675478D-F940-46AB-AFE4-20E348EA8A86}" presName="rootText" presStyleLbl="node1" presStyleIdx="0" presStyleCnt="2"/>
      <dgm:spPr/>
      <dgm:t>
        <a:bodyPr/>
        <a:lstStyle/>
        <a:p>
          <a:endParaRPr lang="ru-RU"/>
        </a:p>
      </dgm:t>
    </dgm:pt>
    <dgm:pt modelId="{BC44562B-C2F2-4124-A6C5-9C6B68717314}" type="pres">
      <dgm:prSet presAssocID="{F675478D-F940-46AB-AFE4-20E348EA8A86}" presName="rootConnector" presStyleLbl="node1" presStyleIdx="0" presStyleCnt="2"/>
      <dgm:spPr/>
      <dgm:t>
        <a:bodyPr/>
        <a:lstStyle/>
        <a:p>
          <a:endParaRPr lang="ru-RU"/>
        </a:p>
      </dgm:t>
    </dgm:pt>
    <dgm:pt modelId="{104AACD6-48C5-4006-A877-BCA9FC0C8B7C}" type="pres">
      <dgm:prSet presAssocID="{F675478D-F940-46AB-AFE4-20E348EA8A86}" presName="childShape" presStyleCnt="0"/>
      <dgm:spPr/>
    </dgm:pt>
    <dgm:pt modelId="{8C4ADCDC-2163-4B1E-AD0A-C14A4599DECD}" type="pres">
      <dgm:prSet presAssocID="{ADAABA6B-FDBB-411C-B216-CA5FDDD89196}" presName="root" presStyleCnt="0"/>
      <dgm:spPr/>
    </dgm:pt>
    <dgm:pt modelId="{9F94399D-EACD-415C-AF48-B0B585E8F383}" type="pres">
      <dgm:prSet presAssocID="{ADAABA6B-FDBB-411C-B216-CA5FDDD89196}" presName="rootComposite" presStyleCnt="0"/>
      <dgm:spPr/>
    </dgm:pt>
    <dgm:pt modelId="{29B60FB6-641D-4CF9-ABA8-CC0ED5D359C1}" type="pres">
      <dgm:prSet presAssocID="{ADAABA6B-FDBB-411C-B216-CA5FDDD89196}" presName="rootText" presStyleLbl="node1" presStyleIdx="1" presStyleCnt="2"/>
      <dgm:spPr/>
      <dgm:t>
        <a:bodyPr/>
        <a:lstStyle/>
        <a:p>
          <a:endParaRPr lang="ru-RU"/>
        </a:p>
      </dgm:t>
    </dgm:pt>
    <dgm:pt modelId="{4AB3370B-2BAB-419E-AEFE-F3D21BEE2951}" type="pres">
      <dgm:prSet presAssocID="{ADAABA6B-FDBB-411C-B216-CA5FDDD89196}" presName="rootConnector" presStyleLbl="node1" presStyleIdx="1" presStyleCnt="2"/>
      <dgm:spPr/>
      <dgm:t>
        <a:bodyPr/>
        <a:lstStyle/>
        <a:p>
          <a:endParaRPr lang="ru-RU"/>
        </a:p>
      </dgm:t>
    </dgm:pt>
    <dgm:pt modelId="{74E5AA81-5E90-48CB-902C-206965E68F68}" type="pres">
      <dgm:prSet presAssocID="{ADAABA6B-FDBB-411C-B216-CA5FDDD89196}" presName="childShape" presStyleCnt="0"/>
      <dgm:spPr/>
    </dgm:pt>
  </dgm:ptLst>
  <dgm:cxnLst>
    <dgm:cxn modelId="{6D1FF62D-213D-4696-AFE6-23F59B55A006}" srcId="{1A28AF05-EBFC-4D75-811B-5B5A303EC198}" destId="{F675478D-F940-46AB-AFE4-20E348EA8A86}" srcOrd="0" destOrd="0" parTransId="{EA4B3A11-DC90-42AA-B86D-A36C32940E46}" sibTransId="{970BF823-86C1-4E42-8F40-66B9316AD9B9}"/>
    <dgm:cxn modelId="{A2D432D1-278D-4443-8BB0-347777790308}" type="presOf" srcId="{ADAABA6B-FDBB-411C-B216-CA5FDDD89196}" destId="{29B60FB6-641D-4CF9-ABA8-CC0ED5D359C1}" srcOrd="0" destOrd="0" presId="urn:microsoft.com/office/officeart/2005/8/layout/hierarchy3"/>
    <dgm:cxn modelId="{860C7364-B7E3-4454-B61D-A9BAB344D9E1}" type="presOf" srcId="{ADAABA6B-FDBB-411C-B216-CA5FDDD89196}" destId="{4AB3370B-2BAB-419E-AEFE-F3D21BEE2951}" srcOrd="1" destOrd="0" presId="urn:microsoft.com/office/officeart/2005/8/layout/hierarchy3"/>
    <dgm:cxn modelId="{7A8393AC-FD08-471D-8501-A39E415C321D}" type="presOf" srcId="{F675478D-F940-46AB-AFE4-20E348EA8A86}" destId="{D4B0A66A-9EE1-4DDD-B765-CB433A004F0E}" srcOrd="0" destOrd="0" presId="urn:microsoft.com/office/officeart/2005/8/layout/hierarchy3"/>
    <dgm:cxn modelId="{44E25909-2F85-4FDF-AE13-1D7B3307BA8E}" type="presOf" srcId="{F675478D-F940-46AB-AFE4-20E348EA8A86}" destId="{BC44562B-C2F2-4124-A6C5-9C6B68717314}" srcOrd="1" destOrd="0" presId="urn:microsoft.com/office/officeart/2005/8/layout/hierarchy3"/>
    <dgm:cxn modelId="{15B89272-60F1-4A97-9AE7-87CB387EACE7}" srcId="{1A28AF05-EBFC-4D75-811B-5B5A303EC198}" destId="{ADAABA6B-FDBB-411C-B216-CA5FDDD89196}" srcOrd="1" destOrd="0" parTransId="{A085D163-B044-4683-9428-AD839B93632D}" sibTransId="{81F7B891-5671-4B82-9BAA-F61703636382}"/>
    <dgm:cxn modelId="{3F8CAF8F-9586-4CBD-A520-5538C8E00F86}" type="presOf" srcId="{1A28AF05-EBFC-4D75-811B-5B5A303EC198}" destId="{C972EE34-BB39-442D-A896-C2EDA9FB0B13}" srcOrd="0" destOrd="0" presId="urn:microsoft.com/office/officeart/2005/8/layout/hierarchy3"/>
    <dgm:cxn modelId="{CD697827-3E81-4480-A329-F613906FB03E}" type="presParOf" srcId="{C972EE34-BB39-442D-A896-C2EDA9FB0B13}" destId="{A3446275-76C7-4962-A61E-52B2DE7CA6DC}" srcOrd="0" destOrd="0" presId="urn:microsoft.com/office/officeart/2005/8/layout/hierarchy3"/>
    <dgm:cxn modelId="{A1DF3868-1D70-4A1B-AE49-11E127F619E9}" type="presParOf" srcId="{A3446275-76C7-4962-A61E-52B2DE7CA6DC}" destId="{607D4D83-56FB-4B32-ACC6-C87249DF2C9A}" srcOrd="0" destOrd="0" presId="urn:microsoft.com/office/officeart/2005/8/layout/hierarchy3"/>
    <dgm:cxn modelId="{46C9E927-2F25-4E27-94E7-0D70F0FC8FD2}" type="presParOf" srcId="{607D4D83-56FB-4B32-ACC6-C87249DF2C9A}" destId="{D4B0A66A-9EE1-4DDD-B765-CB433A004F0E}" srcOrd="0" destOrd="0" presId="urn:microsoft.com/office/officeart/2005/8/layout/hierarchy3"/>
    <dgm:cxn modelId="{7E3D179A-D965-4035-88B8-B537C1EF8E0A}" type="presParOf" srcId="{607D4D83-56FB-4B32-ACC6-C87249DF2C9A}" destId="{BC44562B-C2F2-4124-A6C5-9C6B68717314}" srcOrd="1" destOrd="0" presId="urn:microsoft.com/office/officeart/2005/8/layout/hierarchy3"/>
    <dgm:cxn modelId="{4363F734-5478-4F5C-B2C1-70A5DFD9CD7F}" type="presParOf" srcId="{A3446275-76C7-4962-A61E-52B2DE7CA6DC}" destId="{104AACD6-48C5-4006-A877-BCA9FC0C8B7C}" srcOrd="1" destOrd="0" presId="urn:microsoft.com/office/officeart/2005/8/layout/hierarchy3"/>
    <dgm:cxn modelId="{9870684F-53FD-4943-8FC2-2815B8FAC036}" type="presParOf" srcId="{C972EE34-BB39-442D-A896-C2EDA9FB0B13}" destId="{8C4ADCDC-2163-4B1E-AD0A-C14A4599DECD}" srcOrd="1" destOrd="0" presId="urn:microsoft.com/office/officeart/2005/8/layout/hierarchy3"/>
    <dgm:cxn modelId="{369399D9-0BBF-4F8D-9A90-21CD3349A8C9}" type="presParOf" srcId="{8C4ADCDC-2163-4B1E-AD0A-C14A4599DECD}" destId="{9F94399D-EACD-415C-AF48-B0B585E8F383}" srcOrd="0" destOrd="0" presId="urn:microsoft.com/office/officeart/2005/8/layout/hierarchy3"/>
    <dgm:cxn modelId="{4E90EC69-80EC-43DA-AC36-E17541033D42}" type="presParOf" srcId="{9F94399D-EACD-415C-AF48-B0B585E8F383}" destId="{29B60FB6-641D-4CF9-ABA8-CC0ED5D359C1}" srcOrd="0" destOrd="0" presId="urn:microsoft.com/office/officeart/2005/8/layout/hierarchy3"/>
    <dgm:cxn modelId="{E2F2B3B5-A107-4626-88B4-1DF605E88CE7}" type="presParOf" srcId="{9F94399D-EACD-415C-AF48-B0B585E8F383}" destId="{4AB3370B-2BAB-419E-AEFE-F3D21BEE2951}" srcOrd="1" destOrd="0" presId="urn:microsoft.com/office/officeart/2005/8/layout/hierarchy3"/>
    <dgm:cxn modelId="{49FAAFF0-FD27-434A-BD78-0B68016C6996}" type="presParOf" srcId="{8C4ADCDC-2163-4B1E-AD0A-C14A4599DECD}" destId="{74E5AA81-5E90-48CB-902C-206965E68F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923AD1-7EAE-4C7E-A847-2DC232314CCF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1E1163F3-1C5B-49CE-8FA1-AD1ACE003090}">
      <dgm:prSet phldrT="[Текст]" custT="1"/>
      <dgm:spPr/>
      <dgm:t>
        <a:bodyPr/>
        <a:lstStyle/>
        <a:p>
          <a:r>
            <a:rPr lang="ru-RU" sz="1800" dirty="0" smtClean="0"/>
            <a:t>Доабортное консультирование</a:t>
          </a:r>
          <a:endParaRPr lang="ru-RU" sz="1800" dirty="0"/>
        </a:p>
      </dgm:t>
    </dgm:pt>
    <dgm:pt modelId="{6AE8E89D-967A-43C7-A9E9-0C6231C52027}" type="parTrans" cxnId="{35481244-E894-432E-868E-9A29ADDAB125}">
      <dgm:prSet/>
      <dgm:spPr/>
      <dgm:t>
        <a:bodyPr/>
        <a:lstStyle/>
        <a:p>
          <a:endParaRPr lang="ru-RU"/>
        </a:p>
      </dgm:t>
    </dgm:pt>
    <dgm:pt modelId="{BE6B18FE-9866-4760-9A06-3FC672FBDB30}" type="sibTrans" cxnId="{35481244-E894-432E-868E-9A29ADDAB125}">
      <dgm:prSet/>
      <dgm:spPr/>
      <dgm:t>
        <a:bodyPr/>
        <a:lstStyle/>
        <a:p>
          <a:endParaRPr lang="ru-RU"/>
        </a:p>
      </dgm:t>
    </dgm:pt>
    <dgm:pt modelId="{7BF0FAC5-5EC6-4663-A89C-27056D5F24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/>
            <a:t>Проведение индивидуальных и групповых занятий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/>
            <a:t>с несовершеннолетними беременными и юными матерями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/>
            <a:t>в рамках программы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/>
            <a:t>«Дочки-матери» </a:t>
          </a:r>
          <a:endParaRPr lang="ru-RU" sz="1600" b="0" dirty="0"/>
        </a:p>
      </dgm:t>
    </dgm:pt>
    <dgm:pt modelId="{E443B608-D9B8-4C51-AEC6-7DE3EEA2FA4A}" type="parTrans" cxnId="{2A5691AE-1A5D-4FB7-873C-7EFCF0C02715}">
      <dgm:prSet/>
      <dgm:spPr/>
      <dgm:t>
        <a:bodyPr/>
        <a:lstStyle/>
        <a:p>
          <a:endParaRPr lang="ru-RU"/>
        </a:p>
      </dgm:t>
    </dgm:pt>
    <dgm:pt modelId="{4745D5F3-D756-40BC-9CBB-0910FA5941D7}" type="sibTrans" cxnId="{2A5691AE-1A5D-4FB7-873C-7EFCF0C02715}">
      <dgm:prSet/>
      <dgm:spPr/>
      <dgm:t>
        <a:bodyPr/>
        <a:lstStyle/>
        <a:p>
          <a:endParaRPr lang="ru-RU"/>
        </a:p>
      </dgm:t>
    </dgm:pt>
    <dgm:pt modelId="{21A0B013-46C0-4046-A1A0-FFF8685918E1}">
      <dgm:prSet/>
      <dgm:spPr/>
      <dgm:t>
        <a:bodyPr/>
        <a:lstStyle/>
        <a:p>
          <a:r>
            <a:rPr lang="ru-RU" dirty="0" smtClean="0"/>
            <a:t>Организация и проведение групповых занятий с девушками и женщинами в рамках программы «Женское здоровье» </a:t>
          </a:r>
          <a:endParaRPr lang="ru-RU" dirty="0"/>
        </a:p>
      </dgm:t>
    </dgm:pt>
    <dgm:pt modelId="{C8516874-ADDD-4320-AAEE-F67CD18F8777}" type="parTrans" cxnId="{55F1588D-DBA0-4991-94CB-F48124839FF5}">
      <dgm:prSet/>
      <dgm:spPr/>
      <dgm:t>
        <a:bodyPr/>
        <a:lstStyle/>
        <a:p>
          <a:endParaRPr lang="ru-RU"/>
        </a:p>
      </dgm:t>
    </dgm:pt>
    <dgm:pt modelId="{687717EE-B36A-4149-8091-0B35DC31E59A}" type="sibTrans" cxnId="{55F1588D-DBA0-4991-94CB-F48124839FF5}">
      <dgm:prSet/>
      <dgm:spPr/>
      <dgm:t>
        <a:bodyPr/>
        <a:lstStyle/>
        <a:p>
          <a:endParaRPr lang="ru-RU"/>
        </a:p>
      </dgm:t>
    </dgm:pt>
    <dgm:pt modelId="{3C63C206-1DD8-4326-9FCE-3B74018390A8}" type="pres">
      <dgm:prSet presAssocID="{EF923AD1-7EAE-4C7E-A847-2DC232314CCF}" presName="compositeShape" presStyleCnt="0">
        <dgm:presLayoutVars>
          <dgm:dir/>
          <dgm:resizeHandles/>
        </dgm:presLayoutVars>
      </dgm:prSet>
      <dgm:spPr/>
    </dgm:pt>
    <dgm:pt modelId="{37CA1B5F-D3BD-41FD-8DAD-977B97A23E76}" type="pres">
      <dgm:prSet presAssocID="{EF923AD1-7EAE-4C7E-A847-2DC232314CCF}" presName="pyramid" presStyleLbl="node1" presStyleIdx="0" presStyleCnt="1" custLinFactNeighborX="3617"/>
      <dgm:spPr/>
    </dgm:pt>
    <dgm:pt modelId="{8726EDAD-4FFD-4543-AC63-0BE2AED70D30}" type="pres">
      <dgm:prSet presAssocID="{EF923AD1-7EAE-4C7E-A847-2DC232314CCF}" presName="theList" presStyleCnt="0"/>
      <dgm:spPr/>
    </dgm:pt>
    <dgm:pt modelId="{C125A6D5-6603-4BE1-A8F1-9315CCBF141D}" type="pres">
      <dgm:prSet presAssocID="{1E1163F3-1C5B-49CE-8FA1-AD1ACE003090}" presName="aNode" presStyleLbl="fgAcc1" presStyleIdx="0" presStyleCnt="3" custScaleX="103228" custScaleY="65684" custLinFactNeighborX="393" custLinFactNeighborY="52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96BE2-2898-4972-A337-49CAD9600A87}" type="pres">
      <dgm:prSet presAssocID="{1E1163F3-1C5B-49CE-8FA1-AD1ACE003090}" presName="aSpace" presStyleCnt="0"/>
      <dgm:spPr/>
    </dgm:pt>
    <dgm:pt modelId="{DCE96260-4974-4B09-A15B-94FF34E88424}" type="pres">
      <dgm:prSet presAssocID="{7BF0FAC5-5EC6-4663-A89C-27056D5F249C}" presName="aNode" presStyleLbl="fgAcc1" presStyleIdx="1" presStyleCnt="3" custScaleX="137438" custScaleY="165750" custLinFactY="15463" custLinFactNeighborX="11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5434-7DE6-4F5D-B6FD-2CB8D4C95CB0}" type="pres">
      <dgm:prSet presAssocID="{7BF0FAC5-5EC6-4663-A89C-27056D5F249C}" presName="aSpace" presStyleCnt="0"/>
      <dgm:spPr/>
    </dgm:pt>
    <dgm:pt modelId="{8EE89911-5E6B-40F2-86E1-CBE41E8BBFD9}" type="pres">
      <dgm:prSet presAssocID="{21A0B013-46C0-4046-A1A0-FFF8685918E1}" presName="aNode" presStyleLbl="fgAcc1" presStyleIdx="2" presStyleCnt="3" custScaleX="143699" custScaleY="112102" custLinFactY="33541" custLinFactNeighborX="-183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B344-B912-4273-BC83-F29B549A49A4}" type="pres">
      <dgm:prSet presAssocID="{21A0B013-46C0-4046-A1A0-FFF8685918E1}" presName="aSpace" presStyleCnt="0"/>
      <dgm:spPr/>
    </dgm:pt>
  </dgm:ptLst>
  <dgm:cxnLst>
    <dgm:cxn modelId="{55F1588D-DBA0-4991-94CB-F48124839FF5}" srcId="{EF923AD1-7EAE-4C7E-A847-2DC232314CCF}" destId="{21A0B013-46C0-4046-A1A0-FFF8685918E1}" srcOrd="2" destOrd="0" parTransId="{C8516874-ADDD-4320-AAEE-F67CD18F8777}" sibTransId="{687717EE-B36A-4149-8091-0B35DC31E59A}"/>
    <dgm:cxn modelId="{2A5691AE-1A5D-4FB7-873C-7EFCF0C02715}" srcId="{EF923AD1-7EAE-4C7E-A847-2DC232314CCF}" destId="{7BF0FAC5-5EC6-4663-A89C-27056D5F249C}" srcOrd="1" destOrd="0" parTransId="{E443B608-D9B8-4C51-AEC6-7DE3EEA2FA4A}" sibTransId="{4745D5F3-D756-40BC-9CBB-0910FA5941D7}"/>
    <dgm:cxn modelId="{CD88861A-2C89-4426-9A91-9853C7EC6D01}" type="presOf" srcId="{7BF0FAC5-5EC6-4663-A89C-27056D5F249C}" destId="{DCE96260-4974-4B09-A15B-94FF34E88424}" srcOrd="0" destOrd="0" presId="urn:microsoft.com/office/officeart/2005/8/layout/pyramid2"/>
    <dgm:cxn modelId="{2EA11A4A-040F-435D-B37F-E71F73529685}" type="presOf" srcId="{1E1163F3-1C5B-49CE-8FA1-AD1ACE003090}" destId="{C125A6D5-6603-4BE1-A8F1-9315CCBF141D}" srcOrd="0" destOrd="0" presId="urn:microsoft.com/office/officeart/2005/8/layout/pyramid2"/>
    <dgm:cxn modelId="{5B54366D-3856-4EB8-9AD9-CB6F3203B2E8}" type="presOf" srcId="{21A0B013-46C0-4046-A1A0-FFF8685918E1}" destId="{8EE89911-5E6B-40F2-86E1-CBE41E8BBFD9}" srcOrd="0" destOrd="0" presId="urn:microsoft.com/office/officeart/2005/8/layout/pyramid2"/>
    <dgm:cxn modelId="{70C2F62D-3B6C-4F00-80D7-26815E94EA43}" type="presOf" srcId="{EF923AD1-7EAE-4C7E-A847-2DC232314CCF}" destId="{3C63C206-1DD8-4326-9FCE-3B74018390A8}" srcOrd="0" destOrd="0" presId="urn:microsoft.com/office/officeart/2005/8/layout/pyramid2"/>
    <dgm:cxn modelId="{35481244-E894-432E-868E-9A29ADDAB125}" srcId="{EF923AD1-7EAE-4C7E-A847-2DC232314CCF}" destId="{1E1163F3-1C5B-49CE-8FA1-AD1ACE003090}" srcOrd="0" destOrd="0" parTransId="{6AE8E89D-967A-43C7-A9E9-0C6231C52027}" sibTransId="{BE6B18FE-9866-4760-9A06-3FC672FBDB30}"/>
    <dgm:cxn modelId="{6518FC52-4D10-4E87-B7A1-89CE23A05039}" type="presParOf" srcId="{3C63C206-1DD8-4326-9FCE-3B74018390A8}" destId="{37CA1B5F-D3BD-41FD-8DAD-977B97A23E76}" srcOrd="0" destOrd="0" presId="urn:microsoft.com/office/officeart/2005/8/layout/pyramid2"/>
    <dgm:cxn modelId="{A282B8B8-FDEA-468D-B794-75D6C683705E}" type="presParOf" srcId="{3C63C206-1DD8-4326-9FCE-3B74018390A8}" destId="{8726EDAD-4FFD-4543-AC63-0BE2AED70D30}" srcOrd="1" destOrd="0" presId="urn:microsoft.com/office/officeart/2005/8/layout/pyramid2"/>
    <dgm:cxn modelId="{B09A3F89-5F8F-44F4-9DF7-5B65ACB1D136}" type="presParOf" srcId="{8726EDAD-4FFD-4543-AC63-0BE2AED70D30}" destId="{C125A6D5-6603-4BE1-A8F1-9315CCBF141D}" srcOrd="0" destOrd="0" presId="urn:microsoft.com/office/officeart/2005/8/layout/pyramid2"/>
    <dgm:cxn modelId="{FD00224B-DCF1-41FF-890E-6A082F3E2F15}" type="presParOf" srcId="{8726EDAD-4FFD-4543-AC63-0BE2AED70D30}" destId="{A2096BE2-2898-4972-A337-49CAD9600A87}" srcOrd="1" destOrd="0" presId="urn:microsoft.com/office/officeart/2005/8/layout/pyramid2"/>
    <dgm:cxn modelId="{7CC42D89-B6BC-4FC5-8F4F-132C59B57C99}" type="presParOf" srcId="{8726EDAD-4FFD-4543-AC63-0BE2AED70D30}" destId="{DCE96260-4974-4B09-A15B-94FF34E88424}" srcOrd="2" destOrd="0" presId="urn:microsoft.com/office/officeart/2005/8/layout/pyramid2"/>
    <dgm:cxn modelId="{860759D8-9386-49C0-A51E-AA5079A01FB8}" type="presParOf" srcId="{8726EDAD-4FFD-4543-AC63-0BE2AED70D30}" destId="{255F5434-7DE6-4F5D-B6FD-2CB8D4C95CB0}" srcOrd="3" destOrd="0" presId="urn:microsoft.com/office/officeart/2005/8/layout/pyramid2"/>
    <dgm:cxn modelId="{DEDF895D-6619-4BAE-B24B-1DC2B167B42E}" type="presParOf" srcId="{8726EDAD-4FFD-4543-AC63-0BE2AED70D30}" destId="{8EE89911-5E6B-40F2-86E1-CBE41E8BBFD9}" srcOrd="4" destOrd="0" presId="urn:microsoft.com/office/officeart/2005/8/layout/pyramid2"/>
    <dgm:cxn modelId="{4238339E-70EB-4C2A-A0F1-837174434C17}" type="presParOf" srcId="{8726EDAD-4FFD-4543-AC63-0BE2AED70D30}" destId="{7E80B344-B912-4273-BC83-F29B549A49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6A044E-EB0E-48C4-B300-0F20400553E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121B5-371E-411D-A149-D5D9E2B8AB83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800" dirty="0" smtClean="0"/>
            <a:t>ГУ ТО «СМФЦ «МСЦ»</a:t>
          </a:r>
          <a:r>
            <a:rPr lang="ru-RU" sz="4400" dirty="0" smtClean="0"/>
            <a:t> </a:t>
          </a:r>
          <a:endParaRPr lang="ru-RU" sz="4400" dirty="0"/>
        </a:p>
      </dgm:t>
    </dgm:pt>
    <dgm:pt modelId="{78F94417-A665-4E40-86AF-3515CA0F02C1}" type="parTrans" cxnId="{4630EDC7-5C1C-4F2A-99AC-3E04576CE6F3}">
      <dgm:prSet/>
      <dgm:spPr/>
      <dgm:t>
        <a:bodyPr/>
        <a:lstStyle/>
        <a:p>
          <a:endParaRPr lang="ru-RU"/>
        </a:p>
      </dgm:t>
    </dgm:pt>
    <dgm:pt modelId="{DAA312E2-9EF6-441D-846B-9EFE53A8F369}" type="sibTrans" cxnId="{4630EDC7-5C1C-4F2A-99AC-3E04576CE6F3}">
      <dgm:prSet/>
      <dgm:spPr/>
      <dgm:t>
        <a:bodyPr/>
        <a:lstStyle/>
        <a:p>
          <a:endParaRPr lang="ru-RU"/>
        </a:p>
      </dgm:t>
    </dgm:pt>
    <dgm:pt modelId="{BBE1BD80-9883-405C-AFED-5AD550EF0E3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ГУЗ </a:t>
          </a:r>
          <a:r>
            <a:rPr lang="ru-RU" sz="2000" dirty="0" err="1" smtClean="0"/>
            <a:t>ЛенинскаяРБ</a:t>
          </a:r>
          <a:endParaRPr lang="ru-RU" sz="200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b="1" dirty="0" smtClean="0">
              <a:solidFill>
                <a:schemeClr val="bg1"/>
              </a:solidFill>
            </a:rPr>
            <a:t>5%</a:t>
          </a:r>
          <a:endParaRPr lang="ru-RU" sz="2400" b="1" dirty="0">
            <a:solidFill>
              <a:schemeClr val="bg1"/>
            </a:solidFill>
          </a:endParaRPr>
        </a:p>
      </dgm:t>
    </dgm:pt>
    <dgm:pt modelId="{B4B0EF85-FCAC-4211-8969-3E621239FC7A}" type="parTrans" cxnId="{9CFF5CA1-308D-4D2F-9223-9582990D759A}">
      <dgm:prSet/>
      <dgm:spPr/>
      <dgm:t>
        <a:bodyPr/>
        <a:lstStyle/>
        <a:p>
          <a:endParaRPr lang="ru-RU"/>
        </a:p>
      </dgm:t>
    </dgm:pt>
    <dgm:pt modelId="{B7E50029-BAE8-4416-8EB5-90086F7A01CE}" type="sibTrans" cxnId="{9CFF5CA1-308D-4D2F-9223-9582990D759A}">
      <dgm:prSet/>
      <dgm:spPr/>
      <dgm:t>
        <a:bodyPr/>
        <a:lstStyle/>
        <a:p>
          <a:endParaRPr lang="ru-RU"/>
        </a:p>
      </dgm:t>
    </dgm:pt>
    <dgm:pt modelId="{8B3C5B95-6EC3-4265-97DC-41DB361992F4}">
      <dgm:prSet phldrT="[Текст]" custT="1"/>
      <dgm:spPr/>
      <dgm:t>
        <a:bodyPr/>
        <a:lstStyle/>
        <a:p>
          <a:r>
            <a:rPr lang="ru-RU" sz="2400" dirty="0" smtClean="0"/>
            <a:t>ГУЗ ГБ № 3</a:t>
          </a:r>
        </a:p>
        <a:p>
          <a:r>
            <a:rPr lang="ru-RU" sz="2400" b="1" dirty="0" smtClean="0">
              <a:solidFill>
                <a:schemeClr val="bg1"/>
              </a:solidFill>
            </a:rPr>
            <a:t>9%</a:t>
          </a:r>
          <a:endParaRPr lang="ru-RU" sz="2400" b="1" dirty="0">
            <a:solidFill>
              <a:schemeClr val="bg1"/>
            </a:solidFill>
          </a:endParaRPr>
        </a:p>
      </dgm:t>
    </dgm:pt>
    <dgm:pt modelId="{291F2D01-7139-47D4-91E7-F92830EAC71B}" type="parTrans" cxnId="{55BEC8D8-8640-4A24-BDEA-91A346466CB6}">
      <dgm:prSet/>
      <dgm:spPr/>
      <dgm:t>
        <a:bodyPr/>
        <a:lstStyle/>
        <a:p>
          <a:endParaRPr lang="ru-RU"/>
        </a:p>
      </dgm:t>
    </dgm:pt>
    <dgm:pt modelId="{658D2C6D-8A66-4232-8A07-55C2D7D05E06}" type="sibTrans" cxnId="{55BEC8D8-8640-4A24-BDEA-91A346466CB6}">
      <dgm:prSet/>
      <dgm:spPr/>
      <dgm:t>
        <a:bodyPr/>
        <a:lstStyle/>
        <a:p>
          <a:endParaRPr lang="ru-RU"/>
        </a:p>
      </dgm:t>
    </dgm:pt>
    <dgm:pt modelId="{21C63118-D9CE-4733-8A4B-D0507DF06B6E}">
      <dgm:prSet phldrT="[Текст]" custT="1"/>
      <dgm:spPr/>
      <dgm:t>
        <a:bodyPr/>
        <a:lstStyle/>
        <a:p>
          <a:r>
            <a:rPr lang="ru-RU" sz="2400" dirty="0" smtClean="0"/>
            <a:t>ГУЗ ГБ № 7</a:t>
          </a:r>
        </a:p>
        <a:p>
          <a:r>
            <a:rPr lang="ru-RU" sz="2400" b="1" dirty="0" smtClean="0">
              <a:solidFill>
                <a:schemeClr val="bg1"/>
              </a:solidFill>
            </a:rPr>
            <a:t>21%</a:t>
          </a:r>
          <a:endParaRPr lang="ru-RU" sz="2400" b="1" dirty="0">
            <a:solidFill>
              <a:schemeClr val="bg1"/>
            </a:solidFill>
          </a:endParaRPr>
        </a:p>
      </dgm:t>
    </dgm:pt>
    <dgm:pt modelId="{2CE41810-A282-463C-99F9-7A95A93E1330}" type="parTrans" cxnId="{8E7C4B68-F554-4FC7-A7AF-01BDEB5FD1C1}">
      <dgm:prSet/>
      <dgm:spPr/>
      <dgm:t>
        <a:bodyPr/>
        <a:lstStyle/>
        <a:p>
          <a:endParaRPr lang="ru-RU"/>
        </a:p>
      </dgm:t>
    </dgm:pt>
    <dgm:pt modelId="{EF2B8099-417A-4669-9EDB-DC16511368FE}" type="sibTrans" cxnId="{8E7C4B68-F554-4FC7-A7AF-01BDEB5FD1C1}">
      <dgm:prSet/>
      <dgm:spPr/>
      <dgm:t>
        <a:bodyPr/>
        <a:lstStyle/>
        <a:p>
          <a:endParaRPr lang="ru-RU"/>
        </a:p>
      </dgm:t>
    </dgm:pt>
    <dgm:pt modelId="{4A307F1D-8F97-493C-AE1F-7D6CBD598C9C}">
      <dgm:prSet phldrT="[Текст]" custT="1"/>
      <dgm:spPr/>
      <dgm:t>
        <a:bodyPr/>
        <a:lstStyle/>
        <a:p>
          <a:r>
            <a:rPr lang="ru-RU" sz="2400" dirty="0" smtClean="0"/>
            <a:t>ГУЗ ГБ № 9</a:t>
          </a:r>
        </a:p>
        <a:p>
          <a:r>
            <a:rPr lang="ru-RU" sz="2400" b="1" dirty="0" smtClean="0">
              <a:solidFill>
                <a:schemeClr val="bg1"/>
              </a:solidFill>
            </a:rPr>
            <a:t>27%</a:t>
          </a:r>
          <a:endParaRPr lang="ru-RU" sz="2400" b="1" dirty="0">
            <a:solidFill>
              <a:schemeClr val="bg1"/>
            </a:solidFill>
          </a:endParaRPr>
        </a:p>
      </dgm:t>
    </dgm:pt>
    <dgm:pt modelId="{8FCDF01E-DF1F-4654-BF62-6CB5E3760709}" type="parTrans" cxnId="{9FB73BFE-569D-4D37-B0FB-952FA5979F6E}">
      <dgm:prSet/>
      <dgm:spPr/>
      <dgm:t>
        <a:bodyPr/>
        <a:lstStyle/>
        <a:p>
          <a:endParaRPr lang="ru-RU"/>
        </a:p>
      </dgm:t>
    </dgm:pt>
    <dgm:pt modelId="{F8E3838F-2AA6-4A59-915F-26E3638C2F34}" type="sibTrans" cxnId="{9FB73BFE-569D-4D37-B0FB-952FA5979F6E}">
      <dgm:prSet/>
      <dgm:spPr/>
      <dgm:t>
        <a:bodyPr/>
        <a:lstStyle/>
        <a:p>
          <a:endParaRPr lang="ru-RU"/>
        </a:p>
      </dgm:t>
    </dgm:pt>
    <dgm:pt modelId="{85281097-1B30-4218-AFC1-6D504930E601}">
      <dgm:prSet phldrT="[Текст]" custT="1"/>
      <dgm:spPr/>
      <dgm:t>
        <a:bodyPr/>
        <a:lstStyle/>
        <a:p>
          <a:r>
            <a:rPr lang="ru-RU" sz="2400" dirty="0" smtClean="0"/>
            <a:t>ГУЗ ГБ № 11</a:t>
          </a:r>
        </a:p>
        <a:p>
          <a:r>
            <a:rPr lang="ru-RU" sz="2400" b="1" dirty="0" smtClean="0">
              <a:solidFill>
                <a:schemeClr val="bg1"/>
              </a:solidFill>
            </a:rPr>
            <a:t>57%</a:t>
          </a:r>
          <a:endParaRPr lang="ru-RU" sz="2400" b="1" dirty="0">
            <a:solidFill>
              <a:schemeClr val="bg1"/>
            </a:solidFill>
          </a:endParaRPr>
        </a:p>
      </dgm:t>
    </dgm:pt>
    <dgm:pt modelId="{15DA5015-4BDB-41EA-9B62-2C3C119A4E15}" type="parTrans" cxnId="{431C4DF6-72FB-4C65-9A04-59E75F4679D1}">
      <dgm:prSet/>
      <dgm:spPr/>
      <dgm:t>
        <a:bodyPr/>
        <a:lstStyle/>
        <a:p>
          <a:endParaRPr lang="ru-RU"/>
        </a:p>
      </dgm:t>
    </dgm:pt>
    <dgm:pt modelId="{B8ABBFFC-42BC-43C4-8F41-49CDC3048F11}" type="sibTrans" cxnId="{431C4DF6-72FB-4C65-9A04-59E75F4679D1}">
      <dgm:prSet/>
      <dgm:spPr/>
      <dgm:t>
        <a:bodyPr/>
        <a:lstStyle/>
        <a:p>
          <a:endParaRPr lang="ru-RU"/>
        </a:p>
      </dgm:t>
    </dgm:pt>
    <dgm:pt modelId="{D10A3C66-1FA2-4F42-AAC9-71064920AE5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ГУЗ ГБ № 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п. Косая гора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b="1" dirty="0" smtClean="0">
              <a:solidFill>
                <a:schemeClr val="bg1"/>
              </a:solidFill>
            </a:rPr>
            <a:t>32%</a:t>
          </a:r>
          <a:endParaRPr lang="ru-RU" sz="2400" b="1" dirty="0">
            <a:solidFill>
              <a:schemeClr val="bg1"/>
            </a:solidFill>
          </a:endParaRPr>
        </a:p>
      </dgm:t>
    </dgm:pt>
    <dgm:pt modelId="{F0C07F39-22F7-4F04-965F-C8E558FC849A}" type="parTrans" cxnId="{A8176586-5D6F-4399-A662-754A72279296}">
      <dgm:prSet/>
      <dgm:spPr/>
      <dgm:t>
        <a:bodyPr/>
        <a:lstStyle/>
        <a:p>
          <a:endParaRPr lang="ru-RU"/>
        </a:p>
      </dgm:t>
    </dgm:pt>
    <dgm:pt modelId="{8476785B-16E8-4202-8044-3BFE05DCBA5A}" type="sibTrans" cxnId="{A8176586-5D6F-4399-A662-754A72279296}">
      <dgm:prSet/>
      <dgm:spPr/>
      <dgm:t>
        <a:bodyPr/>
        <a:lstStyle/>
        <a:p>
          <a:endParaRPr lang="ru-RU"/>
        </a:p>
      </dgm:t>
    </dgm:pt>
    <dgm:pt modelId="{495C28CA-CF17-4E98-A518-91DCE035F8FC}" type="pres">
      <dgm:prSet presAssocID="{086A044E-EB0E-48C4-B300-0F20400553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982BA-21D3-4A08-BB7F-70EC3C5DB690}" type="pres">
      <dgm:prSet presAssocID="{086A044E-EB0E-48C4-B300-0F20400553E6}" presName="radial" presStyleCnt="0">
        <dgm:presLayoutVars>
          <dgm:animLvl val="ctr"/>
        </dgm:presLayoutVars>
      </dgm:prSet>
      <dgm:spPr/>
    </dgm:pt>
    <dgm:pt modelId="{5E7ADEEA-8BA3-475D-916D-2A6223EA7F93}" type="pres">
      <dgm:prSet presAssocID="{412121B5-371E-411D-A149-D5D9E2B8AB83}" presName="centerShape" presStyleLbl="vennNode1" presStyleIdx="0" presStyleCnt="7" custScaleX="146851" custLinFactNeighborY="0"/>
      <dgm:spPr/>
      <dgm:t>
        <a:bodyPr/>
        <a:lstStyle/>
        <a:p>
          <a:endParaRPr lang="ru-RU"/>
        </a:p>
      </dgm:t>
    </dgm:pt>
    <dgm:pt modelId="{E3719937-2A66-4776-8356-1FF03E8FF3EE}" type="pres">
      <dgm:prSet presAssocID="{BBE1BD80-9883-405C-AFED-5AD550EF0E37}" presName="node" presStyleLbl="vennNode1" presStyleIdx="1" presStyleCnt="7" custScaleX="192519" custScaleY="107257" custRadScaleRad="105204" custRadScaleInc="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83F1A-FA64-4B88-A4B6-4A5D9DADB6A4}" type="pres">
      <dgm:prSet presAssocID="{8B3C5B95-6EC3-4265-97DC-41DB361992F4}" presName="node" presStyleLbl="vennNode1" presStyleIdx="2" presStyleCnt="7" custScaleX="180150" custScaleY="117709" custRadScaleRad="125878" custRadScaleInc="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46DF-20E1-4AB2-AC23-4ACFA1653375}" type="pres">
      <dgm:prSet presAssocID="{21C63118-D9CE-4733-8A4B-D0507DF06B6E}" presName="node" presStyleLbl="vennNode1" presStyleIdx="3" presStyleCnt="7" custScaleX="187149" custScaleY="108856" custRadScaleRad="122843" custRadScaleInc="-1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DC0A5-B9DF-44F8-A503-BF15A1F13018}" type="pres">
      <dgm:prSet presAssocID="{4A307F1D-8F97-493C-AE1F-7D6CBD598C9C}" presName="node" presStyleLbl="vennNode1" presStyleIdx="4" presStyleCnt="7" custScaleX="195276" custScaleY="104581" custRadScaleRad="103035" custRadScaleInc="-1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BDD57-199D-4022-B0E1-66CCB8C38EF0}" type="pres">
      <dgm:prSet presAssocID="{85281097-1B30-4218-AFC1-6D504930E601}" presName="node" presStyleLbl="vennNode1" presStyleIdx="5" presStyleCnt="7" custScaleX="182857" custScaleY="111107" custRadScaleRad="124017" custRadScaleInc="2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0208-4B78-4BCD-A47B-5FC27747EB92}" type="pres">
      <dgm:prSet presAssocID="{D10A3C66-1FA2-4F42-AAC9-71064920AE51}" presName="node" presStyleLbl="vennNode1" presStyleIdx="6" presStyleCnt="7" custScaleX="196006" custScaleY="111982" custRadScaleRad="125410" custRadScaleInc="-11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0ACAE-4A59-4130-B020-000C0B91B2DA}" type="presOf" srcId="{85281097-1B30-4218-AFC1-6D504930E601}" destId="{A06BDD57-199D-4022-B0E1-66CCB8C38EF0}" srcOrd="0" destOrd="0" presId="urn:microsoft.com/office/officeart/2005/8/layout/radial3"/>
    <dgm:cxn modelId="{4630EDC7-5C1C-4F2A-99AC-3E04576CE6F3}" srcId="{086A044E-EB0E-48C4-B300-0F20400553E6}" destId="{412121B5-371E-411D-A149-D5D9E2B8AB83}" srcOrd="0" destOrd="0" parTransId="{78F94417-A665-4E40-86AF-3515CA0F02C1}" sibTransId="{DAA312E2-9EF6-441D-846B-9EFE53A8F369}"/>
    <dgm:cxn modelId="{8E7C4B68-F554-4FC7-A7AF-01BDEB5FD1C1}" srcId="{412121B5-371E-411D-A149-D5D9E2B8AB83}" destId="{21C63118-D9CE-4733-8A4B-D0507DF06B6E}" srcOrd="2" destOrd="0" parTransId="{2CE41810-A282-463C-99F9-7A95A93E1330}" sibTransId="{EF2B8099-417A-4669-9EDB-DC16511368FE}"/>
    <dgm:cxn modelId="{648D2B46-D25B-464C-979A-ABA820C1CE4B}" type="presOf" srcId="{412121B5-371E-411D-A149-D5D9E2B8AB83}" destId="{5E7ADEEA-8BA3-475D-916D-2A6223EA7F93}" srcOrd="0" destOrd="0" presId="urn:microsoft.com/office/officeart/2005/8/layout/radial3"/>
    <dgm:cxn modelId="{646796B3-F00E-402C-A6BA-11FAC0B34DF8}" type="presOf" srcId="{BBE1BD80-9883-405C-AFED-5AD550EF0E37}" destId="{E3719937-2A66-4776-8356-1FF03E8FF3EE}" srcOrd="0" destOrd="0" presId="urn:microsoft.com/office/officeart/2005/8/layout/radial3"/>
    <dgm:cxn modelId="{9CFF5CA1-308D-4D2F-9223-9582990D759A}" srcId="{412121B5-371E-411D-A149-D5D9E2B8AB83}" destId="{BBE1BD80-9883-405C-AFED-5AD550EF0E37}" srcOrd="0" destOrd="0" parTransId="{B4B0EF85-FCAC-4211-8969-3E621239FC7A}" sibTransId="{B7E50029-BAE8-4416-8EB5-90086F7A01CE}"/>
    <dgm:cxn modelId="{431C4DF6-72FB-4C65-9A04-59E75F4679D1}" srcId="{412121B5-371E-411D-A149-D5D9E2B8AB83}" destId="{85281097-1B30-4218-AFC1-6D504930E601}" srcOrd="4" destOrd="0" parTransId="{15DA5015-4BDB-41EA-9B62-2C3C119A4E15}" sibTransId="{B8ABBFFC-42BC-43C4-8F41-49CDC3048F11}"/>
    <dgm:cxn modelId="{A8176586-5D6F-4399-A662-754A72279296}" srcId="{412121B5-371E-411D-A149-D5D9E2B8AB83}" destId="{D10A3C66-1FA2-4F42-AAC9-71064920AE51}" srcOrd="5" destOrd="0" parTransId="{F0C07F39-22F7-4F04-965F-C8E558FC849A}" sibTransId="{8476785B-16E8-4202-8044-3BFE05DCBA5A}"/>
    <dgm:cxn modelId="{EBF73B7B-76A4-4A4E-9B46-FFF0C8CC0CD5}" type="presOf" srcId="{D10A3C66-1FA2-4F42-AAC9-71064920AE51}" destId="{C4C90208-4B78-4BCD-A47B-5FC27747EB92}" srcOrd="0" destOrd="0" presId="urn:microsoft.com/office/officeart/2005/8/layout/radial3"/>
    <dgm:cxn modelId="{4A2CE0EE-4939-43CB-B030-8E58D4CB953B}" type="presOf" srcId="{21C63118-D9CE-4733-8A4B-D0507DF06B6E}" destId="{085F46DF-20E1-4AB2-AC23-4ACFA1653375}" srcOrd="0" destOrd="0" presId="urn:microsoft.com/office/officeart/2005/8/layout/radial3"/>
    <dgm:cxn modelId="{55BEC8D8-8640-4A24-BDEA-91A346466CB6}" srcId="{412121B5-371E-411D-A149-D5D9E2B8AB83}" destId="{8B3C5B95-6EC3-4265-97DC-41DB361992F4}" srcOrd="1" destOrd="0" parTransId="{291F2D01-7139-47D4-91E7-F92830EAC71B}" sibTransId="{658D2C6D-8A66-4232-8A07-55C2D7D05E06}"/>
    <dgm:cxn modelId="{9FB73BFE-569D-4D37-B0FB-952FA5979F6E}" srcId="{412121B5-371E-411D-A149-D5D9E2B8AB83}" destId="{4A307F1D-8F97-493C-AE1F-7D6CBD598C9C}" srcOrd="3" destOrd="0" parTransId="{8FCDF01E-DF1F-4654-BF62-6CB5E3760709}" sibTransId="{F8E3838F-2AA6-4A59-915F-26E3638C2F34}"/>
    <dgm:cxn modelId="{782C8B93-0E52-4722-90ED-C63686BE4003}" type="presOf" srcId="{4A307F1D-8F97-493C-AE1F-7D6CBD598C9C}" destId="{945DC0A5-B9DF-44F8-A503-BF15A1F13018}" srcOrd="0" destOrd="0" presId="urn:microsoft.com/office/officeart/2005/8/layout/radial3"/>
    <dgm:cxn modelId="{01854BE0-EBB8-44D1-8943-73BBAD14D5B7}" type="presOf" srcId="{086A044E-EB0E-48C4-B300-0F20400553E6}" destId="{495C28CA-CF17-4E98-A518-91DCE035F8FC}" srcOrd="0" destOrd="0" presId="urn:microsoft.com/office/officeart/2005/8/layout/radial3"/>
    <dgm:cxn modelId="{78F4C119-AC67-4BF6-8C5C-5DD4D578E845}" type="presOf" srcId="{8B3C5B95-6EC3-4265-97DC-41DB361992F4}" destId="{9D383F1A-FA64-4B88-A4B6-4A5D9DADB6A4}" srcOrd="0" destOrd="0" presId="urn:microsoft.com/office/officeart/2005/8/layout/radial3"/>
    <dgm:cxn modelId="{ED55AF17-F275-4B82-A84D-F36D02CB6C5E}" type="presParOf" srcId="{495C28CA-CF17-4E98-A518-91DCE035F8FC}" destId="{91B982BA-21D3-4A08-BB7F-70EC3C5DB690}" srcOrd="0" destOrd="0" presId="urn:microsoft.com/office/officeart/2005/8/layout/radial3"/>
    <dgm:cxn modelId="{D50AB02A-E7EA-4B54-845E-6DF97F7945A4}" type="presParOf" srcId="{91B982BA-21D3-4A08-BB7F-70EC3C5DB690}" destId="{5E7ADEEA-8BA3-475D-916D-2A6223EA7F93}" srcOrd="0" destOrd="0" presId="urn:microsoft.com/office/officeart/2005/8/layout/radial3"/>
    <dgm:cxn modelId="{02418D9C-C97B-46D5-BE2C-0E98B8521F94}" type="presParOf" srcId="{91B982BA-21D3-4A08-BB7F-70EC3C5DB690}" destId="{E3719937-2A66-4776-8356-1FF03E8FF3EE}" srcOrd="1" destOrd="0" presId="urn:microsoft.com/office/officeart/2005/8/layout/radial3"/>
    <dgm:cxn modelId="{4CD679CF-7593-4A13-9308-8CCB815EE318}" type="presParOf" srcId="{91B982BA-21D3-4A08-BB7F-70EC3C5DB690}" destId="{9D383F1A-FA64-4B88-A4B6-4A5D9DADB6A4}" srcOrd="2" destOrd="0" presId="urn:microsoft.com/office/officeart/2005/8/layout/radial3"/>
    <dgm:cxn modelId="{352CFE7F-D716-4742-B763-5E075FC432ED}" type="presParOf" srcId="{91B982BA-21D3-4A08-BB7F-70EC3C5DB690}" destId="{085F46DF-20E1-4AB2-AC23-4ACFA1653375}" srcOrd="3" destOrd="0" presId="urn:microsoft.com/office/officeart/2005/8/layout/radial3"/>
    <dgm:cxn modelId="{89E1E789-E7AF-4D56-9C3F-807D1A85B56D}" type="presParOf" srcId="{91B982BA-21D3-4A08-BB7F-70EC3C5DB690}" destId="{945DC0A5-B9DF-44F8-A503-BF15A1F13018}" srcOrd="4" destOrd="0" presId="urn:microsoft.com/office/officeart/2005/8/layout/radial3"/>
    <dgm:cxn modelId="{75783CB3-91F8-47FF-B583-D5DB9658B50F}" type="presParOf" srcId="{91B982BA-21D3-4A08-BB7F-70EC3C5DB690}" destId="{A06BDD57-199D-4022-B0E1-66CCB8C38EF0}" srcOrd="5" destOrd="0" presId="urn:microsoft.com/office/officeart/2005/8/layout/radial3"/>
    <dgm:cxn modelId="{AE51CD3F-2269-425A-92C3-13FC029AA10E}" type="presParOf" srcId="{91B982BA-21D3-4A08-BB7F-70EC3C5DB690}" destId="{C4C90208-4B78-4BCD-A47B-5FC27747EB9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DEEA-8BA3-475D-916D-2A6223EA7F93}">
      <dsp:nvSpPr>
        <dsp:cNvPr id="0" name=""/>
        <dsp:cNvSpPr/>
      </dsp:nvSpPr>
      <dsp:spPr>
        <a:xfrm>
          <a:off x="1512279" y="1148533"/>
          <a:ext cx="4167064" cy="28376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ГУ ТО «СМФЦ «МСЦ»</a:t>
          </a:r>
          <a:r>
            <a:rPr lang="ru-RU" sz="4400" kern="1200" dirty="0" smtClean="0"/>
            <a:t> </a:t>
          </a:r>
          <a:endParaRPr lang="ru-RU" sz="4400" kern="1200" dirty="0"/>
        </a:p>
      </dsp:txBody>
      <dsp:txXfrm>
        <a:off x="2122531" y="1564092"/>
        <a:ext cx="2946560" cy="2006495"/>
      </dsp:txXfrm>
    </dsp:sp>
    <dsp:sp modelId="{E3719937-2A66-4776-8356-1FF03E8FF3EE}">
      <dsp:nvSpPr>
        <dsp:cNvPr id="0" name=""/>
        <dsp:cNvSpPr/>
      </dsp:nvSpPr>
      <dsp:spPr>
        <a:xfrm>
          <a:off x="2237221" y="-41483"/>
          <a:ext cx="2731472" cy="15217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ГУЗ </a:t>
          </a:r>
          <a:r>
            <a:rPr lang="ru-RU" sz="2000" kern="1200" dirty="0" err="1" smtClean="0"/>
            <a:t>ЛенинскаяРБ</a:t>
          </a:r>
          <a:endParaRPr lang="ru-RU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5%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637236" y="181375"/>
        <a:ext cx="1931442" cy="1076053"/>
      </dsp:txXfrm>
    </dsp:sp>
    <dsp:sp modelId="{9D383F1A-FA64-4B88-A4B6-4A5D9DADB6A4}">
      <dsp:nvSpPr>
        <dsp:cNvPr id="0" name=""/>
        <dsp:cNvSpPr/>
      </dsp:nvSpPr>
      <dsp:spPr>
        <a:xfrm>
          <a:off x="4471515" y="853350"/>
          <a:ext cx="2555980" cy="16700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ГУЗ ГБ № 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9%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845830" y="1097925"/>
        <a:ext cx="1807350" cy="1180913"/>
      </dsp:txXfrm>
    </dsp:sp>
    <dsp:sp modelId="{085F46DF-20E1-4AB2-AC23-4ACFA1653375}">
      <dsp:nvSpPr>
        <dsp:cNvPr id="0" name=""/>
        <dsp:cNvSpPr/>
      </dsp:nvSpPr>
      <dsp:spPr>
        <a:xfrm>
          <a:off x="4392485" y="2595410"/>
          <a:ext cx="2655282" cy="15444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ГУЗ ГБ № 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21%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81342" y="2821590"/>
        <a:ext cx="1877568" cy="1092096"/>
      </dsp:txXfrm>
    </dsp:sp>
    <dsp:sp modelId="{945DC0A5-B9DF-44F8-A503-BF15A1F13018}">
      <dsp:nvSpPr>
        <dsp:cNvPr id="0" name=""/>
        <dsp:cNvSpPr/>
      </dsp:nvSpPr>
      <dsp:spPr>
        <a:xfrm>
          <a:off x="2232250" y="3673378"/>
          <a:ext cx="2770589" cy="1483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ГУЗ ГБ № 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27%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637993" y="3890676"/>
        <a:ext cx="1959103" cy="1049206"/>
      </dsp:txXfrm>
    </dsp:sp>
    <dsp:sp modelId="{A06BDD57-199D-4022-B0E1-66CCB8C38EF0}">
      <dsp:nvSpPr>
        <dsp:cNvPr id="0" name=""/>
        <dsp:cNvSpPr/>
      </dsp:nvSpPr>
      <dsp:spPr>
        <a:xfrm>
          <a:off x="116415" y="2479251"/>
          <a:ext cx="2594387" cy="15763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ГУЗ ГБ № 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57%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96354" y="2710108"/>
        <a:ext cx="1834509" cy="1114679"/>
      </dsp:txXfrm>
    </dsp:sp>
    <dsp:sp modelId="{C4C90208-4B78-4BCD-A47B-5FC27747EB92}">
      <dsp:nvSpPr>
        <dsp:cNvPr id="0" name=""/>
        <dsp:cNvSpPr/>
      </dsp:nvSpPr>
      <dsp:spPr>
        <a:xfrm>
          <a:off x="72150" y="867223"/>
          <a:ext cx="2780946" cy="1588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ГУЗ ГБ № 3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п. Косая гора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32%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79410" y="1099899"/>
        <a:ext cx="1966426" cy="1123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0.81818</cdr:x>
      <cdr:y>0.00708</cdr:y>
    </cdr:from>
    <cdr:to>
      <cdr:x>0.99213</cdr:x>
      <cdr:y>0.20115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6749633" y="30476"/>
          <a:ext cx="1435013" cy="835358"/>
        </a:xfrm>
        <a:prstGeom xmlns:a="http://schemas.openxmlformats.org/drawingml/2006/main" prst="wedgeRectCallout">
          <a:avLst>
            <a:gd name="adj1" fmla="val -63016"/>
            <a:gd name="adj2" fmla="val 92062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Занятость: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работают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61 %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0.78345</cdr:x>
      <cdr:y>0.71897</cdr:y>
    </cdr:from>
    <cdr:to>
      <cdr:x>0.98927</cdr:x>
      <cdr:y>0.99244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6463089" y="3094800"/>
          <a:ext cx="1697959" cy="1177174"/>
        </a:xfrm>
        <a:prstGeom xmlns:a="http://schemas.openxmlformats.org/drawingml/2006/main" prst="wedgeRectCallout">
          <a:avLst>
            <a:gd name="adj1" fmla="val -52415"/>
            <a:gd name="adj2" fmla="val -123567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образования: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оконченное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среднеспециальное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43%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0.04819</cdr:y>
    </cdr:from>
    <cdr:to>
      <cdr:x>0.18888</cdr:x>
      <cdr:y>0.37464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0" y="214314"/>
          <a:ext cx="1571636" cy="1451852"/>
        </a:xfrm>
        <a:prstGeom xmlns:a="http://schemas.openxmlformats.org/drawingml/2006/main" prst="wedgeRectCallout">
          <a:avLst>
            <a:gd name="adj1" fmla="val 132879"/>
            <a:gd name="adj2" fmla="val -20729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Семейное положение: не замужем (нет постоянного партнёра) 46 %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0.01789</cdr:x>
      <cdr:y>0.76976</cdr:y>
    </cdr:from>
    <cdr:to>
      <cdr:x>0.19558</cdr:x>
      <cdr:y>0.98983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147576" y="3313436"/>
          <a:ext cx="1465866" cy="947296"/>
        </a:xfrm>
        <a:prstGeom xmlns:a="http://schemas.openxmlformats.org/drawingml/2006/main" prst="wedgeRectCallout">
          <a:avLst>
            <a:gd name="adj1" fmla="val -578"/>
            <a:gd name="adj2" fmla="val -139006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Средний возраст: </a:t>
          </a:r>
        </a:p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18- 24 лет 39 %;</a:t>
          </a:r>
        </a:p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3 %  до  18 лет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0.34875</cdr:x>
      <cdr:y>0.18919</cdr:y>
    </cdr:from>
    <cdr:to>
      <cdr:x>0.63074</cdr:x>
      <cdr:y>0.63729</cdr:y>
    </cdr:to>
    <cdr:pic>
      <cdr:nvPicPr>
        <cdr:cNvPr id="8" name="Рисунок 7" descr="i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77066" y="814373"/>
          <a:ext cx="2326296" cy="192885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0.8205</cdr:x>
      <cdr:y>0</cdr:y>
    </cdr:from>
    <cdr:to>
      <cdr:x>0.99443</cdr:x>
      <cdr:y>0.30111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6768752" y="-2060848"/>
          <a:ext cx="1434848" cy="1296144"/>
        </a:xfrm>
        <a:prstGeom xmlns:a="http://schemas.openxmlformats.org/drawingml/2006/main" prst="wedgeRectCallout">
          <a:avLst>
            <a:gd name="adj1" fmla="val -88354"/>
            <a:gd name="adj2" fmla="val 44069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0.71575</cdr:x>
      <cdr:y>0.71932</cdr:y>
    </cdr:from>
    <cdr:to>
      <cdr:x>0.92524</cdr:x>
      <cdr:y>0.95352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5904656" y="3096344"/>
          <a:ext cx="1728192" cy="1008112"/>
        </a:xfrm>
        <a:prstGeom xmlns:a="http://schemas.openxmlformats.org/drawingml/2006/main" prst="wedgeRectCallout">
          <a:avLst>
            <a:gd name="adj1" fmla="val -52415"/>
            <a:gd name="adj2" fmla="val -123567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0.04819</cdr:y>
    </cdr:from>
    <cdr:to>
      <cdr:x>0.18888</cdr:x>
      <cdr:y>0.37464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0" y="214314"/>
          <a:ext cx="1571636" cy="1451852"/>
        </a:xfrm>
        <a:prstGeom xmlns:a="http://schemas.openxmlformats.org/drawingml/2006/main" prst="wedgeRectCallout">
          <a:avLst>
            <a:gd name="adj1" fmla="val 132879"/>
            <a:gd name="adj2" fmla="val -20729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Семейное положение: не замужем (нет постоянного партнёра) 23 %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0.0078</cdr:x>
      <cdr:y>0.7541</cdr:y>
    </cdr:from>
    <cdr:to>
      <cdr:x>0.2364</cdr:x>
      <cdr:y>0.97417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64329" y="3246041"/>
          <a:ext cx="1885876" cy="947296"/>
        </a:xfrm>
        <a:prstGeom xmlns:a="http://schemas.openxmlformats.org/drawingml/2006/main" prst="wedgeRectCallout">
          <a:avLst>
            <a:gd name="adj1" fmla="val -578"/>
            <a:gd name="adj2" fmla="val -139006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0.01184</cdr:x>
      <cdr:y>0.75577</cdr:y>
    </cdr:from>
    <cdr:to>
      <cdr:x>0.23892</cdr:x>
      <cdr:y>0.94882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7679" y="3253215"/>
          <a:ext cx="1873273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Средний возраст: </a:t>
          </a:r>
        </a:p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- 45 лет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</a:t>
          </a: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%;</a:t>
          </a:r>
        </a:p>
        <a:p xmlns:a="http://schemas.openxmlformats.org/drawingml/2006/main">
          <a:pPr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2 %  до  18 лет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0.81177</cdr:x>
      <cdr:y>0</cdr:y>
    </cdr:from>
    <cdr:to>
      <cdr:x>0.98634</cdr:x>
      <cdr:y>0.31784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96744" y="0"/>
          <a:ext cx="144016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600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Занятость: осуществляют трудовую деятельность 64 %</a:t>
          </a:r>
          <a:endParaRPr lang="ru-RU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0.71575</cdr:x>
      <cdr:y>0.69255</cdr:y>
    </cdr:from>
    <cdr:to>
      <cdr:x>0.91948</cdr:x>
      <cdr:y>0.9428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5904656" y="2981081"/>
          <a:ext cx="1680685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fld id="{2B8D4BE6-A4B0-4E6B-80E5-569790B6AACF}" type="CATEGORYNAME">
            <a:rPr lang="ru-RU" sz="16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pPr algn="ctr">
              <a:defRPr sz="1197" b="0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t>Уровень образования: неоконченное среднее</a:t>
          </a:fld>
          <a:r>
            <a: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23%</a:t>
          </a:r>
          <a:endParaRPr lang="ru-RU" sz="16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818" cy="34082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787" y="1"/>
            <a:ext cx="4308818" cy="34082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CAADDC6-FF16-4C56-8D03-C2886874F046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6879"/>
            <a:ext cx="4308818" cy="34082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787" y="6466879"/>
            <a:ext cx="4308818" cy="34082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F8E2012-283E-4FFF-B6C0-602ACCA1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5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2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0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6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49BF-8FF6-4DD3-8CB2-FE9840A2ADE8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226E-C270-4FBB-8792-58012366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8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9.png"/><Relationship Id="rId4" Type="http://schemas.openxmlformats.org/officeDocument/2006/relationships/diagramData" Target="../diagrams/data8.xml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8.pn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1" y="1725613"/>
            <a:ext cx="4111625" cy="411162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276238-D2DC-4F4A-AA70-1A4AE039B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"/>
            <a:ext cx="11520488" cy="647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6" y="690042"/>
            <a:ext cx="10058400" cy="5048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044" y="5844565"/>
            <a:ext cx="1082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Тула, 2023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62" y="-94009"/>
            <a:ext cx="111031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Министерство труда и социальной защиты Тульской области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ГУ ТО «Областной центр социальной помощи семье и детям»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53" y="2824588"/>
            <a:ext cx="1110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«Профилактика отказов от новорожденных. Помощь несовершеннолетним беременным и родившим матерям»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7800" y="4761583"/>
            <a:ext cx="3568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 Black" panose="020B0A04020102020204" pitchFamily="34" charset="0"/>
              </a:rPr>
              <a:t>д</a:t>
            </a:r>
            <a:r>
              <a:rPr lang="ru-RU" sz="1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иректор ГУ ТО «Семейный МФЦ «Мой семейный центр»</a:t>
            </a:r>
          </a:p>
          <a:p>
            <a:r>
              <a:rPr lang="ru-RU" sz="14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Шубинская</a:t>
            </a:r>
            <a:r>
              <a:rPr lang="ru-RU" sz="1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Эвелина Борисовна</a:t>
            </a:r>
            <a:endParaRPr lang="ru-RU" sz="1400" i="1" dirty="0">
              <a:latin typeface="Arial Black" panose="020B0A040201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687274" y="509656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/>
          <a:stretch/>
        </p:blipFill>
        <p:spPr>
          <a:xfrm>
            <a:off x="133906" y="519299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73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8732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17170" y="343833"/>
            <a:ext cx="1113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СОЦИАЛЬНЫЙ ПОРТРЕТ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ЖЕНЩИН, ИЗЪЯВИВШИХ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НАМЕРЕНИЕ ОТКАЗА ОТ РЕБЁНКА </a:t>
            </a:r>
          </a:p>
        </p:txBody>
      </p:sp>
      <p:graphicFrame>
        <p:nvGraphicFramePr>
          <p:cNvPr id="8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045965"/>
              </p:ext>
            </p:extLst>
          </p:nvPr>
        </p:nvGraphicFramePr>
        <p:xfrm>
          <a:off x="1748762" y="1785926"/>
          <a:ext cx="8249570" cy="430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490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97734" y="341678"/>
            <a:ext cx="59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F497D"/>
                </a:solidFill>
                <a:latin typeface="+mj-lt"/>
              </a:rPr>
              <a:t>ПРИЧИНЫ ОТКАЗОВ ОТ НОВОРОЖДЕННЫХ</a:t>
            </a:r>
            <a:endParaRPr lang="ru-RU" dirty="0">
              <a:solidFill>
                <a:srgbClr val="2F497D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388" y="526344"/>
            <a:ext cx="8644602" cy="584001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8" y="2095183"/>
            <a:ext cx="2135822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7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Заголовок 2"/>
          <p:cNvSpPr txBox="1">
            <a:spLocks/>
          </p:cNvSpPr>
          <p:nvPr/>
        </p:nvSpPr>
        <p:spPr>
          <a:xfrm>
            <a:off x="1645444" y="394350"/>
            <a:ext cx="8229600" cy="64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2F497D"/>
                </a:solidFill>
              </a:rPr>
              <a:t>Характеристика технологии по профилактике отказа от новорожденных</a:t>
            </a:r>
            <a:endParaRPr lang="ru-RU" sz="2000" b="1" dirty="0">
              <a:solidFill>
                <a:srgbClr val="2F497D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43538873"/>
              </p:ext>
            </p:extLst>
          </p:nvPr>
        </p:nvGraphicFramePr>
        <p:xfrm>
          <a:off x="395536" y="1165860"/>
          <a:ext cx="8280919" cy="496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40" y="3740727"/>
            <a:ext cx="2386969" cy="23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7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Заголовок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Этап 1. Выявление женщин с риском отказа от новорожденного ребенка</a:t>
            </a:r>
            <a:endParaRPr lang="ru-RU" sz="2400" b="1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67544" y="1412776"/>
            <a:ext cx="8136904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smtClean="0"/>
              <a:t>Цель этапа: </a:t>
            </a:r>
            <a:r>
              <a:rPr lang="ru-RU" sz="2000" smtClean="0"/>
              <a:t>выявить женщину с риском отказа от новорожденного в учреждениях родовспоможения специалистами учреждений</a:t>
            </a:r>
            <a:r>
              <a:rPr lang="ru-RU" smtClean="0"/>
              <a:t>.</a:t>
            </a:r>
          </a:p>
          <a:p>
            <a:endParaRPr lang="ru-RU" smtClean="0"/>
          </a:p>
          <a:p>
            <a:r>
              <a:rPr lang="ru-RU" b="1" i="1" smtClean="0"/>
              <a:t>Продолжительность этапа:</a:t>
            </a:r>
            <a:r>
              <a:rPr lang="ru-RU" smtClean="0"/>
              <a:t> </a:t>
            </a:r>
            <a:r>
              <a:rPr lang="ru-RU" sz="1800" smtClean="0"/>
              <a:t>от 1 до 5 дней</a:t>
            </a:r>
            <a:r>
              <a:rPr lang="ru-RU" smtClean="0"/>
              <a:t>. </a:t>
            </a:r>
          </a:p>
          <a:p>
            <a:endParaRPr lang="ru-RU" smtClean="0"/>
          </a:p>
          <a:p>
            <a:r>
              <a:rPr lang="ru-RU" b="1" i="1" smtClean="0"/>
              <a:t>Основные технологические шаги данного этапа: </a:t>
            </a:r>
          </a:p>
          <a:p>
            <a:pPr>
              <a:buFontTx/>
              <a:buChar char="-"/>
            </a:pPr>
            <a:r>
              <a:rPr lang="ru-RU" sz="2000" smtClean="0"/>
              <a:t>выявление женщины с фактом или намерением отказа от ребенка.</a:t>
            </a:r>
          </a:p>
          <a:p>
            <a:pPr>
              <a:buFontTx/>
              <a:buChar char="-"/>
            </a:pPr>
            <a:r>
              <a:rPr lang="ru-RU" sz="2000" smtClean="0"/>
              <a:t>регистрация случая возможного отказа. </a:t>
            </a:r>
          </a:p>
          <a:p>
            <a:pPr>
              <a:buFontTx/>
              <a:buChar char="-"/>
            </a:pPr>
            <a:r>
              <a:rPr lang="ru-RU" sz="2000" smtClean="0"/>
              <a:t>передача сигнала о выявленном случае в службу профилактики отказов.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86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Объект 5"/>
          <p:cNvSpPr txBox="1">
            <a:spLocks/>
          </p:cNvSpPr>
          <p:nvPr/>
        </p:nvSpPr>
        <p:spPr>
          <a:xfrm>
            <a:off x="377251" y="384080"/>
            <a:ext cx="8028880" cy="5472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smtClean="0"/>
              <a:t>Этап 2. Прием информации о намерении или факте отказа, принятие решения о работе.</a:t>
            </a:r>
          </a:p>
          <a:p>
            <a:r>
              <a:rPr lang="ru-RU" b="1" i="1" smtClean="0"/>
              <a:t>Цель этапа: </a:t>
            </a:r>
            <a:r>
              <a:rPr lang="ru-RU" sz="2200" smtClean="0"/>
              <a:t>получение информации о случаях нарушения прав новорожденного ребенка на жизнь в родной семье. Данный этап реализуется службой профилактики отказов от новорожденных.</a:t>
            </a:r>
          </a:p>
          <a:p>
            <a:endParaRPr lang="ru-RU" sz="1000" smtClean="0"/>
          </a:p>
          <a:p>
            <a:r>
              <a:rPr lang="ru-RU" b="1" i="1" smtClean="0"/>
              <a:t>Продолжительность этапа: </a:t>
            </a:r>
            <a:r>
              <a:rPr lang="ru-RU" sz="2200" smtClean="0"/>
              <a:t>от 15 до 40 минут.</a:t>
            </a:r>
            <a:endParaRPr lang="ru-RU" sz="1000" smtClean="0"/>
          </a:p>
          <a:p>
            <a:endParaRPr lang="ru-RU" sz="1100" smtClean="0"/>
          </a:p>
          <a:p>
            <a:r>
              <a:rPr lang="ru-RU" b="1" i="1" smtClean="0"/>
              <a:t>Мероприятия этапа: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i="1" smtClean="0"/>
              <a:t>- </a:t>
            </a:r>
            <a:r>
              <a:rPr lang="ru-RU" sz="2000" smtClean="0"/>
              <a:t>прием  сигнала о выявленном случае,</a:t>
            </a:r>
          </a:p>
          <a:p>
            <a:pPr>
              <a:buFontTx/>
              <a:buChar char="-"/>
            </a:pPr>
            <a:r>
              <a:rPr lang="ru-RU" sz="2000" smtClean="0"/>
              <a:t>регистрация сигнала, </a:t>
            </a:r>
          </a:p>
          <a:p>
            <a:pPr>
              <a:buFontTx/>
              <a:buChar char="-"/>
            </a:pPr>
            <a:r>
              <a:rPr lang="ru-RU" sz="2000" smtClean="0"/>
              <a:t>назначение куратора случая.</a:t>
            </a:r>
          </a:p>
          <a:p>
            <a:r>
              <a:rPr lang="ru-RU" b="1" i="1" smtClean="0"/>
              <a:t>Документооборот на данном этапе: </a:t>
            </a:r>
            <a:endParaRPr lang="ru-RU" smtClean="0"/>
          </a:p>
          <a:p>
            <a:pPr>
              <a:buFontTx/>
              <a:buChar char="-"/>
            </a:pPr>
            <a:r>
              <a:rPr lang="ru-RU" sz="2000" smtClean="0"/>
              <a:t>сигнальный лист</a:t>
            </a:r>
          </a:p>
          <a:p>
            <a:pPr>
              <a:buFontTx/>
              <a:buChar char="-"/>
            </a:pPr>
            <a:r>
              <a:rPr lang="ru-RU" sz="2000" smtClean="0"/>
              <a:t>журнал регистрации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60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узел 17"/>
          <p:cNvSpPr/>
          <p:nvPr/>
        </p:nvSpPr>
        <p:spPr>
          <a:xfrm>
            <a:off x="4666593" y="2848303"/>
            <a:ext cx="2364828" cy="18603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725614"/>
            <a:ext cx="769620" cy="718312"/>
          </a:xfrm>
        </p:spPr>
      </p:pic>
      <p:grpSp>
        <p:nvGrpSpPr>
          <p:cNvPr id="6" name="Группа 5"/>
          <p:cNvGrpSpPr/>
          <p:nvPr/>
        </p:nvGrpSpPr>
        <p:grpSpPr>
          <a:xfrm>
            <a:off x="-35428" y="-1"/>
            <a:ext cx="11520488" cy="6479513"/>
            <a:chOff x="0" y="331"/>
            <a:chExt cx="11520488" cy="64795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40" name="Объект 5"/>
          <p:cNvSpPr txBox="1">
            <a:spLocks/>
          </p:cNvSpPr>
          <p:nvPr/>
        </p:nvSpPr>
        <p:spPr>
          <a:xfrm>
            <a:off x="179512" y="260648"/>
            <a:ext cx="8784975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400" b="1" smtClean="0"/>
              <a:t>Этап 3,4. «Оперативное реагирование на сигнал отказа». «Работа по изменению решения об отказе».</a:t>
            </a:r>
            <a:endParaRPr lang="ru-RU" sz="1000" b="1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300" b="1" smtClean="0"/>
          </a:p>
          <a:p>
            <a:r>
              <a:rPr lang="ru-RU" sz="2900" b="1" i="1" smtClean="0"/>
              <a:t>Цель этапа:</a:t>
            </a:r>
            <a:r>
              <a:rPr lang="ru-RU" sz="3200" b="1" i="1" smtClean="0"/>
              <a:t> </a:t>
            </a:r>
            <a:r>
              <a:rPr lang="ru-RU" smtClean="0"/>
              <a:t>обеспечение необходимых мер для выяснения ситуации и мотивов отказа. </a:t>
            </a:r>
          </a:p>
          <a:p>
            <a:endParaRPr lang="ru-RU" sz="1300" smtClean="0"/>
          </a:p>
          <a:p>
            <a:r>
              <a:rPr lang="ru-RU" sz="2900" b="1" i="1" smtClean="0"/>
              <a:t>Продолжительность этапа: </a:t>
            </a:r>
            <a:r>
              <a:rPr lang="ru-RU" smtClean="0"/>
              <a:t>от 0,5 до 5 дней. </a:t>
            </a:r>
          </a:p>
          <a:p>
            <a:endParaRPr lang="ru-RU" sz="1300" smtClean="0"/>
          </a:p>
          <a:p>
            <a:r>
              <a:rPr lang="ru-RU" sz="2600" b="1" i="1" smtClean="0"/>
              <a:t>Мероприятия этапа: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Выезд к клиенту.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Беседа с женщиной.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Реализация комплекса мер по вовлечению клиентки в сотрудничество со службой по сохранению ребенка в семье.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3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 </a:t>
            </a:r>
            <a:r>
              <a:rPr lang="ru-RU" u="sng" smtClean="0"/>
              <a:t>Принятие решения об открытии случая. </a:t>
            </a:r>
          </a:p>
          <a:p>
            <a:r>
              <a:rPr lang="ru-RU" smtClean="0"/>
              <a:t>Случай открывается: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а) если женщина подтверждает намерение отказа от новорожденного,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 б) если женщина и/или ее близкое окружение согласны сотрудничать с службой профилактики отказов по сохранению ребенка в семье.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smtClean="0"/>
          </a:p>
          <a:p>
            <a:r>
              <a:rPr lang="ru-RU" sz="2900" b="1" i="1" smtClean="0"/>
              <a:t>Документооборот на данном этапе: </a:t>
            </a:r>
          </a:p>
          <a:p>
            <a:pPr>
              <a:buFontTx/>
              <a:buChar char="-"/>
            </a:pPr>
            <a:r>
              <a:rPr lang="ru-RU" smtClean="0"/>
              <a:t>Журнал приема сигналов </a:t>
            </a:r>
          </a:p>
          <a:p>
            <a:pPr>
              <a:buFontTx/>
              <a:buChar char="-"/>
            </a:pPr>
            <a:r>
              <a:rPr lang="ru-RU" smtClean="0"/>
              <a:t>Акт выезда мобильной бригады Службы отказа от новорожденных</a:t>
            </a:r>
          </a:p>
          <a:p>
            <a:pPr>
              <a:buFontTx/>
              <a:buChar char="-"/>
            </a:pPr>
            <a:r>
              <a:rPr lang="ru-RU" smtClean="0"/>
              <a:t>Социальный опросник для беседы с женщиной в роддоме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1" y="1725613"/>
            <a:ext cx="4111625" cy="4111625"/>
          </a:xfr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542193"/>
              </p:ext>
            </p:extLst>
          </p:nvPr>
        </p:nvGraphicFramePr>
        <p:xfrm>
          <a:off x="571499" y="411788"/>
          <a:ext cx="9560244" cy="56559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0122"/>
                <a:gridCol w="4780122"/>
              </a:tblGrid>
              <a:tr h="5421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ВЫРАЖЕНИЯ СОПРОТИВЛЕНИЯ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ПРИЧИНА </a:t>
                      </a:r>
                      <a:r>
                        <a:rPr lang="ru-RU" sz="1200" dirty="0" smtClean="0">
                          <a:effectLst/>
                        </a:rPr>
                        <a:t>СОПРОТИВЛЕНИЯ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3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Односложные ответы клиентки на вопросы специалиста (да, нет, не знаю)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• Клиент не доверяет специалисту </a:t>
                      </a:r>
                      <a:endParaRPr lang="ru-RU" sz="1000" dirty="0" smtClean="0"/>
                    </a:p>
                    <a:p>
                      <a:endParaRPr lang="ru-RU" sz="800" dirty="0" smtClean="0"/>
                    </a:p>
                    <a:p>
                      <a:r>
                        <a:rPr lang="ru-RU" dirty="0" smtClean="0"/>
                        <a:t>• Клиент уверен, что его будут осуждать за отказ от ребенка </a:t>
                      </a:r>
                    </a:p>
                    <a:p>
                      <a:endParaRPr lang="ru-RU" sz="800" dirty="0" smtClean="0"/>
                    </a:p>
                    <a:p>
                      <a:r>
                        <a:rPr lang="ru-RU" dirty="0" smtClean="0"/>
                        <a:t>• Клиент испытывает чувство вины, и начать разговор означает для него признать свой плохой поступок</a:t>
                      </a:r>
                    </a:p>
                    <a:p>
                      <a:endParaRPr lang="ru-RU" sz="800" dirty="0" smtClean="0"/>
                    </a:p>
                    <a:p>
                      <a:r>
                        <a:rPr lang="ru-RU" dirty="0" smtClean="0"/>
                        <a:t>• Клиент уже имеет негативный опыт общения с социальными службами. Возможно, ему приходилось сталкиваться с некорректным отношением к себе, с грубостью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13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Поворот головы (или всего корпуса тела) в противоположную вам сторону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Отсутствие вопросов со стороны клиентки, равнодушие к беседе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Агрессивность клиентки: клиент грубит, угрожает, использует нецензурные выражения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Объект 1"/>
          <p:cNvSpPr txBox="1">
            <a:spLocks/>
          </p:cNvSpPr>
          <p:nvPr/>
        </p:nvSpPr>
        <p:spPr>
          <a:xfrm>
            <a:off x="251520" y="114300"/>
            <a:ext cx="10961310" cy="6011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/>
              <a:t>Факторы эффективного установления первичного контакта: </a:t>
            </a:r>
          </a:p>
          <a:p>
            <a:r>
              <a:rPr lang="ru-RU" sz="1600" dirty="0" smtClean="0"/>
              <a:t>Приветствие, представление, вручение своих контактных данных. </a:t>
            </a:r>
          </a:p>
          <a:p>
            <a:r>
              <a:rPr lang="ru-RU" sz="1600" dirty="0" smtClean="0"/>
              <a:t>Сдержанное ровное доброжелательное отношение специалиста, отсутствие выраженных эмоциональных реакций.</a:t>
            </a:r>
          </a:p>
          <a:p>
            <a:r>
              <a:rPr lang="ru-RU" sz="1600" dirty="0" smtClean="0"/>
              <a:t> Невербальное присоединение. </a:t>
            </a:r>
          </a:p>
          <a:p>
            <a:r>
              <a:rPr lang="ru-RU" sz="1600" dirty="0" smtClean="0"/>
              <a:t> Выбор дистанции, адекватной состоянию женщины и ее готовности идти на сближение, «подпустить к себе». </a:t>
            </a:r>
          </a:p>
          <a:p>
            <a:r>
              <a:rPr lang="ru-RU" sz="1600" dirty="0" smtClean="0"/>
              <a:t>Начинать встречу лучше всего с ее причины – с отказа (сложной жизненной ситуации). Выбор отвлеченных, «легких» тем выглядит неискренним, вызывает недоверие, подозрения, впечатление о том, что разговор «несерьезный». </a:t>
            </a:r>
            <a:endParaRPr lang="en-US" sz="1600" dirty="0" smtClean="0"/>
          </a:p>
          <a:p>
            <a:r>
              <a:rPr lang="ru-RU" sz="1600" dirty="0" smtClean="0"/>
              <a:t> Активное слушание. </a:t>
            </a:r>
          </a:p>
          <a:p>
            <a:r>
              <a:rPr lang="ru-RU" sz="1600" dirty="0" smtClean="0"/>
              <a:t>Вербальное присоединение. </a:t>
            </a:r>
          </a:p>
          <a:p>
            <a:r>
              <a:rPr lang="ru-RU" sz="1600" dirty="0" smtClean="0"/>
              <a:t>В начале беседы желательна тактика принятия и согласия, что снижает тревогу женщины, необходимость защищаться, сохранять бдительное напряжение. </a:t>
            </a:r>
          </a:p>
          <a:p>
            <a:r>
              <a:rPr lang="ru-RU" sz="1600" dirty="0" smtClean="0"/>
              <a:t> Эмоциональное «</a:t>
            </a:r>
            <a:r>
              <a:rPr lang="ru-RU" sz="1600" dirty="0" err="1" smtClean="0"/>
              <a:t>отзеркаливание</a:t>
            </a:r>
            <a:r>
              <a:rPr lang="ru-RU" sz="1600" dirty="0" smtClean="0"/>
              <a:t>» – озвучивание чувств женщины, которые она демонстрирует </a:t>
            </a:r>
            <a:r>
              <a:rPr lang="ru-RU" sz="1600" dirty="0" err="1" smtClean="0"/>
              <a:t>невербально</a:t>
            </a:r>
            <a:r>
              <a:rPr lang="ru-RU" sz="1600" dirty="0" smtClean="0"/>
              <a:t> или обозначает «между строк». </a:t>
            </a:r>
          </a:p>
          <a:p>
            <a:r>
              <a:rPr lang="ru-RU" sz="1600" dirty="0" smtClean="0"/>
              <a:t>В беседе желательно воздерживаться от советов, которые воспринимаются как навязывание чужих ценностей, стремление «переломить» намерения и решения клиента. </a:t>
            </a:r>
          </a:p>
          <a:p>
            <a:r>
              <a:rPr lang="ru-RU" sz="1600" dirty="0" smtClean="0"/>
              <a:t>Поддержка самоуважения женщины, оказавшейся в ситуации, приведшей к отказу от новорожденного, – принятие личности женщины, обращение к лучшим ее сторонам, опора на «сильные» и уникальные качества. </a:t>
            </a:r>
          </a:p>
          <a:p>
            <a:r>
              <a:rPr lang="ru-RU" sz="1600" dirty="0" smtClean="0"/>
              <a:t>Честность специалиста – задает тон и является основой формирующегося доверия</a:t>
            </a:r>
          </a:p>
          <a:p>
            <a:r>
              <a:rPr lang="ru-RU" sz="1600" dirty="0" smtClean="0"/>
              <a:t>Завершение встречи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126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5832" y="346219"/>
            <a:ext cx="553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 5. Реабилитационное сопровождение семьи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832" y="854165"/>
            <a:ext cx="1011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этапа:</a:t>
            </a:r>
            <a:r>
              <a:rPr lang="ru-RU" dirty="0"/>
              <a:t> ребенок находится с матерью, которая удовлетворяет его потребности в соответствии с возрастными и иными особенностями, риска нарушения права ребенка на семью нет.</a:t>
            </a:r>
          </a:p>
          <a:p>
            <a:r>
              <a:rPr lang="ru-RU" b="1" dirty="0"/>
              <a:t>Продолжительность:</a:t>
            </a:r>
            <a:r>
              <a:rPr lang="ru-RU" dirty="0"/>
              <a:t> от 1 месяца до 2 лет.</a:t>
            </a:r>
          </a:p>
          <a:p>
            <a:r>
              <a:rPr lang="ru-RU" b="1" dirty="0"/>
              <a:t>Мероприятия: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• Углубленная оценка природы проблемы. </a:t>
            </a:r>
            <a:endParaRPr lang="ru-RU" dirty="0" smtClean="0"/>
          </a:p>
          <a:p>
            <a:r>
              <a:rPr lang="ru-RU" dirty="0"/>
              <a:t>• Реализация плана. </a:t>
            </a:r>
            <a:endParaRPr lang="ru-RU" dirty="0" smtClean="0"/>
          </a:p>
          <a:p>
            <a:r>
              <a:rPr lang="ru-RU" dirty="0"/>
              <a:t>• Мониторинг плана.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9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579334" y="1620775"/>
          <a:ext cx="2361819" cy="4321302"/>
        </p:xfrm>
        <a:graphic>
          <a:graphicData uri="http://schemas.openxmlformats.org/drawingml/2006/table">
            <a:tbl>
              <a:tblPr firstRow="1" firstCol="1" bandRow="1"/>
              <a:tblGrid>
                <a:gridCol w="666283"/>
                <a:gridCol w="598824"/>
                <a:gridCol w="586994"/>
                <a:gridCol w="509718"/>
              </a:tblGrid>
              <a:tr h="232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ТЕХНОЛОГИЧЕСКИЙ ШАГ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СПЕЦИАЛИСТ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ДЕЯТЕЛЬНОСТИ СПЕЦИАЛИСТА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№1. Выявление женщин с риском отказа от новорожденного ребенка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1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женщины с фактом или намерением отказа от ребенка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Выявить женщину с намерением или уже свершившимся фактом отказа от новорожденного ребенка может любой сотрудник учреждения здравоохранения по определенным критериям, которые были обозначены в главе «Целевая группа услуги профилактики отказов от новорожденных». Это зависит от того, кто первый из специалистов учреждения здравоохранения узнал о намерении отказа от ребенка. Вот примерный перечень специалистов, которые, как показывает практика, сталкиваются с отказом от ребенка первыми: • участковые врачи в женской консультации; • медицинский персонал в приемном покое родильного дома; • медицинский персонал родильного отделения родильного дома; • медицинский персонал детского отделения родильного дома.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специалисты учреждения здравоохранения сталкиваются с намерением или фактом отказа от ребенка, в течение 15-30 минут они обязаны оповестить конкретного специалиста медицинского учреждения (женская консультация или родильный дом), который отвечает за прием сигналов и работу с отказами. Специалисту передается информация о женщине, ее координаты (ФИО, дата рождения) и контактные данные (адрес прописки, адрес фактического проживания, телефон)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85" marR="27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82537"/>
              </p:ext>
            </p:extLst>
          </p:nvPr>
        </p:nvGraphicFramePr>
        <p:xfrm>
          <a:off x="1" y="0"/>
          <a:ext cx="11454062" cy="645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787"/>
                <a:gridCol w="2847059"/>
                <a:gridCol w="2790813"/>
                <a:gridCol w="2648403"/>
              </a:tblGrid>
              <a:tr h="1361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ТЕХНОЛОГИЧЕСКИЙ ШАГ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ОТВЕТСТВЕННЫЙ СПЕЦИАЛИСТ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СОДЕРЖАНИЕ ДЕЯТЕЛЬНОСТИ СПЕЦИАЛИСТА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 ШАГА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</a:tr>
              <a:tr h="453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Этап №1. Выявление женщин с риском отказа от новорожденного ребенка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4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Выявление женщины с фактом или намерением отказа от ребенка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Выявить женщину с намерением или уже свершившимся фактом отказа от новорожденного ребенка может любой сотрудник учреждения здравоохранения по определенным критериям, которые были обозначены в главе «Целевая группа услуги профилактики отказов от новорожденных». Это зависит от того, кто первый из специалистов учреждения здравоохранения узнал о намерении отказа от ребенка. Вот примерный перечень специалистов, которые, как показывает практика, сталкиваются с отказом от ребенка первыми: • участковые врачи в женской консультации; • медицинский персонал в приемном покое родильного дома; • медицинский персонал родильного отделения родильного дома; • медицинский персонал детского отделения родильного дома.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Когда специалисты учреждения здравоохранения сталкиваются с намерением или фактом отказа от ребенка, в течение 15-30 минут они обязаны оповестить конкретного специалиста медицинского учреждения (женская консультация или родильный дом), который отвечает за прием сигналов и работу с отказами. Специалисту передается информация о женщине, ее координаты (ФИО, дата рождения) и контактные данные (адрес прописки, адрес фактического проживания, телефон)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Выявлена женщина с намерением или фактом отказа. Выявление зафиксировано документально.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</a:tr>
              <a:tr h="16340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Регистрация случая возможного отказа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Информацию о женщине, изъявляющей намерение отказа или уже отказавшейся от ребенка, переданную в рамках предыдущего технологического шага, необходимо зарегистрировать. Регистрирует сигнал сотрудник учреждения здравоохранения, назначенный ответственным за работу с отказами, главным врачом учреждения, т. е. тот специалист, к кому стекаются сигналы о возможных отказах от других специалистов родильного стационара.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После того, как информация передана в рамках предыдущего шага специалисту, ответственному за работу с отказами, в задачи данного специалиста входит немедленная документальная регистрация сигнала о намерении или отказе от ребенка. Регистрация может осуществляться в журнал записи сигналов или сигнальный лист (используемые в разных регионах форма представлены в главе «Приложения»). Данный документ включает в себя информацию о женщине, ее контактные данные, дата получения информации от сотрудника медицинского учреждения.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Информация о женщине с намерением или фактом отказа зафиксирована в документацию.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</a:tr>
              <a:tr h="1452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Передача сигнала о выявленном случае в службу профилактики отказов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После того, как сигнал о намерении или отказе женщины от ребенка зарегистрирован, его необходимо передать в службу профилактики отказов от новорожденных. Передает сигнал специалист учреждения здравоохранения, ответственный за работу с отказами. Исходя из практики родовспомогательных учреждений города Новосибирска, ответственным за передачу сигнала о намерении или факте отказа от ребенка является тот же специалист, который регистрирует информацию на предыдущем технологическом шаге.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Деятельность специалиста в рамках данного шага заключается в своевременной передаче информации о женщине специалистам службы профилактики отказов. Сигнал должен быть передан в течение 1-3 часов с момента регистрации сигнала. Информация о женщине, зафиксированная в сигнальный лист для учреждений здравоохранения, передается в службу профилактики отказов по телефону.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Информация о женщине с намерением или фактом отказа передана в организацию, которая уполномочена работать с отказами от новорожденных. Передача информации зафиксирована документально.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07" marR="119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3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020" y="863823"/>
            <a:ext cx="12023234" cy="540060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5"/>
          <a:stretch/>
        </p:blipFill>
        <p:spPr>
          <a:xfrm>
            <a:off x="125742" y="143743"/>
            <a:ext cx="1799820" cy="72008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687274" y="215751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2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436262"/>
              </p:ext>
            </p:extLst>
          </p:nvPr>
        </p:nvGraphicFramePr>
        <p:xfrm>
          <a:off x="64169" y="60560"/>
          <a:ext cx="11357809" cy="6499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169"/>
                <a:gridCol w="2823139"/>
                <a:gridCol w="2767359"/>
                <a:gridCol w="2626142"/>
              </a:tblGrid>
              <a:tr h="207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ТЕХНОЛОГИЧЕСКИЙ ШАГ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 СПЕЦИАЛИСТ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СОДЕРЖАНИЕ ДЕЯТЕЛЬНОСТИ СПЕЦИАЛИСТА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 ШАГА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</a:tr>
              <a:tr h="7551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Этап № 2. Прием информации о намерении или факте отказа, принятие решения о работе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Прием сигнала о выявленном случае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Руководитель (координатор/менеджер/ администратор) службы профилактики отказов от новорожденных.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Деятельность руководителя в рамках данного шага заключается в ответе на телефонный звонок из учреждения здравоохранения, т. е. руководитель обязан иметь доступный телефонный номер (желательно стационарный и мобильный с городским номером), на который и будут поступать сигналы о намерении или факте отказа женщины от ребенка.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Получена информация о возможном или фактическом отказе женщины от ребенка.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</a:tr>
              <a:tr h="248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Регистрация сигнала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Руководитель (координатор/менеджер/ администратор) службы профилактики отказов от новорожденных.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 поступлении звонка из учреждения здравоохранения руководитель службы обязан зарегистрировать поступление сигнала. Сигнал регистрируется в специальном журнале приема сигналов, ознакомиться с которым можно в главе «Приложения». В журнал приема сигналов заносится вся доступная и важная для дальнейшей работы информация: учреждение, из которого поступил сигнал, координаты женщины, ее дата рождения, дата родов (или предполагаемых родов), адреса и телефоны, дата поступления сигнала из учреждения здравоохранения.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Информация о возможном или фактическом отказе зафиксирована документально.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</a:tr>
              <a:tr h="6211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 экстренности выезда к женщине с намерением или фактом отказа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Руководитель службы профилактики отказов от новорожденных.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Руководитель, по указанным выше критериям, определяет, насколько оперативно необходимо выезжать к клиентке.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Принято и зафиксировано решение относительно временных сроков выезда к женщине.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</a:tr>
              <a:tr h="1380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Назначение куратора случая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Руководитель службы профилактики отказов от новорожденных.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Руководитель назначает ответственного за ведение дела по поступившему случаю. Назначение фиксируется в сигнальном листе, и сигнальный лист со всей информацией передается куратору для работы. В случае, если куратор находится вне офисе службы, информация о случае может быть передана руководителем по телефону.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Определен ответственный за работу со случаем, назначение зафиксировано документально.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1" marR="156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16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570382"/>
              </p:ext>
            </p:extLst>
          </p:nvPr>
        </p:nvGraphicFramePr>
        <p:xfrm>
          <a:off x="1" y="1"/>
          <a:ext cx="11520486" cy="6499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6160"/>
                <a:gridCol w="2863571"/>
                <a:gridCol w="2806998"/>
                <a:gridCol w="2663757"/>
              </a:tblGrid>
              <a:tr h="192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ТЕХНОЛОГИЧЕСКИЙ ШАГ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ОТВЕТСТВЕННЫЙ СПЕЦИАЛИСТ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СОДЕРЖАНИЕ ДЕЯТЕЛЬНОСТИ СПЕЦИАЛИСТА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РЕЗУЛЬТАТ ШАГА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</a:tr>
              <a:tr h="1283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Этап 3,4. «Оперативное реагирование на сигнал отказа». «Работа по изменению решения об отказе».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Выезд к клиенту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Куратор случая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Согласно установленным в рамках предыдущего шага временным срокам, куратор случая выезжает на встречу с женщиной.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Куратор и женщина встретились согласно временным срокам, установленным в результате проведения оценки экстренности выезда.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</a:tr>
              <a:tr h="1154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Беседа с женщиной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Куратор случая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Куратор устанавливает с женщиной контакт, организует доверительную беседу, в ходе которой выявляет факторы, которые привели к решению об отказе, а также собирает информацию относительно ситуации отказа, окружения женщины, ее отношения к ситуации.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Куратор знает о факторах риска и причинах отказа. Информация занесена в сигнальный лист.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</a:tr>
              <a:tr h="2245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Реализация комплекса мер по вовлечению клиентки в сотрудничество со службой по сохранению ребенка в семье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Куратор случая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Куратор предлагает женщине сотрудничество со специалистами службы по сохранению ребенка в семье, вовлекает ее в уход за ребенком, в случае, если данное мероприятие реализуется в родильном доме. В случае, если сама мама отказывается от совместной работы по сохранению ребенка, ее родственное и/или близкое окружение может рассматриваться как возможный ресурс к сохранению ребенка с кровными родственниками. В таком случае в задачи специалистов будет входить реализация данного и последующих этапов совместно с родными женщины.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Женщина или ее родственники согласны на совместную работы со специалистами по сохранению ребенка. Информация занесена в сигнальный лист.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</a:tr>
              <a:tr h="2053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Принятие решения об открытии случая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Руководитель службы профилактики отказов от новорожденных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Если в рамках предыдущего шага подтверждается намерение женщины отказаться от новорожденного ребенка и специалисту удается договориться с женщиной (или ее родственниками) о сотрудничестве со службой профилактики отказов, случай считается открытым для дальнейшей работы. Открытие случая фиксируется в сигнальном листе. Если ни женщина, ни ее ближайшее окружение не согласны на сотрудничество со службой профилактикой отказов, случай не открывается, что также фиксируется в сигнальном листе.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Случай открыт или не открыт. Информация занесена в сигнальный лист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75" marR="132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34" y="246120"/>
            <a:ext cx="9462756" cy="59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516953" y="562432"/>
            <a:ext cx="104157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Кейс 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Аня</a:t>
            </a:r>
            <a:r>
              <a:rPr lang="ru-RU" b="1" dirty="0"/>
              <a:t>, 19 лет. </a:t>
            </a:r>
            <a:endParaRPr lang="ru-RU" b="1" dirty="0" smtClean="0"/>
          </a:p>
          <a:p>
            <a:endParaRPr lang="ru-RU" b="1" dirty="0"/>
          </a:p>
          <a:p>
            <a:pPr indent="450000" algn="just"/>
            <a:r>
              <a:rPr lang="ru-RU" dirty="0" smtClean="0"/>
              <a:t>Аня </a:t>
            </a:r>
            <a:r>
              <a:rPr lang="ru-RU" dirty="0"/>
              <a:t>из благополучной семьи, старшая сестра состоит в официальном браке, мать и отец работают. Сама Аня закончила 11 классов, но дальше образование продолжить не смогла, и была вынуждена устроиться продавцом в киоск. Она познакомилась с молодым человеком, с которым стала встречаться. </a:t>
            </a:r>
            <a:endParaRPr lang="ru-RU" dirty="0" smtClean="0"/>
          </a:p>
          <a:p>
            <a:pPr indent="450000" algn="just"/>
            <a:r>
              <a:rPr lang="ru-RU" dirty="0" smtClean="0"/>
              <a:t>Через </a:t>
            </a:r>
            <a:r>
              <a:rPr lang="ru-RU" dirty="0"/>
              <a:t>какое-то время Аня забеременела, а спустя пару месяцев молодой человек исчез. Аня переживала настоящую депрессию от потери любимого человека. Коллеги по работе Ани пытались поддержать девушку нестандартным способом: «Ты еще найдешь себе мужа, главное, чтобы ребенок не мешал, куда тебе ребенок в 19 лет-то!» Под влиянием мнения окружения у Ани созрело решение отказаться от ребенка. </a:t>
            </a:r>
            <a:endParaRPr lang="ru-RU" dirty="0" smtClean="0"/>
          </a:p>
          <a:p>
            <a:pPr indent="450000" algn="just"/>
            <a:r>
              <a:rPr lang="ru-RU" dirty="0" smtClean="0"/>
              <a:t>Сигнал </a:t>
            </a:r>
            <a:r>
              <a:rPr lang="ru-RU" dirty="0"/>
              <a:t>об отказе поступил в службу через несколько часов после того, как Аня родила девочку. </a:t>
            </a:r>
          </a:p>
        </p:txBody>
      </p:sp>
    </p:spTree>
    <p:extLst>
      <p:ext uri="{BB962C8B-B14F-4D97-AF65-F5344CB8AC3E}">
        <p14:creationId xmlns:p14="http://schemas.microsoft.com/office/powerpoint/2010/main" val="388334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99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99847" y="272313"/>
            <a:ext cx="10575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КОМПЛЕКСНАЯ ПРОГРАММА СОЦИАЛЬНОГО СОПРОВОЖДЕНИЯ НЕСОВЕРШЕННОЛЕТНИХ БЕРЕМЕННЫХ И ЮНЫХ МАТЕРЕЙ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«ДОЧКИ – МАТЕРИ»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952" y="1725476"/>
            <a:ext cx="5948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несовершеннолетние беременные и несовершеннолетние матери, беременные и матери до 23 лет - выпускники учреждений для детей-сирот и детей, оставшихся без попечения родителей, оказавшиеся в трудной жизненной </a:t>
            </a:r>
            <a:r>
              <a:rPr lang="ru-RU" dirty="0" smtClean="0"/>
              <a:t>ситуации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9536" y="4288898"/>
            <a:ext cx="57594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953" y="1415525"/>
            <a:ext cx="264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ЦЕЛЕВАЯ ГРУППА: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1927" y="1415525"/>
            <a:ext cx="374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ОКАЗЫВАЕМАЯ ПОМОЩЬ: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1528" y="1835481"/>
            <a:ext cx="4505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социально-правовая, социально-бытовая, социально-педагогическая, социально-психологическая помощь и поддержка.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561696" y="1596041"/>
            <a:ext cx="15706" cy="1699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6952" y="3780852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 ПРОГРАММЫ: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952" y="4180267"/>
            <a:ext cx="432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Профилактика социального сиротства</a:t>
            </a:r>
          </a:p>
          <a:p>
            <a:endParaRPr lang="ru-RU" dirty="0" smtClean="0"/>
          </a:p>
          <a:p>
            <a:r>
              <a:rPr lang="ru-RU" dirty="0" smtClean="0"/>
              <a:t>Комплексная поддержка несовершеннолетних беременных и юных матерей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595" y="3576235"/>
            <a:ext cx="1897866" cy="25343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88" y="3479048"/>
            <a:ext cx="338357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776183"/>
              </p:ext>
            </p:extLst>
          </p:nvPr>
        </p:nvGraphicFramePr>
        <p:xfrm>
          <a:off x="792163" y="1725613"/>
          <a:ext cx="9936162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76400" y="345010"/>
            <a:ext cx="778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 МЕЖВЕДОМСТВЕННОГО ВЗАИМОДЕЙСТВИЯ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49523186"/>
              </p:ext>
            </p:extLst>
          </p:nvPr>
        </p:nvGraphicFramePr>
        <p:xfrm>
          <a:off x="1188244" y="802105"/>
          <a:ext cx="8605461" cy="675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7160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56147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8184" y="570279"/>
            <a:ext cx="733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ИНФОРМАЦИЯ О НЕСОВЕРШЕННОЛЕТНИХ БЕРЕМЕННЫХ И ЮНЫХ МАТЕРЯХ, ПОСТУПАЕТ ИЗ: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832" y="1932161"/>
            <a:ext cx="525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УЧРЕЖДЕНИЙ ЗДРАВООХРАНЕНИЯ  - 17%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4" y="1320645"/>
            <a:ext cx="1726897" cy="1725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79" y="4693150"/>
            <a:ext cx="2083779" cy="1407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16881" y="5172061"/>
            <a:ext cx="525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УЧРЕЖДЕНИЙ ОБРАЗОВАНИЯ  - 28%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49" y="3107865"/>
            <a:ext cx="1266826" cy="11730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2081" y="3525128"/>
            <a:ext cx="525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СУБЬЕКТЫ ПРОФИЛАКТИКИ- 12%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776" y="2183431"/>
            <a:ext cx="1673491" cy="13666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23516" y="3973278"/>
            <a:ext cx="410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МЕЖЛИЧНОСТНЫЕ КОММУНИКАЦИИ- 43%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62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56147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75082" y="345009"/>
            <a:ext cx="836409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540385" algn="l"/>
              </a:tabLs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ПРОГРАММЫ:</a:t>
            </a:r>
          </a:p>
          <a:p>
            <a:pPr lvl="1"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выявить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беременных и юных матерей;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скоординировать деятельность специалистов, работающих с данной категорией женщин;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адаптировать несовершеннолетнюю женщину к беременности, принятию нового образа себя;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помогающее поведение во время беременности и родов;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 профилактическую работу, направленную на сохранение репродуктивного здоровья молодых женщин;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воспитать ответственность за состояние личного здоровья, здоровья своего ребенка, потребность соблюдать нормы здорового образа жизни;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оказать комплексную психолого-педагогическую помощь родителям несовершеннолетней беременной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оказать помощь юным матерям в установлении бесконфликтных отношений с родительской семьей;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коммуникативные навыки в общении со сверстниками и со взрослыми;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навыки социальной активности несовершеннолетних матерей;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актуализировать потребность в самопознании и саморазвитии, продолжении образования;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просвещать молодых родителей в области педагогики и психологии;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обучать молодых родителей приемам развития речи, памяти, внимания, мышления и творческих способностей детей;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9700" algn="l"/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методическую базу по заявленному направлению деятельности.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7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56147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72037" y="441158"/>
            <a:ext cx="91329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ОЖИДАЕМЫЕ РЕЗУЛЬТАТЫ:</a:t>
            </a:r>
          </a:p>
          <a:p>
            <a:pPr lvl="1" algn="just">
              <a:spcAft>
                <a:spcPts val="0"/>
              </a:spcAft>
              <a:tabLst>
                <a:tab pos="540385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Адаптация несовершеннолетней беременной к изменениям, связанным с рождением ребенка 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помогающего поведения во время беременности и родов.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уровня знаний несовершеннолетней беременной по протеканию процессов беременности и родов, уходу за новорожденным.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несовершеннолетней беременной и юной матери ответственной родительской позиции и принятия ребенка и материнства.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уровня социальной защищенности юной матери.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устойчивой связи «мать-дитя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несовершеннолетней матери навыков воспитательного процесса.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навыков здорового образа жизни, как части общей культуры человека.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Воспитание потребности противостоять разрушительным для здоровья нормам поведения, в том числе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отказ от вредных привычек.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навыкам ведения домашнего хозяйства.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санитарно-гигиенических навыков ухода за собой и за ребенком.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Актуализация потребности в получении образования.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у несовершеннолетней матери стремления к самореализации, становлению себя как личности.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личных перспектив, жизненных целей.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32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56147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33137" y="345010"/>
            <a:ext cx="107000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9700" algn="l"/>
                <a:tab pos="457200" algn="l"/>
              </a:tabLs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ЭТАПЫ РЕАЛИЗАЦИИ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  <a:buClr>
                <a:srgbClr val="7030A0"/>
              </a:buClr>
              <a:tabLst>
                <a:tab pos="139700" algn="l"/>
                <a:tab pos="457200" algn="l"/>
              </a:tabLs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беседа с каждым участником программы.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выявление актуальных проблем.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первичного выхода в семью с целью определения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нуждаемости семьи и контроля за созданием надлежащих условий для юной матери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новорожденного.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программы работы с семьей/клиентом.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межведомственного взаимодействия с целью комплексной поддержки юной матери.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социального психолого-педагогического патронажа с целью контроля за внутрисемейной ситуацией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групповых занятий с беременными и юными матерями по темам программы.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индивидуальной работы с беременными и юными матерями.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индивидуальной работы с социальным окружением несовершеннолетних беременных и юных матерей.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детско-родительских групп с целью формирования диады «мать-дитя».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проведение групповых занятий, направленных на профилактику абортов и пропаганду здорового образа жизни со студентами колледжей и высших учебных заведений.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tabLst>
                <a:tab pos="139700" algn="l"/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итогов, оценка эффективности комплексного сопровождения.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60388" y="2162278"/>
            <a:ext cx="1841662" cy="52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Поступление обращения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2064419" y="1581673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31014" y="2135706"/>
            <a:ext cx="2854129" cy="52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Сбор информации, заполнение карточки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62686" y="2162278"/>
            <a:ext cx="2854129" cy="52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Разработка индивидуального маршрута оказания помощи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18" y="4313055"/>
            <a:ext cx="1309081" cy="109047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492929" y="5437583"/>
            <a:ext cx="2854129" cy="52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Направление карты профильным специалистам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03146" y="5535294"/>
            <a:ext cx="2854129" cy="52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Оказание комплексной социальной помощи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4958402" y="1580698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421024" y="2171496"/>
            <a:ext cx="2854129" cy="30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Онлайн консультация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7652621" y="1568084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2143355" y="4874739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4727061" y="4879922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539879" y="5505361"/>
            <a:ext cx="2854129" cy="30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Офлайн консультация</a:t>
            </a: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7914187" y="4887711"/>
            <a:ext cx="1138369" cy="31604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23" y="1227190"/>
            <a:ext cx="774034" cy="8410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489" y="1111961"/>
            <a:ext cx="1186767" cy="9563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941" y="942078"/>
            <a:ext cx="1077522" cy="11766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554" y="1029002"/>
            <a:ext cx="1354422" cy="11784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687" y="4475406"/>
            <a:ext cx="1747069" cy="103732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601" y="4250545"/>
            <a:ext cx="1478244" cy="152732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197" y="4256686"/>
            <a:ext cx="1440737" cy="144073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38022" y="220312"/>
            <a:ext cx="5770834" cy="70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F497D"/>
                </a:solidFill>
                <a:latin typeface="+mj-lt"/>
              </a:rPr>
              <a:t>АЛГОРИТМ РАБОТЫ С ОБРАЩЕНИЯМИ ГРАЖДАН</a:t>
            </a:r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9249626" y="3227760"/>
            <a:ext cx="1170412" cy="384314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383771" y="2757974"/>
            <a:ext cx="2602743" cy="1384675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solidFill>
                  <a:schemeClr val="bg1"/>
                </a:solidFill>
              </a:rPr>
              <a:t>НОМЕР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129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9" y="182740"/>
            <a:ext cx="2156757" cy="81369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687274" y="215751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8021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72037" y="345010"/>
            <a:ext cx="984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ПРОГРАММА, РЕАЛИЗУЮЩАЯСЯ С ИСПОЛЬЗОВАНИЕМ САМОСТОЯТЕЛЬНЫХ ПРОГРАММ - ТАК НАЗЫВАЕМЫХ БЛОК-МОДУЛЕЙ: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037" y="1336351"/>
            <a:ext cx="3440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БЛОК-МОДУЛЬ «МАЛЕНЬКАЯ МАМА» </a:t>
            </a:r>
            <a:r>
              <a:rPr lang="ru-RU" dirty="0" smtClean="0"/>
              <a:t>направлен </a:t>
            </a:r>
            <a:r>
              <a:rPr lang="ru-RU" dirty="0"/>
              <a:t>на оказание психолого-педагогической помощи и поддержки несовершеннолетним беременным, мобилизацию физических и эмоциональных сил юной женщины для благополучного течения беременности и рождения здорового ребенка.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5793" y="1336351"/>
            <a:ext cx="32002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БЛОК-МОДУЛЬ «ЗДОРОВАЯ СЕМЬЯ» </a:t>
            </a:r>
            <a:r>
              <a:rPr lang="ru-RU" dirty="0" smtClean="0"/>
              <a:t>направлен </a:t>
            </a:r>
            <a:r>
              <a:rPr lang="ru-RU" dirty="0"/>
              <a:t>на социально-педагогическую поддержку личности юных матерей, ориентированную на формирование ответственного родительства.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49713" y="1336351"/>
            <a:ext cx="3464928" cy="230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БЛОК-МОДУЛЬ «РАСТЕМ И РАЗВИВАЕМСЯ ВМЕСТЕ» </a:t>
            </a:r>
            <a:r>
              <a:rPr lang="ru-RU" dirty="0" smtClean="0"/>
              <a:t>направлен </a:t>
            </a:r>
            <a:r>
              <a:rPr lang="ru-RU" dirty="0"/>
              <a:t>на формирование детско-родительских отношений и развитие педагогической и психологической культуры родителей.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843" y="4482029"/>
            <a:ext cx="2163700" cy="162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306" y="3545305"/>
            <a:ext cx="1937722" cy="2589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112" y="4071158"/>
            <a:ext cx="324945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60421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89284" y="562432"/>
            <a:ext cx="8149891" cy="559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Диагностика психологического состояния беременной женщины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Диагностика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степени ее готовности к материнству и родам.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Диагностика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определения психологического компонента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гестационной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доминанты (по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Добрякову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И.В.).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Интервью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шевелению.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Проективная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рисуночная методика на определение отношения к материнству и будущему ребенку (по Филипповой Г.Г.).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Тест-опросник «Сознательное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родительство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»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Овчарова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Р.В.).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Диагностика эмоционального состояния (цветовой тест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Люшера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Генограмма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семьи.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Карта социальных связей.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Анкета «Жизненные планы».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Методика уровня готовности к самостоятельной жизни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3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148825"/>
              </p:ext>
            </p:extLst>
          </p:nvPr>
        </p:nvGraphicFramePr>
        <p:xfrm>
          <a:off x="2886255" y="2479819"/>
          <a:ext cx="5847849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24693" y="435860"/>
            <a:ext cx="785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Механизм воздействия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практики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0921" y="1321754"/>
            <a:ext cx="856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Деятельность осуществляется по следующим направлениям: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106779" y="2109537"/>
            <a:ext cx="409074" cy="537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06126" y="2109278"/>
            <a:ext cx="465221" cy="57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96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022280" y="345010"/>
            <a:ext cx="904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 МЕР ПО ПРОФИЛАКТИКЕ АБОРТОВ И ОКАЗАНИЯ СОЦИАЛЬНОЙ ПОМОЩИ БЕРЕМЕННЫМ ЖЕНЩИНАМ, ОКАЗАВШИМСЯ В ТРУДНОЙ ЖИЗНЕННОЙ СИТУАЦИИ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0265975"/>
              </p:ext>
            </p:extLst>
          </p:nvPr>
        </p:nvGraphicFramePr>
        <p:xfrm>
          <a:off x="945136" y="1210813"/>
          <a:ext cx="6635018" cy="473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281" y="1566107"/>
            <a:ext cx="1969909" cy="19337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6066" y="4037657"/>
            <a:ext cx="255444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3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729916" y="397774"/>
            <a:ext cx="9833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ИСТОЧНИКИ ОБРАЩЕНИЙ НА ДОАБОРТНОЕ КОНСУЛЬТИРОВАНИЕ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28939081"/>
              </p:ext>
            </p:extLst>
          </p:nvPr>
        </p:nvGraphicFramePr>
        <p:xfrm>
          <a:off x="2082425" y="1085545"/>
          <a:ext cx="7128792" cy="511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7197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880519" y="363163"/>
            <a:ext cx="57594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СОЦИАЛЬНЫЙ ПОРТРЕТ ЖЕНЩИН, ВЫСКАЗАВШЕЙ НАМЕРЕНИЕ ОБ АБОРТЕ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765046"/>
              </p:ext>
            </p:extLst>
          </p:nvPr>
        </p:nvGraphicFramePr>
        <p:xfrm>
          <a:off x="1381944" y="1597544"/>
          <a:ext cx="8249570" cy="430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216" y="2478875"/>
            <a:ext cx="2395388" cy="16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4411156" y="34621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ПРИЧИНЫ АБОРТА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225076"/>
              </p:ext>
            </p:extLst>
          </p:nvPr>
        </p:nvGraphicFramePr>
        <p:xfrm>
          <a:off x="1655787" y="1025055"/>
          <a:ext cx="8208912" cy="511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1835" y="2790800"/>
            <a:ext cx="2827496" cy="18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77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2880519" y="537384"/>
            <a:ext cx="57594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ДОАБОРТНОЕ КОНСУЛЬТИРОВАНИЕ: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МОДЕЛЬ  ПРОВЕДЕНИЯ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184" y="1256967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defTabSz="914400"/>
            <a:r>
              <a:rPr lang="ru-RU" u="sng" dirty="0">
                <a:solidFill>
                  <a:srgbClr val="B82D2F"/>
                </a:solidFill>
                <a:latin typeface="Franklin Gothic Medium"/>
              </a:rPr>
              <a:t>Цель</a:t>
            </a:r>
            <a:r>
              <a:rPr lang="ru-RU" dirty="0">
                <a:solidFill>
                  <a:srgbClr val="B82D2F"/>
                </a:solidFill>
                <a:latin typeface="Franklin Gothic Medium"/>
              </a:rPr>
              <a:t> - информирование и помощь женщине в принятии осознанного решения в ситуации репродуктивного </a:t>
            </a:r>
            <a:r>
              <a:rPr lang="ru-RU" dirty="0" smtClean="0">
                <a:solidFill>
                  <a:srgbClr val="B82D2F"/>
                </a:solidFill>
                <a:latin typeface="Franklin Gothic Medium"/>
              </a:rPr>
              <a:t>выбора</a:t>
            </a:r>
            <a:endParaRPr lang="ru-RU" sz="2000" dirty="0">
              <a:solidFill>
                <a:srgbClr val="B82D2F"/>
              </a:solidFill>
              <a:latin typeface="Franklin Gothic Medium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50388" y="1939276"/>
            <a:ext cx="5256584" cy="4336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Выявление причин аборта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Рассмотрение варианта сохранения беременности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Определение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Times New Roman" panose="02020603050405020304" pitchFamily="18" charset="0"/>
              </a:rPr>
              <a:t>внутренних ресурсов: помощь женщине в расширении собственного видения проблем, возникших в ее жизни и рассмотрение  альтернативных (не путем аборта) способов решения этих проблем.</a:t>
            </a: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Исследование внутрисемейного взаимодействия (выявление семейного ресурса)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Исследование взаимодействия с близким социальным окружением (выявление внешнего ресурса)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Выявление необходимости предоставления женщине социальной и правовой помощи, определение мер государственной социальной поддержки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Информирование о методах контрацепции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35613" y="2030800"/>
            <a:ext cx="238224" cy="50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49351" y="3076831"/>
            <a:ext cx="238224" cy="50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35613" y="3940325"/>
            <a:ext cx="238224" cy="50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31399" y="4752524"/>
            <a:ext cx="238224" cy="50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31399" y="5564807"/>
            <a:ext cx="238224" cy="50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2" y="4280067"/>
            <a:ext cx="2680350" cy="178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4" y="2068883"/>
            <a:ext cx="3021424" cy="201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206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36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053504" y="346219"/>
            <a:ext cx="584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МЕЖВЕДОМСТВЕННОЕ ВЗАИМОДЕЙСТВИЕ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64331151"/>
              </p:ext>
            </p:extLst>
          </p:nvPr>
        </p:nvGraphicFramePr>
        <p:xfrm>
          <a:off x="1729951" y="1117487"/>
          <a:ext cx="8060586" cy="515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0859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276238-D2DC-4F4A-AA70-1A4AE039B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"/>
            <a:ext cx="11520488" cy="647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6" y="715882"/>
            <a:ext cx="10058400" cy="5048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784" y="270606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146" name="CustomShape 1"/>
          <p:cNvSpPr/>
          <p:nvPr/>
        </p:nvSpPr>
        <p:spPr>
          <a:xfrm>
            <a:off x="575922" y="259971"/>
            <a:ext cx="10367651" cy="1079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Picture 5"/>
          <p:cNvPicPr/>
          <p:nvPr/>
        </p:nvPicPr>
        <p:blipFill>
          <a:blip r:embed="rId4"/>
          <a:srcRect l="18222" t="23817" r="51833" b="38652"/>
          <a:stretch/>
        </p:blipFill>
        <p:spPr>
          <a:xfrm>
            <a:off x="1543335" y="346524"/>
            <a:ext cx="8855140" cy="5227560"/>
          </a:xfrm>
          <a:prstGeom prst="rect">
            <a:avLst/>
          </a:prstGeom>
          <a:ln>
            <a:noFill/>
          </a:ln>
        </p:spPr>
      </p:pic>
      <p:pic>
        <p:nvPicPr>
          <p:cNvPr id="31" name="Объект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08" y="1725822"/>
            <a:ext cx="4111059" cy="41110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8" y="690394"/>
            <a:ext cx="10057014" cy="504771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89174" y="5844206"/>
            <a:ext cx="10818909" cy="33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0326" y="306122"/>
            <a:ext cx="11359916" cy="64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F497D"/>
                </a:solidFill>
                <a:latin typeface="+mj-lt"/>
              </a:rPr>
              <a:t>ГУ ТО СЕМЕЙНЫЙ МФЦ «МОЙ СЕМЕЙНЫЙ ЦЕНТР»</a:t>
            </a:r>
          </a:p>
          <a:p>
            <a:pPr algn="ctr"/>
            <a:r>
              <a:rPr lang="ru-RU" b="1" dirty="0">
                <a:solidFill>
                  <a:srgbClr val="2F497D"/>
                </a:solidFill>
                <a:latin typeface="+mj-lt"/>
              </a:rPr>
              <a:t> СТРУКТУРА</a:t>
            </a:r>
          </a:p>
        </p:txBody>
      </p:sp>
      <p:graphicFrame>
        <p:nvGraphicFramePr>
          <p:cNvPr id="39" name="Схема 38"/>
          <p:cNvGraphicFramePr/>
          <p:nvPr>
            <p:extLst/>
          </p:nvPr>
        </p:nvGraphicFramePr>
        <p:xfrm>
          <a:off x="5232962" y="708767"/>
          <a:ext cx="1331312" cy="36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0" name="Схема 39"/>
          <p:cNvGraphicFramePr/>
          <p:nvPr>
            <p:extLst/>
          </p:nvPr>
        </p:nvGraphicFramePr>
        <p:xfrm>
          <a:off x="356146" y="1274925"/>
          <a:ext cx="1538761" cy="6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898617" y="5225100"/>
            <a:ext cx="1940828" cy="36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2" name="CustomShape 4"/>
          <p:cNvSpPr/>
          <p:nvPr/>
        </p:nvSpPr>
        <p:spPr>
          <a:xfrm>
            <a:off x="510928" y="1077924"/>
            <a:ext cx="1768783" cy="3730113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6" tIns="44988" rIns="89976" bIns="4498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ПЕРВИЧНОГО ПРИЕМА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</a:t>
            </a:r>
          </a:p>
          <a:p>
            <a:pPr algn="ctr">
              <a:lnSpc>
                <a:spcPct val="100000"/>
              </a:lnSpc>
            </a:pPr>
            <a:r>
              <a:rPr lang="ru-RU" sz="13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«Семейная диспетчерская»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первичного приема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2466232" y="1060468"/>
            <a:ext cx="2084228" cy="3765025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6" tIns="44988" rIns="89976" bIns="4498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ЭКСТРЕННОЙ ПСИХОЛОГИЧЕСКОЙ ПОМОЩИ И ЭКСТРЕННОГО РЕАГИРОВАНИЯ</a:t>
            </a:r>
          </a:p>
          <a:p>
            <a:pPr algn="ctr"/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экстренного реагирования </a:t>
            </a:r>
          </a:p>
          <a:p>
            <a:pPr algn="ctr">
              <a:lnSpc>
                <a:spcPct val="100000"/>
              </a:lnSpc>
            </a:pPr>
            <a:endParaRPr lang="ru-RU" sz="11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«Телефон доверия»</a:t>
            </a:r>
          </a:p>
          <a:p>
            <a:pPr algn="ctr"/>
            <a:r>
              <a:rPr lang="ru-RU" sz="1200" b="1" spc="-1" dirty="0">
                <a:solidFill>
                  <a:srgbClr val="C00000"/>
                </a:solidFill>
                <a:latin typeface="Arial Black"/>
                <a:ea typeface="DejaVu Sans"/>
              </a:rPr>
              <a:t>        </a:t>
            </a:r>
            <a:r>
              <a:rPr lang="ru-RU" sz="1100" b="1" spc="-1" dirty="0">
                <a:solidFill>
                  <a:srgbClr val="C00000"/>
                </a:solidFill>
                <a:latin typeface="Arial Black"/>
                <a:ea typeface="DejaVu Sans"/>
              </a:rPr>
              <a:t>8 (4872) 56-46-36</a:t>
            </a:r>
            <a:endParaRPr lang="ru-RU" sz="1100" spc="-1" dirty="0"/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      Детский телефон </a:t>
            </a:r>
          </a:p>
          <a:p>
            <a:pPr algn="ctr">
              <a:lnSpc>
                <a:spcPct val="100000"/>
              </a:lnSpc>
            </a:pPr>
            <a:r>
              <a:rPr lang="ru-RU" sz="10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доверия</a:t>
            </a:r>
          </a:p>
          <a:p>
            <a:pPr algn="ctr"/>
            <a:r>
              <a:rPr lang="ru-RU" sz="1000" b="1" spc="-1" dirty="0">
                <a:solidFill>
                  <a:srgbClr val="C00000"/>
                </a:solidFill>
                <a:latin typeface="Arial Black"/>
                <a:ea typeface="DejaVu Sans"/>
              </a:rPr>
              <a:t>8 (800) 200-01-22</a:t>
            </a:r>
            <a:endParaRPr lang="ru-RU" sz="1000" spc="-1" dirty="0"/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4676030" y="1064918"/>
            <a:ext cx="2236416" cy="3765026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6" tIns="44988" rIns="89976" bIns="4498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ОКАЗАНИЯ СОЦИАЛЬНЫХ УСЛУГ И СОЦИАЛЬНОГО СОПРОВОЖДЕНИЯ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  <a:r>
              <a:rPr lang="ru-RU" sz="1400" spc="-1" dirty="0" err="1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психолого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 – педагогического сопровождения семьи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Социально-правовая служба 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семейной медиации</a:t>
            </a:r>
          </a:p>
        </p:txBody>
      </p:sp>
      <p:sp>
        <p:nvSpPr>
          <p:cNvPr id="45" name="CustomShape 4"/>
          <p:cNvSpPr/>
          <p:nvPr/>
        </p:nvSpPr>
        <p:spPr>
          <a:xfrm>
            <a:off x="560325" y="4999992"/>
            <a:ext cx="8363593" cy="450214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6" tIns="44988" rIns="89976" bIns="4498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ИНФОРМАЦИОННО  -   МЕТОДИЧЕСКОЕ ОТДЕЛЕНИЕ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866" y="2972808"/>
            <a:ext cx="1311986" cy="855969"/>
          </a:xfrm>
          <a:prstGeom prst="rect">
            <a:avLst/>
          </a:prstGeom>
        </p:spPr>
      </p:pic>
      <p:sp>
        <p:nvSpPr>
          <p:cNvPr id="47" name="CustomShape 4"/>
          <p:cNvSpPr/>
          <p:nvPr/>
        </p:nvSpPr>
        <p:spPr>
          <a:xfrm>
            <a:off x="7061536" y="1065605"/>
            <a:ext cx="1820800" cy="3737388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6" tIns="44988" rIns="89976" bIns="4498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ПОМОЩИ СЕМЬЕ И ДЕТЯМ</a:t>
            </a:r>
          </a:p>
          <a:p>
            <a:pPr algn="ctr" defTabSz="457154"/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154"/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154"/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154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Комплексное </a:t>
            </a:r>
          </a:p>
          <a:p>
            <a:pPr algn="ctr" defTabSz="457154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социальное</a:t>
            </a:r>
          </a:p>
          <a:p>
            <a:pPr algn="ctr" defTabSz="457154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сопровождение</a:t>
            </a:r>
          </a:p>
          <a:p>
            <a:pPr algn="ctr" defTabSz="457154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семей с детьми</a:t>
            </a:r>
          </a:p>
        </p:txBody>
      </p:sp>
      <p:sp>
        <p:nvSpPr>
          <p:cNvPr id="48" name="CustomShape 6"/>
          <p:cNvSpPr/>
          <p:nvPr/>
        </p:nvSpPr>
        <p:spPr>
          <a:xfrm>
            <a:off x="8986947" y="1070650"/>
            <a:ext cx="2072805" cy="4406638"/>
          </a:xfrm>
          <a:prstGeom prst="rect">
            <a:avLst/>
          </a:prstGeom>
          <a:solidFill>
            <a:srgbClr val="3BB07C">
              <a:alpha val="27843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СТАЦИОНАРНОЕ ОТДЕЛЕНИЕ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 СОЦИАЛЬНОЙ РЕАБИЛИТАЦИИ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 ЖЕНЩИН И ДЕТЕЙ</a:t>
            </a:r>
          </a:p>
          <a:p>
            <a:pPr algn="ctr" defTabSz="914309"/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914309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Предоставление временного убежища семьям и реабилитации в трудной жизненной ситуации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1400" spc="-1" dirty="0">
              <a:latin typeface="Arial"/>
            </a:endParaRPr>
          </a:p>
        </p:txBody>
      </p:sp>
      <p:pic>
        <p:nvPicPr>
          <p:cNvPr id="49" name="Рисунок 35"/>
          <p:cNvPicPr/>
          <p:nvPr/>
        </p:nvPicPr>
        <p:blipFill>
          <a:blip r:embed="rId17">
            <a:duotone>
              <a:prstClr val="black"/>
              <a:srgbClr val="25D93A">
                <a:tint val="45000"/>
                <a:satMod val="400000"/>
              </a:srgbClr>
            </a:duotone>
          </a:blip>
          <a:stretch/>
        </p:blipFill>
        <p:spPr>
          <a:xfrm>
            <a:off x="764539" y="3129418"/>
            <a:ext cx="400655" cy="384957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14"/>
          <p:cNvPicPr/>
          <p:nvPr/>
        </p:nvPicPr>
        <p:blipFill>
          <a:blip r:embed="rId18"/>
          <a:stretch/>
        </p:blipFill>
        <p:spPr>
          <a:xfrm>
            <a:off x="9904557" y="4168551"/>
            <a:ext cx="713859" cy="674451"/>
          </a:xfrm>
          <a:prstGeom prst="rect">
            <a:avLst/>
          </a:prstGeom>
          <a:ln w="0">
            <a:noFill/>
          </a:ln>
        </p:spPr>
      </p:pic>
      <p:sp>
        <p:nvSpPr>
          <p:cNvPr id="51" name="TextBox 7"/>
          <p:cNvSpPr/>
          <p:nvPr/>
        </p:nvSpPr>
        <p:spPr>
          <a:xfrm>
            <a:off x="8853898" y="4163250"/>
            <a:ext cx="1154233" cy="6447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4994" rIns="89988" bIns="44994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21B57B"/>
                </a:solidFill>
                <a:latin typeface="Arial Black"/>
                <a:ea typeface="DejaVu Sans"/>
              </a:rPr>
              <a:t>42</a:t>
            </a:r>
            <a:endParaRPr lang="ru-RU" spc="-1" dirty="0">
              <a:solidFill>
                <a:srgbClr val="21B57B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21B57B"/>
                </a:solidFill>
                <a:latin typeface="Arial"/>
                <a:ea typeface="DejaVu Sans"/>
              </a:rPr>
              <a:t>места</a:t>
            </a:r>
            <a:endParaRPr lang="ru-RU" spc="-1" dirty="0">
              <a:solidFill>
                <a:srgbClr val="21B57B"/>
              </a:solidFill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8722915" y="4843002"/>
            <a:ext cx="2537687" cy="5832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4994" rIns="89988" bIns="44994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70C0"/>
                </a:solidFill>
                <a:latin typeface="Arial"/>
                <a:ea typeface="DejaVu Sans"/>
              </a:rPr>
              <a:t>до </a:t>
            </a:r>
            <a:r>
              <a:rPr lang="ru-RU" sz="1600" b="1" spc="-1" dirty="0">
                <a:solidFill>
                  <a:srgbClr val="0070C0"/>
                </a:solidFill>
                <a:latin typeface="Arial Black"/>
                <a:ea typeface="DejaVu Sans"/>
              </a:rPr>
              <a:t>100</a:t>
            </a:r>
            <a:r>
              <a:rPr lang="ru-RU" sz="1600" b="1" spc="-1" dirty="0">
                <a:solidFill>
                  <a:srgbClr val="0070C0"/>
                </a:solidFill>
                <a:latin typeface="Arial"/>
                <a:ea typeface="DejaVu Sans"/>
              </a:rPr>
              <a:t> человек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70C0"/>
                </a:solidFill>
                <a:latin typeface="Arial"/>
                <a:ea typeface="DejaVu Sans"/>
              </a:rPr>
              <a:t>в год</a:t>
            </a:r>
            <a:endParaRPr lang="ru-RU" sz="1600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9" y="182740"/>
            <a:ext cx="2156757" cy="813696"/>
          </a:xfrm>
          <a:prstGeom prst="rect">
            <a:avLst/>
          </a:prstGeom>
        </p:spPr>
      </p:pic>
      <p:pic>
        <p:nvPicPr>
          <p:cNvPr id="55" name="Рисунок 2"/>
          <p:cNvPicPr/>
          <p:nvPr/>
        </p:nvPicPr>
        <p:blipFill>
          <a:blip r:embed="rId20"/>
          <a:stretch/>
        </p:blipFill>
        <p:spPr>
          <a:xfrm>
            <a:off x="2495440" y="3818596"/>
            <a:ext cx="383960" cy="365795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2"/>
          <p:cNvPicPr/>
          <p:nvPr/>
        </p:nvPicPr>
        <p:blipFill>
          <a:blip r:embed="rId20"/>
          <a:stretch/>
        </p:blipFill>
        <p:spPr>
          <a:xfrm>
            <a:off x="2486363" y="4358143"/>
            <a:ext cx="383960" cy="365795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687274" y="215751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1" y="1725613"/>
            <a:ext cx="4111625" cy="4111625"/>
          </a:xfrm>
        </p:spPr>
      </p:pic>
      <p:grpSp>
        <p:nvGrpSpPr>
          <p:cNvPr id="6" name="Группа 5"/>
          <p:cNvGrpSpPr/>
          <p:nvPr/>
        </p:nvGrpSpPr>
        <p:grpSpPr>
          <a:xfrm>
            <a:off x="-1" y="0"/>
            <a:ext cx="11520488" cy="6479513"/>
            <a:chOff x="0" y="331"/>
            <a:chExt cx="11520488" cy="64795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976668" y="656766"/>
            <a:ext cx="9844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 smtClean="0"/>
          </a:p>
          <a:p>
            <a:pPr lvl="0"/>
            <a:endParaRPr lang="ru-RU" sz="1400" b="1" dirty="0"/>
          </a:p>
          <a:p>
            <a:pPr lvl="0"/>
            <a:endParaRPr lang="ru-RU" sz="1400" b="1" dirty="0" smtClean="0"/>
          </a:p>
          <a:p>
            <a:pPr lvl="0"/>
            <a:endParaRPr lang="ru-RU" sz="1400" b="1" dirty="0"/>
          </a:p>
          <a:p>
            <a:pPr lvl="0"/>
            <a:r>
              <a:rPr lang="ru-RU" sz="1400" b="1" dirty="0" smtClean="0">
                <a:solidFill>
                  <a:srgbClr val="2F497D"/>
                </a:solidFill>
              </a:rPr>
              <a:t> </a:t>
            </a:r>
            <a:endParaRPr lang="ru-RU" altLang="ru-RU" sz="1600" b="1" dirty="0">
              <a:solidFill>
                <a:srgbClr val="2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62" y="363857"/>
            <a:ext cx="9882553" cy="3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СТАТИСТИЧЕСКИЕ ДАННЫЕ ПО НАПРАВЛЕНИЯМ РАБОТЫ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1458758" y="1079492"/>
            <a:ext cx="727769" cy="3240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5535000" y="1079492"/>
            <a:ext cx="727769" cy="3240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9"/>
          <p:cNvSpPr/>
          <p:nvPr/>
        </p:nvSpPr>
        <p:spPr>
          <a:xfrm>
            <a:off x="9296326" y="1079492"/>
            <a:ext cx="727769" cy="3240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TextBox 6"/>
          <p:cNvSpPr txBox="1"/>
          <p:nvPr/>
        </p:nvSpPr>
        <p:spPr>
          <a:xfrm>
            <a:off x="428463" y="1503151"/>
            <a:ext cx="30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Профилактика отказов от новорожденных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3689" y="1503151"/>
            <a:ext cx="462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Сопровождение несовершеннолетних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беременных и юных матерей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9678" y="1503151"/>
            <a:ext cx="185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Профилактика абортов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653" y="2319868"/>
            <a:ext cx="29802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2014-2021</a:t>
            </a:r>
            <a:r>
              <a:rPr lang="ru-RU" sz="1600" dirty="0" smtClean="0"/>
              <a:t> – процент профилактированных отказов составляет 49,2% (197сигналов/97 профилактировано)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2022 </a:t>
            </a:r>
            <a:r>
              <a:rPr lang="ru-RU" sz="1600" dirty="0" smtClean="0"/>
              <a:t>– </a:t>
            </a:r>
            <a:r>
              <a:rPr lang="ru-RU" sz="1600" dirty="0"/>
              <a:t>процент профилактированных отказов составляет </a:t>
            </a:r>
            <a:r>
              <a:rPr lang="ru-RU" sz="1600" dirty="0" smtClean="0"/>
              <a:t>60% (10 сигналов/6 </a:t>
            </a:r>
            <a:r>
              <a:rPr lang="ru-RU" sz="1600" dirty="0" err="1" smtClean="0"/>
              <a:t>профилактированно</a:t>
            </a:r>
            <a:r>
              <a:rPr lang="ru-RU" sz="1600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2023</a:t>
            </a:r>
            <a:r>
              <a:rPr lang="ru-RU" sz="1600" dirty="0" smtClean="0"/>
              <a:t> - </a:t>
            </a:r>
            <a:r>
              <a:rPr lang="ru-RU" sz="1600" dirty="0"/>
              <a:t>процент профилактированных отказов составляет </a:t>
            </a:r>
            <a:r>
              <a:rPr lang="ru-RU" sz="1600" dirty="0" smtClean="0"/>
              <a:t>56% (</a:t>
            </a:r>
            <a:r>
              <a:rPr lang="ru-RU" sz="1600" dirty="0"/>
              <a:t>9</a:t>
            </a:r>
            <a:r>
              <a:rPr lang="ru-RU" sz="1600" dirty="0" smtClean="0"/>
              <a:t> сигналов/5 </a:t>
            </a:r>
            <a:r>
              <a:rPr lang="ru-RU" sz="1600" dirty="0" err="1" smtClean="0"/>
              <a:t>профилактированно</a:t>
            </a:r>
            <a:r>
              <a:rPr lang="ru-RU" sz="1600" dirty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1062" y="2359378"/>
            <a:ext cx="38156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2014 - 2023 </a:t>
            </a:r>
            <a:r>
              <a:rPr lang="ru-RU" sz="1600" dirty="0" smtClean="0"/>
              <a:t>– более </a:t>
            </a:r>
            <a:r>
              <a:rPr lang="ru-RU" sz="1600" b="1" dirty="0" smtClean="0"/>
              <a:t>300</a:t>
            </a:r>
            <a:r>
              <a:rPr lang="ru-RU" sz="1600" dirty="0" smtClean="0"/>
              <a:t> несовершеннолетних беременных и юных матерей получили социальную помощь.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40</a:t>
            </a:r>
            <a:r>
              <a:rPr lang="ru-RU" sz="1600" dirty="0" smtClean="0"/>
              <a:t> из них – временное проживание в стационарном отделении центра.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Более 60 </a:t>
            </a:r>
            <a:r>
              <a:rPr lang="ru-RU" sz="1600" dirty="0" smtClean="0"/>
              <a:t>из них получили социально-правовое сопровождение в целях улучшения жилищных условий.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Все получили социально-педагогическое и психологическое сопровождение.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181474" y="2313095"/>
            <a:ext cx="2765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lnSpc>
                <a:spcPct val="150000"/>
              </a:lnSpc>
            </a:pPr>
            <a:r>
              <a:rPr lang="en-US" sz="1200" dirty="0" smtClean="0"/>
              <a:t>C </a:t>
            </a:r>
            <a:r>
              <a:rPr lang="en-US" sz="1200" b="1" dirty="0" smtClean="0"/>
              <a:t>201</a:t>
            </a:r>
            <a:r>
              <a:rPr lang="ru-RU" sz="1200" b="1" dirty="0" smtClean="0"/>
              <a:t>7 года </a:t>
            </a:r>
            <a:r>
              <a:rPr lang="ru-RU" sz="1200" dirty="0" smtClean="0"/>
              <a:t>ведется индивидуальное психологическое консультирование женщин и несовершеннолетних в ситуации репродуктивного выбора.</a:t>
            </a:r>
          </a:p>
          <a:p>
            <a:pPr indent="176213">
              <a:lnSpc>
                <a:spcPct val="150000"/>
              </a:lnSpc>
            </a:pPr>
            <a:r>
              <a:rPr lang="ru-RU" sz="1200" b="1" dirty="0" smtClean="0"/>
              <a:t>2016 – 2020 </a:t>
            </a:r>
            <a:r>
              <a:rPr lang="ru-RU" sz="1200" dirty="0" smtClean="0"/>
              <a:t>обратились 233 женщины.</a:t>
            </a:r>
          </a:p>
          <a:p>
            <a:pPr indent="176213" algn="just">
              <a:lnSpc>
                <a:spcPct val="150000"/>
              </a:lnSpc>
            </a:pPr>
            <a:r>
              <a:rPr lang="ru-RU" sz="1200" b="1" dirty="0" smtClean="0"/>
              <a:t>2021</a:t>
            </a:r>
            <a:r>
              <a:rPr lang="ru-RU" sz="1200" dirty="0" smtClean="0"/>
              <a:t> – обратилось 102 женщины, 16 из них беременность сохранили.</a:t>
            </a:r>
          </a:p>
          <a:p>
            <a:pPr indent="176213" algn="just">
              <a:lnSpc>
                <a:spcPct val="150000"/>
              </a:lnSpc>
            </a:pPr>
            <a:r>
              <a:rPr lang="ru-RU" sz="1200" b="1" dirty="0" smtClean="0"/>
              <a:t>2022 </a:t>
            </a:r>
            <a:r>
              <a:rPr lang="ru-RU" sz="1200" dirty="0" smtClean="0"/>
              <a:t>– 172 женщины, 40 из них беременность сохранили.</a:t>
            </a:r>
          </a:p>
          <a:p>
            <a:pPr indent="176213" algn="just">
              <a:lnSpc>
                <a:spcPct val="150000"/>
              </a:lnSpc>
            </a:pPr>
            <a:r>
              <a:rPr lang="ru-RU" sz="1200" b="1" dirty="0" smtClean="0"/>
              <a:t>2023</a:t>
            </a:r>
            <a:r>
              <a:rPr lang="ru-RU" sz="1200" dirty="0" smtClean="0"/>
              <a:t> – 40 женщин, 17 из них беременность сохранили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2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1" y="1725613"/>
            <a:ext cx="4111625" cy="4111625"/>
          </a:xfrm>
        </p:spPr>
      </p:pic>
      <p:grpSp>
        <p:nvGrpSpPr>
          <p:cNvPr id="6" name="Группа 5"/>
          <p:cNvGrpSpPr/>
          <p:nvPr/>
        </p:nvGrpSpPr>
        <p:grpSpPr>
          <a:xfrm>
            <a:off x="2734" y="-2"/>
            <a:ext cx="11520488" cy="6479513"/>
            <a:chOff x="0" y="331"/>
            <a:chExt cx="11520488" cy="64795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4800" y="392385"/>
            <a:ext cx="1091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РЕГИОНАЛЬНАЯ МОДЕЛЬ МЕЖВЕДОМСТВЕННОГО ВЗАИМОДЕЙСТВИЯ ПО ПРОФИЛАКТИКЕ ОТКАЗОВ ОТ НОВОРОЖДЕННЫХ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7547" y="1213311"/>
            <a:ext cx="1626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</a:t>
            </a:r>
            <a:endParaRPr lang="ru-RU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50463947"/>
              </p:ext>
            </p:extLst>
          </p:nvPr>
        </p:nvGraphicFramePr>
        <p:xfrm>
          <a:off x="530070" y="1665795"/>
          <a:ext cx="4712677" cy="428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320844" y="1213311"/>
            <a:ext cx="248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ЦЕЛЕВЫЕ ГРУППЫ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4" y="1397977"/>
            <a:ext cx="6015162" cy="483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734401" y="392383"/>
            <a:ext cx="983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ДОКУМЕНТЫ РЕГУЛИРУЮЩИЕ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388" y="959813"/>
            <a:ext cx="1043979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РФ №124-ФЗ от 24.07.1998 г. (ред. от 28.11.2015г.) «Об основных гарантиях прав ребенка в РФ»;</a:t>
            </a:r>
          </a:p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закон РФ №48-ФЗ от 24.04.2008 г. (ред. от 28.11.2015 г.) «Об опеке и попечительстве»;</a:t>
            </a:r>
          </a:p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Федеральный закон РФ №120-ФЗ от 24.06.1999 г. (ред. от 23.11.2015 г.) «Об основах системы профилактики безнадзорности и правонарушений несовершеннолетних»;  </a:t>
            </a:r>
          </a:p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Федеральный закон РФ №442-ФЗ от 28.12.2013 г. (ред. от 21.07.2014 г.) «Об основах социального обслуживания граждан в Российской федерации»;</a:t>
            </a:r>
          </a:p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Министерства труда и социальной защиты Тульской области №221-осн. и Министерства здравоохранения Тульской области №926-осн. от 15.07.2014 г. « Об организации межведомственного взаимодействия по профилактике отказов от новорожденных детей»;</a:t>
            </a:r>
          </a:p>
          <a:p>
            <a:pPr lvl="0"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Приказ Министерства труда и социальной защиты Тульской области №229-осн. от 24.07.2014 г. «Об организации деятельности по профилактике отказов от новорожденных детей»;</a:t>
            </a:r>
          </a:p>
          <a:p>
            <a:pPr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Соглашение о сотрудничестве и взаимодействии по оказанию комплексной помощи женщинам, находящимся в кризисной ситуации  между ГУ ТО  «Семейный МФЦ «Мой семейный центр» и  Министерством здравоохранения Тульской области </a:t>
            </a:r>
          </a:p>
          <a:p>
            <a:pPr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Соглашение о сотрудничестве и взаимодействии по оказанию комплексной помощи женщинам, находящимся в кризисной ситуации  между ГУ ТО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МФЦ «Мой семейный центр» и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субъектами.</a:t>
            </a:r>
          </a:p>
          <a:p>
            <a:pPr defTabSz="457200">
              <a:spcBef>
                <a:spcPts val="600"/>
              </a:spcBef>
              <a:buSzPct val="80000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Положение об организации службы «Профилактика отказов от новорожденных».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222505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62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62302" y="254548"/>
            <a:ext cx="1087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 МОДЕЛЬ МЕЖВЕДОМСТВЕННОГО ВЗАИМОДЕЙСТВИЯ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ПРОФИЛАКТИКЕ ОТКАЗОВ ОТ НОВОРОЖДЕННЫХ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5302" y="1000108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 ТО «Семейный МФЦ «Мой семейный центр»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703896" y="1571612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5302" y="2071678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сигналы из мед. учреждений по факту намерения отказа от новорожденных поступают в СПОН ГУ ТО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ОЦСПСиД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703896" y="2643182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18" y="3143248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Мобильная бригада по сигналу  осуществляет первичный выезд в мед. учреждение по г. Туле и Тульской области.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703896" y="3714752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18" y="4219784"/>
            <a:ext cx="7429552" cy="6366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Составляется индивидуальная программа с женщиной по сохранению ребенка в семье при взаимодействии с региональными учреждениями разного профиля.</a:t>
            </a: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00118" y="5340221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необходимости женщине предоставляется возможность временного проживания в стационарном отделении.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697594" y="4840155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4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"/>
            <a:ext cx="11520488" cy="6479513"/>
            <a:chOff x="0" y="331"/>
            <a:chExt cx="11520488" cy="647951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3276238-D2DC-4F4A-AA70-1A4AE039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1"/>
              <a:ext cx="11520488" cy="647951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8" y="715882"/>
              <a:ext cx="10058400" cy="504841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362302" y="254548"/>
            <a:ext cx="1087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 МОДЕЛЬ МЕЖВЕДОМСТВЕННОГО ВЗАИМОДЕЙСТВИЯ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ПРОФИЛАКТИКЕ ОТКАЗОВ ОТ НОВОРОЖДЕННЫХ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951635" y="900879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8353" y="1400945"/>
            <a:ext cx="7429552" cy="7143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индивидуальная программа работы с женщиной в рамках межведомственного взаимодействия на региональном уровне с целью решения актуальных социальных проблем.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903020" y="2159853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6856" y="2659919"/>
            <a:ext cx="7429552" cy="7143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принятия женщиной решения о временном помещении новорожденного в Дом ребенка, работа направлена на возврат ребенка в кровную семью.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951635" y="3374299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5471" y="3874365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реабилитационное сопровождение семьи в течение 1 года и далее.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6856" y="4945935"/>
            <a:ext cx="742955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риска угрозы жизни и здоровью ребенка в семье работа специалистов направлена на помещение ребенка в замещающую семью.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951635" y="4445869"/>
            <a:ext cx="857224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76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4339</Words>
  <Application>Microsoft Office PowerPoint</Application>
  <PresentationFormat>Произвольный</PresentationFormat>
  <Paragraphs>438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MS Mincho</vt:lpstr>
      <vt:lpstr>Arial</vt:lpstr>
      <vt:lpstr>Arial Black</vt:lpstr>
      <vt:lpstr>Calibri</vt:lpstr>
      <vt:lpstr>DejaVu Sans</vt:lpstr>
      <vt:lpstr>Franklin Gothic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Yarynkina</cp:lastModifiedBy>
  <cp:revision>250</cp:revision>
  <cp:lastPrinted>2021-04-21T12:54:20Z</cp:lastPrinted>
  <dcterms:created xsi:type="dcterms:W3CDTF">2019-08-04T16:36:31Z</dcterms:created>
  <dcterms:modified xsi:type="dcterms:W3CDTF">2023-11-03T12:40:11Z</dcterms:modified>
</cp:coreProperties>
</file>