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261" r:id="rId4"/>
    <p:sldId id="267" r:id="rId5"/>
    <p:sldId id="271" r:id="rId6"/>
    <p:sldId id="268" r:id="rId7"/>
    <p:sldId id="269" r:id="rId8"/>
    <p:sldId id="270" r:id="rId9"/>
    <p:sldId id="272" r:id="rId10"/>
    <p:sldId id="273" r:id="rId11"/>
    <p:sldId id="262" r:id="rId12"/>
    <p:sldId id="2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3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0548-535B-44B4-BED2-AB795E961347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B340-929F-4BBE-A8F8-989BD3FF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CBE2-801A-463D-86A1-9606CCA308B7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7B37-FD9C-45E9-9DAE-6A44C9803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D804-5BDD-46BA-B8C5-EE15BEF77FCE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332E-C58F-47E3-A3CB-4A7CD3D4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5A1D-861F-45A6-ACE6-7930658004DE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9CA0-DEF8-4721-BA7B-322DB3C0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5AFB-0D3A-4BD0-A4D9-85F019047360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7E43-CB3E-42A6-BFB8-44C1F01C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C72A-50AC-4D73-937E-ADF3673AF011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7C5C-0F26-451C-ADD9-3AB98FC9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2C9F-89AA-4655-B551-BE52FD04597B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6317-DD08-4A0D-BDF1-CC7227B1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A8AE-41AA-4182-8E9D-663B43838D23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3E98-9941-4001-9EF7-DEE6E316C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6F89-D02E-48D4-A708-6C5149D0491B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1751-87AA-4675-944C-FB5CA84B4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A55-E353-4EC0-824E-5D45B1E86C80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21E4-EDA0-4D72-BED7-2B390EE8A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3A0E-6B53-4A81-9C08-EFD94F26A9C0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354-6E79-43BF-AA0B-1FC84B401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D8674-7588-4937-80A0-3D268572DAB3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AC34CB-486B-406C-BA86-B511789F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 cstate="print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ic.wixstatic.com/media/f02a2b_69507a63f8973fddef33b6ec11d40005.png_srz_965_645_85_22_0.50_1.20_0.00_pn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9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0932" y="2780928"/>
            <a:ext cx="799288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материалов методики </a:t>
            </a:r>
            <a:r>
              <a:rPr lang="ru-RU" sz="4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М.Монтессори</a:t>
            </a: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логопедической работе»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6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ня\Desktop\дляМонтес\DSC_04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8" t="12111" b="7418"/>
          <a:stretch/>
        </p:blipFill>
        <p:spPr bwMode="auto">
          <a:xfrm rot="5400000">
            <a:off x="2421070" y="2921354"/>
            <a:ext cx="25851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я\Desktop\дляМонтес\DSC_04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7" t="11556" b="20158"/>
          <a:stretch/>
        </p:blipFill>
        <p:spPr bwMode="auto">
          <a:xfrm rot="5400000">
            <a:off x="5103482" y="809286"/>
            <a:ext cx="3680921" cy="315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0306" y="764704"/>
            <a:ext cx="367240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формирование образа букв и звучания звуков.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</a:t>
            </a:r>
            <a:r>
              <a:rPr lang="ru-RU" dirty="0" smtClean="0"/>
              <a:t> написание буквы по аналогии на шершавой поверхности.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6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7" y="476671"/>
            <a:ext cx="33661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ШУМОВЫЕ ЦИЛИНДРЫ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5124" y="1248620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абор </a:t>
            </a:r>
            <a:r>
              <a:rPr lang="ru-RU" dirty="0" smtClean="0"/>
              <a:t>из </a:t>
            </a:r>
            <a:r>
              <a:rPr lang="ru-RU" dirty="0"/>
              <a:t>двух </a:t>
            </a:r>
            <a:r>
              <a:rPr lang="ru-RU" dirty="0" smtClean="0"/>
              <a:t>коробок</a:t>
            </a:r>
            <a:r>
              <a:rPr lang="ru-RU" dirty="0"/>
              <a:t>, </a:t>
            </a:r>
            <a:r>
              <a:rPr lang="ru-RU" dirty="0" smtClean="0"/>
              <a:t>содержащих </a:t>
            </a:r>
            <a:r>
              <a:rPr lang="ru-RU" dirty="0"/>
              <a:t>шесть цилиндров. Каждая пара цилиндров </a:t>
            </a:r>
            <a:r>
              <a:rPr lang="ru-RU" dirty="0" smtClean="0"/>
              <a:t>разного цвета имеет </a:t>
            </a:r>
            <a:r>
              <a:rPr lang="ru-RU" dirty="0"/>
              <a:t>свой </a:t>
            </a:r>
            <a:r>
              <a:rPr lang="ru-RU" dirty="0" smtClean="0"/>
              <a:t>звук.</a:t>
            </a:r>
            <a:endParaRPr lang="ru-RU" dirty="0"/>
          </a:p>
        </p:txBody>
      </p:sp>
      <p:pic>
        <p:nvPicPr>
          <p:cNvPr id="1026" name="Picture 2" descr="C:\Users\Аня\Desktop\дляМонтес\DSC_0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5657" r="8130"/>
          <a:stretch/>
        </p:blipFill>
        <p:spPr bwMode="auto">
          <a:xfrm>
            <a:off x="1331640" y="1233929"/>
            <a:ext cx="2379553" cy="179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Desktop\дляМонтес\DSC_04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6" t="6436" r="13634"/>
          <a:stretch/>
        </p:blipFill>
        <p:spPr bwMode="auto">
          <a:xfrm rot="5400000">
            <a:off x="1576712" y="3171458"/>
            <a:ext cx="1889407" cy="23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6625" y="2606908"/>
            <a:ext cx="4461207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</a:t>
            </a:r>
            <a:r>
              <a:rPr lang="ru-RU" dirty="0"/>
              <a:t>восприятие и дифференциация шумовых различий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 </a:t>
            </a:r>
            <a:r>
              <a:rPr lang="ru-RU" dirty="0" smtClean="0"/>
              <a:t>поочередное сотрясение коробочек с последующим определением аналогичного звучания.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1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2980927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ru-RU" sz="2800" dirty="0" smtClean="0"/>
              <a:t>	Использование </a:t>
            </a:r>
            <a:r>
              <a:rPr lang="ru-RU" sz="2800" dirty="0" smtClean="0"/>
              <a:t>элементов методики М. </a:t>
            </a:r>
            <a:r>
              <a:rPr lang="ru-RU" sz="2800" dirty="0" err="1" smtClean="0"/>
              <a:t>Монтессори</a:t>
            </a:r>
            <a:r>
              <a:rPr lang="ru-RU" sz="2800" dirty="0" smtClean="0"/>
              <a:t> в логопедической работе позволяет </a:t>
            </a:r>
            <a:r>
              <a:rPr lang="ru-RU" sz="2800" dirty="0" smtClean="0"/>
              <a:t>развивать </a:t>
            </a:r>
            <a:r>
              <a:rPr lang="ru-RU" sz="2800" dirty="0" smtClean="0"/>
              <a:t>умение </a:t>
            </a:r>
            <a:r>
              <a:rPr lang="ru-RU" sz="2800" dirty="0"/>
              <a:t>контролировать себя, свою деятельность и поведение, умение концентрировать внимание и сосредоточенно </a:t>
            </a:r>
            <a:r>
              <a:rPr lang="ru-RU" sz="2800" dirty="0" smtClean="0"/>
              <a:t>работать, а </a:t>
            </a:r>
            <a:r>
              <a:rPr lang="ru-RU" sz="2800" dirty="0"/>
              <a:t>также </a:t>
            </a:r>
            <a:r>
              <a:rPr lang="ru-RU" sz="2800" dirty="0" smtClean="0"/>
              <a:t>формирует </a:t>
            </a:r>
            <a:r>
              <a:rPr lang="ru-RU" sz="2800" dirty="0"/>
              <a:t>речь и </a:t>
            </a:r>
            <a:r>
              <a:rPr lang="ru-RU" sz="2800" dirty="0" smtClean="0"/>
              <a:t>мышление через </a:t>
            </a:r>
            <a:r>
              <a:rPr lang="ru-RU" sz="2800" dirty="0" smtClean="0"/>
              <a:t>сенсомоторное развитие </a:t>
            </a:r>
            <a:r>
              <a:rPr lang="ru-RU" sz="2800" dirty="0" smtClean="0"/>
              <a:t>ребенка. 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55092"/>
            <a:ext cx="35283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39750" y="2204865"/>
            <a:ext cx="7993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2099.ru/wp-content/uploads/2010/12/montessori-biografi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0" y="318273"/>
            <a:ext cx="2930071" cy="4131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64" y="4651652"/>
            <a:ext cx="36411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(1870-1952)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итальянский педагог и психолог. </a:t>
            </a:r>
          </a:p>
          <a:p>
            <a:pPr>
              <a:lnSpc>
                <a:spcPct val="2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888" y="878400"/>
            <a:ext cx="5347167" cy="40626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МЕТОДА МОНТЕССОРИ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способностей личности и его самостоятельности в процессе освоения различных умений и навыков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предложенного дидактического материала.</a:t>
            </a:r>
          </a:p>
          <a:p>
            <a:pPr>
              <a:lnSpc>
                <a:spcPct val="150000"/>
              </a:lnSpc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ИДЕЯ МЕТОДИКИ МОНТЕССОРИ:  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ЛЕГКО,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ЗАМЕЧАЯ, ЧТО УЧИТСЯ!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9" y="261228"/>
            <a:ext cx="619268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«Великий </a:t>
            </a:r>
            <a:r>
              <a:rPr lang="ru-RU" sz="2800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жизни </a:t>
            </a:r>
            <a:r>
              <a:rPr lang="ru-RU" sz="2800" i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i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224" y="225764"/>
            <a:ext cx="813690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-материалы,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развитию речевых умений, навыков в работе по подготовке к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грамоте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позволяющие ребенку сделать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открытия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60147"/>
            <a:ext cx="2664296" cy="1424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ИЗ ШЕРШАВОЙ БУМАГИ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224" y="3428464"/>
            <a:ext cx="3024336" cy="14908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ШУМЯЩИЕ КОРОБКИ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слухового восприятия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408000"/>
            <a:ext cx="3024336" cy="15113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ПОДВИЖНЫЙ АЛФАВИТ  – для формирования образа букв, развития ловкости рук в подготовке к письму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ня\Desktop\дляМонтес\DSC_03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43128" r="22098" b="11381"/>
          <a:stretch/>
        </p:blipFill>
        <p:spPr bwMode="auto">
          <a:xfrm>
            <a:off x="494624" y="1503917"/>
            <a:ext cx="4392488" cy="212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я\Desktop\дляМонтес\DSC_03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53579" r="4764" b="10228"/>
          <a:stretch/>
        </p:blipFill>
        <p:spPr bwMode="auto">
          <a:xfrm>
            <a:off x="1655893" y="3756640"/>
            <a:ext cx="576136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118" y="289680"/>
            <a:ext cx="471615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ПОДВИЖНЫЙ АЛФАВИТ 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6851" y="855376"/>
            <a:ext cx="5399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(буквы, вырезанные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голубой  и розовой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фанеры)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600910"/>
            <a:ext cx="367240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дифференциация гласных и согласных звуков.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</a:t>
            </a:r>
            <a:r>
              <a:rPr lang="ru-RU" dirty="0" smtClean="0"/>
              <a:t> называние буквы, определение гласного или согласного звука с последующим объяснением.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9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ня\Desktop\дляМонтес\DSC_03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t="4487" r="3979" b="3365"/>
          <a:stretch/>
        </p:blipFill>
        <p:spPr bwMode="auto">
          <a:xfrm>
            <a:off x="804361" y="638998"/>
            <a:ext cx="2880319" cy="22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я\Desktop\дляМонтес\DSC_0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024336" cy="20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0268" y="757153"/>
            <a:ext cx="367240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узнавание образа буквы.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</a:t>
            </a:r>
            <a:r>
              <a:rPr lang="ru-RU" dirty="0" smtClean="0"/>
              <a:t> внимательно рассмотреть и определить по видимой части  букву.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0306" y="3628161"/>
            <a:ext cx="367240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формирование образа букв.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</a:t>
            </a:r>
            <a:r>
              <a:rPr lang="ru-RU" dirty="0" smtClean="0"/>
              <a:t> обнаружить в сухом бассейне и назвать найденную букву.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flipH="1">
            <a:off x="3684680" y="1495817"/>
            <a:ext cx="7855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>
            <a:off x="4572714" y="4505324"/>
            <a:ext cx="7193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ня\Desktop\дляМонтес\DSC_03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4" t="1511" r="6921" b="7555"/>
          <a:stretch/>
        </p:blipFill>
        <p:spPr bwMode="auto">
          <a:xfrm>
            <a:off x="611560" y="381063"/>
            <a:ext cx="2808312" cy="23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я\Desktop\дляМонтес\DSC_03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t="57557" r="7800"/>
          <a:stretch/>
        </p:blipFill>
        <p:spPr bwMode="auto">
          <a:xfrm>
            <a:off x="4983032" y="4565872"/>
            <a:ext cx="2390776" cy="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я\Desktop\дляМонтес\DSC_03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8" t="11762" r="8404"/>
          <a:stretch/>
        </p:blipFill>
        <p:spPr bwMode="auto">
          <a:xfrm rot="5400000">
            <a:off x="5532602" y="2276430"/>
            <a:ext cx="1601969" cy="28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714" y="381063"/>
            <a:ext cx="367240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тактильное различение букв с помощью волшебного мешочка.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</a:t>
            </a:r>
            <a:r>
              <a:rPr lang="ru-RU" dirty="0" smtClean="0"/>
              <a:t> предварительное рассмотрение и называние букв, дальнейшее определение букв на ощупь.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428463"/>
            <a:ext cx="367240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формирование </a:t>
            </a:r>
            <a:r>
              <a:rPr lang="ru-RU" dirty="0" err="1" smtClean="0"/>
              <a:t>звуко</a:t>
            </a:r>
            <a:r>
              <a:rPr lang="ru-RU" dirty="0" smtClean="0"/>
              <a:t>-буквенного анализа слова.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</a:t>
            </a:r>
            <a:r>
              <a:rPr lang="ru-RU" dirty="0" smtClean="0"/>
              <a:t> составление слов с помощью подвижного алфавита.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419872" y="1509618"/>
            <a:ext cx="11528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83968" y="3683195"/>
            <a:ext cx="6428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83968" y="4869160"/>
            <a:ext cx="699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9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ня\Desktop\дляМонтес\DSC_03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4286" r="4024" b="4255"/>
          <a:stretch/>
        </p:blipFill>
        <p:spPr bwMode="auto">
          <a:xfrm>
            <a:off x="179512" y="980728"/>
            <a:ext cx="4680520" cy="31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6317" y="1556792"/>
            <a:ext cx="3499747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формирование звукового анализа..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</a:t>
            </a:r>
            <a:r>
              <a:rPr lang="ru-RU" dirty="0" smtClean="0"/>
              <a:t> определение первого звука в названии предмета.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875625" y="2521292"/>
            <a:ext cx="4606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0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4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я\Desktop\дляМонтес\DSC_0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04" t="26828" r="21448" b="14926"/>
          <a:stretch/>
        </p:blipFill>
        <p:spPr bwMode="auto">
          <a:xfrm rot="5400000">
            <a:off x="1356936" y="3181283"/>
            <a:ext cx="1492920" cy="2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ня\Desktop\дляМонтес\DSC_04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26412" r="50000"/>
          <a:stretch/>
        </p:blipFill>
        <p:spPr bwMode="auto">
          <a:xfrm rot="16200000">
            <a:off x="4020070" y="3611832"/>
            <a:ext cx="1522480" cy="18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ня\Desktop\дляМонтес\DSC_04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r="31597"/>
          <a:stretch/>
        </p:blipFill>
        <p:spPr bwMode="auto">
          <a:xfrm>
            <a:off x="6022784" y="1079056"/>
            <a:ext cx="2448272" cy="330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1324" y="404664"/>
            <a:ext cx="34936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ШЕРШАВЫЕ БУКВЫ 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48" y="1052736"/>
            <a:ext cx="4968552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формирование образа букв и его звучания.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</a:t>
            </a:r>
            <a:r>
              <a:rPr lang="ru-RU" dirty="0" smtClean="0"/>
              <a:t> имитирование написания буквы, проведением указательным пальцем вдоль буквы с одновременным произнесением данного звука. Называние слов, начинающихся с данного звука. Сравнение букв по размеру.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5" y="0"/>
            <a:ext cx="914543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ня\Desktop\дляМонтес\DSC_04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r="12652" b="27837"/>
          <a:stretch/>
        </p:blipFill>
        <p:spPr bwMode="auto">
          <a:xfrm>
            <a:off x="1567113" y="2276872"/>
            <a:ext cx="2736304" cy="18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я\Desktop\дляМонтес\DSC_04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0" t="35252" r="9816"/>
          <a:stretch/>
        </p:blipFill>
        <p:spPr bwMode="auto">
          <a:xfrm>
            <a:off x="462919" y="321635"/>
            <a:ext cx="2236873" cy="15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ня\Desktop\дляМонтес\DSC_04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4" t="5756" r="6343"/>
          <a:stretch/>
        </p:blipFill>
        <p:spPr bwMode="auto">
          <a:xfrm rot="5400000">
            <a:off x="3276871" y="104596"/>
            <a:ext cx="1588858" cy="20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ня\Desktop\дляМонтес\DSC_04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3" t="7193" r="19397" b="48747"/>
          <a:stretch/>
        </p:blipFill>
        <p:spPr bwMode="auto">
          <a:xfrm>
            <a:off x="4860032" y="2924944"/>
            <a:ext cx="2952328" cy="18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Аня\Desktop\дляМонтес\DSC_04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t="45778" r="21046" b="27505"/>
          <a:stretch/>
        </p:blipFill>
        <p:spPr bwMode="auto">
          <a:xfrm>
            <a:off x="1387092" y="4327116"/>
            <a:ext cx="3096345" cy="11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7352" y="919967"/>
            <a:ext cx="367240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формирование образа букв и его звучания.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u="sng" dirty="0"/>
              <a:t>З</a:t>
            </a:r>
            <a:r>
              <a:rPr lang="ru-RU" u="sng" dirty="0" smtClean="0"/>
              <a:t>адание:</a:t>
            </a:r>
            <a:r>
              <a:rPr lang="ru-RU" dirty="0" smtClean="0"/>
              <a:t> тактильное определение буквы без зрительного контроля.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3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362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МАМА</cp:lastModifiedBy>
  <cp:revision>35</cp:revision>
  <dcterms:created xsi:type="dcterms:W3CDTF">2013-08-25T16:28:30Z</dcterms:created>
  <dcterms:modified xsi:type="dcterms:W3CDTF">2015-09-26T07:25:28Z</dcterms:modified>
</cp:coreProperties>
</file>