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67" r:id="rId4"/>
    <p:sldId id="268" r:id="rId5"/>
    <p:sldId id="269" r:id="rId6"/>
    <p:sldId id="270" r:id="rId7"/>
    <p:sldId id="266" r:id="rId8"/>
    <p:sldId id="271" r:id="rId9"/>
    <p:sldId id="275" r:id="rId10"/>
    <p:sldId id="272" r:id="rId11"/>
    <p:sldId id="276" r:id="rId12"/>
    <p:sldId id="274" r:id="rId13"/>
    <p:sldId id="273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29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B91E2-7703-49D6-89C7-E4875B0DDEAB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A838D-2A87-4F0C-9977-916E0645CD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065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B91E2-7703-49D6-89C7-E4875B0DDEAB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A838D-2A87-4F0C-9977-916E0645CD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236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B91E2-7703-49D6-89C7-E4875B0DDEAB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A838D-2A87-4F0C-9977-916E0645CD0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8894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B91E2-7703-49D6-89C7-E4875B0DDEAB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A838D-2A87-4F0C-9977-916E0645CD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363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B91E2-7703-49D6-89C7-E4875B0DDEAB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A838D-2A87-4F0C-9977-916E0645CD0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5360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B91E2-7703-49D6-89C7-E4875B0DDEAB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A838D-2A87-4F0C-9977-916E0645CD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21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B91E2-7703-49D6-89C7-E4875B0DDEAB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A838D-2A87-4F0C-9977-916E0645CD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650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B91E2-7703-49D6-89C7-E4875B0DDEAB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A838D-2A87-4F0C-9977-916E0645CD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962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B91E2-7703-49D6-89C7-E4875B0DDEAB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A838D-2A87-4F0C-9977-916E0645CD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296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B91E2-7703-49D6-89C7-E4875B0DDEAB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A838D-2A87-4F0C-9977-916E0645CD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060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B91E2-7703-49D6-89C7-E4875B0DDEAB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A838D-2A87-4F0C-9977-916E0645CD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306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B91E2-7703-49D6-89C7-E4875B0DDEAB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A838D-2A87-4F0C-9977-916E0645CD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934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B91E2-7703-49D6-89C7-E4875B0DDEAB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A838D-2A87-4F0C-9977-916E0645CD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033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B91E2-7703-49D6-89C7-E4875B0DDEAB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A838D-2A87-4F0C-9977-916E0645CD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312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B91E2-7703-49D6-89C7-E4875B0DDEAB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A838D-2A87-4F0C-9977-916E0645CD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987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B91E2-7703-49D6-89C7-E4875B0DDEAB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A838D-2A87-4F0C-9977-916E0645CD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67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B91E2-7703-49D6-89C7-E4875B0DDEAB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6FA838D-2A87-4F0C-9977-916E0645CD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38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704089"/>
            <a:ext cx="7790999" cy="1302020"/>
          </a:xfrm>
        </p:spPr>
        <p:txBody>
          <a:bodyPr/>
          <a:lstStyle/>
          <a:p>
            <a:pPr algn="ctr"/>
            <a:r>
              <a:rPr lang="ru-RU" sz="2500" dirty="0" smtClean="0">
                <a:solidFill>
                  <a:schemeClr val="accent2">
                    <a:lumMod val="75000"/>
                  </a:schemeClr>
                </a:solidFill>
              </a:rPr>
              <a:t>Конкурс лучших практик субъектов Российской Федерации и муниципальных образований в рамках Десятилетия детства</a:t>
            </a:r>
            <a:endParaRPr lang="ru-RU" sz="25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19656" y="2203706"/>
            <a:ext cx="7004304" cy="1335022"/>
          </a:xfrm>
        </p:spPr>
        <p:txBody>
          <a:bodyPr>
            <a:normAutofit fontScale="25000" lnSpcReduction="20000"/>
          </a:bodyPr>
          <a:lstStyle/>
          <a:p>
            <a:pPr algn="ctr"/>
            <a:endParaRPr lang="ru-RU" dirty="0"/>
          </a:p>
          <a:p>
            <a:pPr algn="ctr">
              <a:lnSpc>
                <a:spcPct val="170000"/>
              </a:lnSpc>
            </a:pPr>
            <a:r>
              <a:rPr lang="ru-RU" sz="10000" dirty="0" smtClean="0">
                <a:solidFill>
                  <a:schemeClr val="accent2">
                    <a:lumMod val="75000"/>
                  </a:schemeClr>
                </a:solidFill>
              </a:rPr>
              <a:t>Номинация «Безопасность детей»</a:t>
            </a:r>
          </a:p>
          <a:p>
            <a:pPr algn="ctr">
              <a:lnSpc>
                <a:spcPct val="170000"/>
              </a:lnSpc>
            </a:pPr>
            <a:r>
              <a:rPr lang="ru-RU" sz="12800" b="1" dirty="0" smtClean="0">
                <a:solidFill>
                  <a:srgbClr val="FF0000"/>
                </a:solidFill>
              </a:rPr>
              <a:t>Проект «Я устойчив к стрессу»</a:t>
            </a:r>
          </a:p>
          <a:p>
            <a:pPr algn="ctr">
              <a:lnSpc>
                <a:spcPct val="170000"/>
              </a:lnSpc>
            </a:pPr>
            <a:endParaRPr lang="ru-RU" sz="72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lnSpc>
                <a:spcPct val="170000"/>
              </a:lnSpc>
            </a:pPr>
            <a:r>
              <a:rPr lang="ru-RU" sz="7200" dirty="0" smtClean="0">
                <a:solidFill>
                  <a:schemeClr val="accent2">
                    <a:lumMod val="75000"/>
                  </a:schemeClr>
                </a:solidFill>
              </a:rPr>
              <a:t>Составители</a:t>
            </a:r>
            <a:r>
              <a:rPr lang="ru-RU" sz="7200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ru-RU" sz="5600" b="1" dirty="0"/>
              <a:t/>
            </a:r>
            <a:br>
              <a:rPr lang="ru-RU" sz="5600" b="1" dirty="0"/>
            </a:br>
            <a:r>
              <a:rPr lang="ru-RU" sz="5600" dirty="0"/>
              <a:t/>
            </a:r>
            <a:br>
              <a:rPr lang="ru-RU" sz="5600" dirty="0"/>
            </a:br>
            <a:r>
              <a:rPr lang="ru-RU" sz="5600" dirty="0"/>
              <a:t/>
            </a:r>
            <a:br>
              <a:rPr lang="ru-RU" sz="5600" dirty="0"/>
            </a:br>
            <a:r>
              <a:rPr lang="ru-RU" sz="5600" dirty="0"/>
              <a:t/>
            </a:r>
            <a:br>
              <a:rPr lang="ru-RU" sz="5600" dirty="0"/>
            </a:br>
            <a:r>
              <a:rPr lang="ru-RU" sz="5600" dirty="0"/>
              <a:t/>
            </a:r>
            <a:br>
              <a:rPr lang="ru-RU" sz="5600" dirty="0"/>
            </a:br>
            <a:r>
              <a:rPr lang="ru-RU" sz="5600" dirty="0"/>
              <a:t/>
            </a:r>
            <a:br>
              <a:rPr lang="ru-RU" sz="5600" dirty="0"/>
            </a:br>
            <a:r>
              <a:rPr lang="ru-RU" sz="5600" dirty="0"/>
              <a:t/>
            </a:r>
            <a:br>
              <a:rPr lang="ru-RU" sz="5600" dirty="0"/>
            </a:br>
            <a:endParaRPr lang="ru-RU" sz="5600" dirty="0"/>
          </a:p>
        </p:txBody>
      </p:sp>
      <p:sp>
        <p:nvSpPr>
          <p:cNvPr id="4" name="TextBox 3"/>
          <p:cNvSpPr txBox="1"/>
          <p:nvPr/>
        </p:nvSpPr>
        <p:spPr>
          <a:xfrm>
            <a:off x="1507067" y="137160"/>
            <a:ext cx="7516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/>
                </a:solidFill>
              </a:rPr>
              <a:t>КОУ ВО «</a:t>
            </a:r>
            <a:r>
              <a:rPr lang="ru-RU" dirty="0" err="1" smtClean="0">
                <a:solidFill>
                  <a:schemeClr val="accent2"/>
                </a:solidFill>
              </a:rPr>
              <a:t>Бутурлиновская</a:t>
            </a:r>
            <a:r>
              <a:rPr lang="ru-RU" dirty="0" smtClean="0">
                <a:solidFill>
                  <a:schemeClr val="accent2"/>
                </a:solidFill>
              </a:rPr>
              <a:t> школа-интернат для обучающихся с ОВЗ»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22576" y="5038344"/>
            <a:ext cx="83210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Касаткина Ирина Леонидовна - педагог-психолог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Рыбина Валентина Михайловна – учитель-дефектолог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Крашеница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Елена Александровна – учитель-логопед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             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         2023г</a:t>
            </a:r>
          </a:p>
          <a:p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040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7368" y="310896"/>
            <a:ext cx="6223864" cy="3762203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 Акции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36" y="3872666"/>
            <a:ext cx="3803904" cy="28529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085" y="1062714"/>
            <a:ext cx="3545255" cy="26548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6699" y="4168640"/>
            <a:ext cx="2617430" cy="19647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840" y="573948"/>
            <a:ext cx="3083652" cy="30836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43845">
            <a:off x="8448945" y="3137352"/>
            <a:ext cx="3869642" cy="31924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159" y="464220"/>
            <a:ext cx="4207399" cy="27918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83698">
            <a:off x="6096231" y="3448705"/>
            <a:ext cx="2505856" cy="340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75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564" y="2752299"/>
            <a:ext cx="8596668" cy="1320800"/>
          </a:xfrm>
        </p:spPr>
        <p:txBody>
          <a:bodyPr/>
          <a:lstStyle/>
          <a:p>
            <a:r>
              <a:rPr lang="ru-RU" b="1" dirty="0"/>
              <a:t>СПАСИБО ЗА ВНИМАНИЕ! </a:t>
            </a:r>
          </a:p>
        </p:txBody>
      </p:sp>
    </p:spTree>
    <p:extLst>
      <p:ext uri="{BB962C8B-B14F-4D97-AF65-F5344CB8AC3E}">
        <p14:creationId xmlns:p14="http://schemas.microsoft.com/office/powerpoint/2010/main" val="54214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564" y="2752299"/>
            <a:ext cx="8596668" cy="1320800"/>
          </a:xfrm>
        </p:spPr>
        <p:txBody>
          <a:bodyPr/>
          <a:lstStyle/>
          <a:p>
            <a:r>
              <a:rPr lang="ru-RU" b="1" dirty="0"/>
              <a:t>СПАСИБО ЗА ВНИМАНИЕ! </a:t>
            </a:r>
          </a:p>
        </p:txBody>
      </p:sp>
    </p:spTree>
    <p:extLst>
      <p:ext uri="{BB962C8B-B14F-4D97-AF65-F5344CB8AC3E}">
        <p14:creationId xmlns:p14="http://schemas.microsoft.com/office/powerpoint/2010/main" val="1151696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564" y="2752299"/>
            <a:ext cx="8596668" cy="1320800"/>
          </a:xfrm>
        </p:spPr>
        <p:txBody>
          <a:bodyPr/>
          <a:lstStyle/>
          <a:p>
            <a:r>
              <a:rPr lang="ru-RU" b="1" dirty="0"/>
              <a:t>СПАСИБО ЗА ВНИМАНИЕ! </a:t>
            </a:r>
          </a:p>
        </p:txBody>
      </p:sp>
    </p:spTree>
    <p:extLst>
      <p:ext uri="{BB962C8B-B14F-4D97-AF65-F5344CB8AC3E}">
        <p14:creationId xmlns:p14="http://schemas.microsoft.com/office/powerpoint/2010/main" val="3091234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8774" y="664464"/>
            <a:ext cx="8596668" cy="1320800"/>
          </a:xfrm>
        </p:spPr>
        <p:txBody>
          <a:bodyPr>
            <a:noAutofit/>
          </a:bodyPr>
          <a:lstStyle/>
          <a:p>
            <a:r>
              <a:rPr lang="ru-RU" sz="1600" dirty="0"/>
              <a:t/>
            </a:r>
            <a:br>
              <a:rPr lang="ru-RU" sz="1600" dirty="0"/>
            </a:br>
            <a:r>
              <a:rPr lang="ru-RU" sz="1700" dirty="0"/>
              <a:t/>
            </a:r>
            <a:br>
              <a:rPr lang="ru-RU" sz="1700" dirty="0"/>
            </a:br>
            <a:endParaRPr lang="ru-RU" sz="17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6888" y="283464"/>
            <a:ext cx="9436608" cy="639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АКТУАЛЬНОСТЬ ПРОЕКТА</a:t>
            </a:r>
          </a:p>
          <a:p>
            <a:pPr indent="450215" algn="ctr">
              <a:lnSpc>
                <a:spcPct val="115000"/>
              </a:lnSpc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настоящее время растет процент детей, подверженных физическому и психическому стрессу, стресс-зависимым состояниям и поведению, страдающих от низкой самооценки, чувства отчуждения и «никому ненужности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».</a:t>
            </a:r>
            <a:r>
              <a:rPr lang="ru-RU" sz="2000" kern="5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/>
              </a:rPr>
              <a:t> Исходя из этого, актуальной становится проблема профилактики стрессов у </a:t>
            </a:r>
            <a:r>
              <a:rPr lang="ru-RU" sz="2000" kern="5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/>
              </a:rPr>
              <a:t> </a:t>
            </a:r>
            <a:r>
              <a:rPr lang="ru-RU" sz="2000" kern="5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/>
              </a:rPr>
              <a:t>школьников. </a:t>
            </a:r>
            <a:endParaRPr lang="ru-RU" sz="2000" kern="5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Mangal"/>
            </a:endParaRPr>
          </a:p>
          <a:p>
            <a:pPr indent="450215" algn="just">
              <a:lnSpc>
                <a:spcPct val="115000"/>
              </a:lnSpc>
            </a:pPr>
            <a:r>
              <a:rPr lang="ru-RU" sz="2000" kern="5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/>
              </a:rPr>
              <a:t>Опираясь </a:t>
            </a:r>
            <a:r>
              <a:rPr lang="ru-RU" sz="2000" kern="5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/>
              </a:rPr>
              <a:t>на наблюдения за детьми, имеющими нарушения интеллекта, </a:t>
            </a:r>
            <a:r>
              <a:rPr lang="ru-RU" sz="2000" kern="5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/>
              </a:rPr>
              <a:t>специалистами отмечены </a:t>
            </a:r>
            <a:r>
              <a:rPr lang="ru-RU" sz="2000" kern="5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/>
              </a:rPr>
              <a:t>следующие черты. Низкая потребность в общении сочетается с </a:t>
            </a:r>
            <a:r>
              <a:rPr lang="ru-RU" sz="2000" kern="5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/>
              </a:rPr>
              <a:t>дезадаптивными</a:t>
            </a:r>
            <a:r>
              <a:rPr lang="ru-RU" sz="2000" kern="5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/>
              </a:rPr>
              <a:t> формами взаимодействия; эмоциональная незрелость детей с нарушениями интеллекта ведёт к эмоциональной поверхности контактов, которые мимолётны, </a:t>
            </a:r>
            <a:r>
              <a:rPr lang="ru-RU" sz="2000" kern="5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/>
              </a:rPr>
              <a:t>ситуативны</a:t>
            </a:r>
            <a:r>
              <a:rPr lang="ru-RU" sz="2000" kern="5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/>
              </a:rPr>
              <a:t>, неустойчивы.  Расторможенность психических процессов и повышенная возбудимость ведут к тому, что импульсивное поведение чаще всего превращается в цепочку реакций и неадекватных способов выхода из конфликтов. Общая незрелость приводит детей к зависимости от более волевых членов коллектива, подчинённости им. У детей нет развитой самооценки, устойчивости и критичности; большинство детей с нарушениями интеллекта психически неустойчивы, их поведение непоследовательно, неровно, часто нелогично, конфликтно, мало предсказуемо. 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16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600" dirty="0"/>
              <a:t/>
            </a:r>
            <a:br>
              <a:rPr lang="ru-RU" sz="1600" dirty="0"/>
            </a:br>
            <a:r>
              <a:rPr lang="ru-RU" sz="1700" dirty="0"/>
              <a:t/>
            </a:r>
            <a:br>
              <a:rPr lang="ru-RU" sz="1700" dirty="0"/>
            </a:br>
            <a:endParaRPr lang="ru-RU" sz="1700" dirty="0"/>
          </a:p>
        </p:txBody>
      </p:sp>
      <p:sp>
        <p:nvSpPr>
          <p:cNvPr id="3" name="TextBox 2"/>
          <p:cNvSpPr txBox="1"/>
          <p:nvPr/>
        </p:nvSpPr>
        <p:spPr>
          <a:xfrm>
            <a:off x="612648" y="466344"/>
            <a:ext cx="8778240" cy="638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kern="5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/>
              </a:rPr>
              <a:t>Как известно, стрессоустойчивость является качеством непостоянным и его можно развивать. В связи с этим нами был разработан проект «Я устойчив к стрессу» по формированию стрессоустойчивости у детей с ОВЗ посредствам проведения мероприятий по психологическому здоровью. Программа была направлена на понижение стрессовых состояний (тревоги, страхов, негативных эмоциональных проявлений, агрессии) у детей с нарушениями интеллекта.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kern="5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/>
              </a:rPr>
              <a:t>Цель программы: </a:t>
            </a:r>
            <a:r>
              <a:rPr lang="ru-RU" sz="2000" kern="5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/>
              </a:rPr>
              <a:t>формирование устойчивости к стрессу, умение управлять эмоциями, изменение поведения у учащихся.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kern="5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/>
              </a:rPr>
              <a:t>Задачи: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kern="5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/>
              </a:rPr>
              <a:t>1.Развитие механизмов стрессоустойчивости: мотивационной сферы, адекватной самооценки, </a:t>
            </a:r>
            <a:r>
              <a:rPr lang="ru-RU" sz="2000" kern="5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/>
              </a:rPr>
              <a:t>саморегуляции</a:t>
            </a:r>
            <a:r>
              <a:rPr lang="ru-RU" sz="2000" kern="5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/>
              </a:rPr>
              <a:t> эмоциональных состояний, самоконтроля, коммуникативной компетентности и рефлексивных способностей. 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kern="5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/>
              </a:rPr>
              <a:t>2.Овладение </a:t>
            </a:r>
            <a:r>
              <a:rPr lang="ru-RU" sz="2000" kern="5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/>
              </a:rPr>
              <a:t>социально и личностно приемлемыми нормами реагирования при столкновении с жизненными трудностями, развитие ситуативной адекватности.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9376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600" dirty="0"/>
              <a:t/>
            </a:r>
            <a:br>
              <a:rPr lang="ru-RU" sz="1600" dirty="0"/>
            </a:br>
            <a:r>
              <a:rPr lang="ru-RU" sz="1700" dirty="0"/>
              <a:t/>
            </a:r>
            <a:br>
              <a:rPr lang="ru-RU" sz="1700" dirty="0"/>
            </a:br>
            <a:endParaRPr lang="ru-RU" sz="17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329184"/>
            <a:ext cx="8604504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Проект состоит из трёх этапов.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I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этап - подготовительный: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-проведение вводного тестирования, диагностик для получения данных о проблеме;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-составления графика занятий, формирование списка групп;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-распределение занятий между специалистами : социальный педагог, педагог-психолог, учитель логопед, учитель дефектолог.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II этап -основной (практический):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-проведение групповых, индивидуальных, коррекционных занятий по программе развития механизмов стрессоустойчивости: мотивационной сферы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, адекватной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самооценки,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саморегуляции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эмоциональных состояний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, самоконтроля, коммуникативной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компетентности и рефлексивных способностей, овладения социально-личностными нормами реагирования при столкновении с жизненными трудностями, развития ситуативной адекватности.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-проведение занятий с использованием психологических методик, техник и приемов: сюжетно-ролевые игры, занятия в сенсорной комнате,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лекотеке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, фототерапия, арт-терапия, песочная терапия, тренинги,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флеш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-мобы, акции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квест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-игра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, мастер-классы.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III этап- заключительный: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-итоговая диагностика для определения уровня стрессоустойчивости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-закрепление навыков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саморегуляции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, самоконтроля, релаксации.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-организация и проведение семинаров- практикумов для родителей обучающихся, проведение информационных кампаний для родителей (буклеты, памятки, рекомендации, консультирование) и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супервизий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для педагогов.</a:t>
            </a:r>
          </a:p>
        </p:txBody>
      </p:sp>
    </p:spTree>
    <p:extLst>
      <p:ext uri="{BB962C8B-B14F-4D97-AF65-F5344CB8AC3E}">
        <p14:creationId xmlns:p14="http://schemas.microsoft.com/office/powerpoint/2010/main" val="2221352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10640"/>
          </a:xfrm>
        </p:spPr>
        <p:txBody>
          <a:bodyPr>
            <a:noAutofit/>
          </a:bodyPr>
          <a:lstStyle/>
          <a:p>
            <a:r>
              <a:rPr lang="ru-RU" sz="1600" dirty="0"/>
              <a:t/>
            </a:r>
            <a:br>
              <a:rPr lang="ru-RU" sz="1600" dirty="0"/>
            </a:br>
            <a:r>
              <a:rPr lang="ru-RU" sz="1700" dirty="0"/>
              <a:t/>
            </a:r>
            <a:br>
              <a:rPr lang="ru-RU" sz="1700" dirty="0"/>
            </a:br>
            <a:endParaRPr lang="ru-RU" sz="1700" dirty="0"/>
          </a:p>
        </p:txBody>
      </p:sp>
      <p:sp>
        <p:nvSpPr>
          <p:cNvPr id="3" name="TextBox 2"/>
          <p:cNvSpPr txBox="1"/>
          <p:nvPr/>
        </p:nvSpPr>
        <p:spPr>
          <a:xfrm>
            <a:off x="677334" y="365760"/>
            <a:ext cx="8596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      Практическая часть реализации проекта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                  « Я устойчив к стрессу»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446" y="3242914"/>
            <a:ext cx="2503669" cy="33364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859" y="2475710"/>
            <a:ext cx="2836989" cy="37872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10" y="1502323"/>
            <a:ext cx="2148653" cy="28670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8713" y="3496144"/>
            <a:ext cx="3163711" cy="23743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068" y="4551788"/>
            <a:ext cx="2158193" cy="21397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33472" y="1563707"/>
            <a:ext cx="4718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Диагностическая работа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8153" y="1154894"/>
            <a:ext cx="3498894" cy="192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63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6664" y="274320"/>
            <a:ext cx="6832554" cy="1428555"/>
          </a:xfrm>
        </p:spPr>
        <p:txBody>
          <a:bodyPr>
            <a:noAutofit/>
          </a:bodyPr>
          <a:lstStyle/>
          <a:p>
            <a:pPr lvl="0" defTabSz="914400">
              <a:spcBef>
                <a:spcPts val="0"/>
              </a:spcBef>
            </a:pPr>
            <a:r>
              <a:rPr lang="ru-RU" sz="3200" b="1" dirty="0" smtClean="0">
                <a:solidFill>
                  <a:srgbClr val="54A021">
                    <a:lumMod val="75000"/>
                  </a:srgbClr>
                </a:solidFill>
              </a:rPr>
              <a:t>        Арт-терапия</a:t>
            </a:r>
            <a:endParaRPr lang="ru-RU" sz="3200" b="1" dirty="0">
              <a:solidFill>
                <a:srgbClr val="54A021">
                  <a:lumMod val="75000"/>
                </a:srgb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99" y="988597"/>
            <a:ext cx="3519704" cy="21998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744" y="988597"/>
            <a:ext cx="3707038" cy="2778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7886" y="1222896"/>
            <a:ext cx="3447362" cy="27003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1964" y="3975986"/>
            <a:ext cx="3978868" cy="22495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383" y="3488158"/>
            <a:ext cx="3712786" cy="27373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566" y="4136988"/>
            <a:ext cx="3457168" cy="259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53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8" y="356616"/>
            <a:ext cx="8848192" cy="896112"/>
          </a:xfrm>
        </p:spPr>
        <p:txBody>
          <a:bodyPr/>
          <a:lstStyle/>
          <a:p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950208" y="435340"/>
            <a:ext cx="6483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Песочная терапия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44" y="1037284"/>
            <a:ext cx="4416786" cy="31323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853" y="1084844"/>
            <a:ext cx="4643959" cy="30848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5261" y="4392382"/>
            <a:ext cx="3735566" cy="23167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790" y="4364965"/>
            <a:ext cx="2523963" cy="23715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5618" y="4517136"/>
            <a:ext cx="3566469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89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564" y="2752299"/>
            <a:ext cx="8596668" cy="1320800"/>
          </a:xfrm>
        </p:spPr>
        <p:txBody>
          <a:bodyPr/>
          <a:lstStyle/>
          <a:p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898648" y="354217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  Сенсорное воздействие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758" y="3907248"/>
            <a:ext cx="4229322" cy="28037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55" y="241936"/>
            <a:ext cx="2641945" cy="35187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748" y="223569"/>
            <a:ext cx="2428884" cy="34303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7228" y="3275519"/>
            <a:ext cx="2280102" cy="34262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2898" y="3872964"/>
            <a:ext cx="2221149" cy="29633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8584" y="989718"/>
            <a:ext cx="3383573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43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432" y="219457"/>
            <a:ext cx="9140800" cy="81381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Коррекционно-профилактическая работа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900" y="995046"/>
            <a:ext cx="5334932" cy="27494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616" y="1095774"/>
            <a:ext cx="4712616" cy="23898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443" y="3744504"/>
            <a:ext cx="4327165" cy="24393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205" y="3995929"/>
            <a:ext cx="4128416" cy="26862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2201" y="3870701"/>
            <a:ext cx="1926503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69638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1973</TotalTime>
  <Words>568</Words>
  <Application>Microsoft Office PowerPoint</Application>
  <PresentationFormat>Широкоэкранный</PresentationFormat>
  <Paragraphs>50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SimSun</vt:lpstr>
      <vt:lpstr>Arial</vt:lpstr>
      <vt:lpstr>Calibri</vt:lpstr>
      <vt:lpstr>Mangal</vt:lpstr>
      <vt:lpstr>Times New Roman</vt:lpstr>
      <vt:lpstr>Trebuchet MS</vt:lpstr>
      <vt:lpstr>Wingdings 3</vt:lpstr>
      <vt:lpstr>Грань</vt:lpstr>
      <vt:lpstr>Конкурс лучших практик субъектов Российской Федерации и муниципальных образований в рамках Десятилетия детства</vt:lpstr>
      <vt:lpstr>  </vt:lpstr>
      <vt:lpstr>  </vt:lpstr>
      <vt:lpstr>  </vt:lpstr>
      <vt:lpstr>  </vt:lpstr>
      <vt:lpstr>        Арт-терапия</vt:lpstr>
      <vt:lpstr> </vt:lpstr>
      <vt:lpstr> </vt:lpstr>
      <vt:lpstr>Коррекционно-профилактическая работа</vt:lpstr>
      <vt:lpstr>  Акции</vt:lpstr>
      <vt:lpstr>СПАСИБО ЗА ВНИМАНИЕ! </vt:lpstr>
      <vt:lpstr>СПАСИБО ЗА ВНИМАНИЕ! </vt:lpstr>
      <vt:lpstr>СПАСИБО ЗА ВНИМАНИЕ! 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Методы повышения стрессоустойчивости и техники релаксации для учащихся и их родителей в условиях дистанционного обучения.</dc:title>
  <dc:creator>Aleksandr Bastrikov</dc:creator>
  <cp:lastModifiedBy>User</cp:lastModifiedBy>
  <cp:revision>47</cp:revision>
  <dcterms:created xsi:type="dcterms:W3CDTF">2020-11-19T17:27:33Z</dcterms:created>
  <dcterms:modified xsi:type="dcterms:W3CDTF">2023-11-02T12:17:42Z</dcterms:modified>
</cp:coreProperties>
</file>