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3" r:id="rId4"/>
    <p:sldId id="258" r:id="rId5"/>
    <p:sldId id="259" r:id="rId6"/>
    <p:sldId id="260" r:id="rId7"/>
    <p:sldId id="265" r:id="rId8"/>
    <p:sldId id="266" r:id="rId9"/>
    <p:sldId id="261" r:id="rId10"/>
    <p:sldId id="28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83" r:id="rId21"/>
    <p:sldId id="281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F5A3FD-3F11-4320-8CCA-B928D4EECFF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70EA4692-2040-4B04-A5BA-4A8BCB27B143}">
      <dgm:prSet phldrT="[Текст]" custT="1"/>
      <dgm:spPr/>
      <dgm:t>
        <a:bodyPr/>
        <a:lstStyle/>
        <a:p>
          <a:pPr algn="ctr"/>
          <a:endParaRPr lang="en-US" sz="2000" b="1" dirty="0" smtClean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освоению детьми с ограниченными возможностями здоровья Программы, их разностороннее развитие с учетом возрастных и индивидуальных особенностей и особых образовательных потребностей, социальной адаптации.</a:t>
          </a:r>
        </a:p>
        <a:p>
          <a:pPr algn="ctr"/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DE932C-8028-41B0-9F50-605B2A7EFBAD}" type="parTrans" cxnId="{556A5E8A-DD83-4DF4-8859-20F80E744225}">
      <dgm:prSet/>
      <dgm:spPr/>
      <dgm:t>
        <a:bodyPr/>
        <a:lstStyle/>
        <a:p>
          <a:endParaRPr lang="ru-RU"/>
        </a:p>
      </dgm:t>
    </dgm:pt>
    <dgm:pt modelId="{3A0E1DBF-4896-423B-A5D0-BC8AFB0ACFC1}" type="sibTrans" cxnId="{556A5E8A-DD83-4DF4-8859-20F80E744225}">
      <dgm:prSet/>
      <dgm:spPr/>
      <dgm:t>
        <a:bodyPr/>
        <a:lstStyle/>
        <a:p>
          <a:endParaRPr lang="ru-RU"/>
        </a:p>
      </dgm:t>
    </dgm:pt>
    <dgm:pt modelId="{144E59DC-E057-4EC4-BB0A-43578ACC71DD}">
      <dgm:prSet custT="1"/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обеспечению коррекции нарушений развития различных категорий детей с ограниченными возможностями здоровья, оказание им квалифицированной помощи в освоении Программы.</a:t>
          </a:r>
        </a:p>
      </dgm:t>
    </dgm:pt>
    <dgm:pt modelId="{8E2B1094-2610-4700-874D-F505EBFCDE43}" type="parTrans" cxnId="{01440EC6-B5C3-4CAE-A83B-A56D19A88BA4}">
      <dgm:prSet/>
      <dgm:spPr/>
      <dgm:t>
        <a:bodyPr/>
        <a:lstStyle/>
        <a:p>
          <a:endParaRPr lang="ru-RU"/>
        </a:p>
      </dgm:t>
    </dgm:pt>
    <dgm:pt modelId="{B375761A-9418-48E2-A885-9076438C73C0}" type="sibTrans" cxnId="{01440EC6-B5C3-4CAE-A83B-A56D19A88BA4}">
      <dgm:prSet/>
      <dgm:spPr/>
      <dgm:t>
        <a:bodyPr/>
        <a:lstStyle/>
        <a:p>
          <a:endParaRPr lang="ru-RU"/>
        </a:p>
      </dgm:t>
    </dgm:pt>
    <dgm:pt modelId="{DE5E7AA3-B52E-4539-8C86-4ADEBB0EA524}" type="pres">
      <dgm:prSet presAssocID="{F8F5A3FD-3F11-4320-8CCA-B928D4EECFFB}" presName="compositeShape" presStyleCnt="0">
        <dgm:presLayoutVars>
          <dgm:dir/>
          <dgm:resizeHandles/>
        </dgm:presLayoutVars>
      </dgm:prSet>
      <dgm:spPr/>
    </dgm:pt>
    <dgm:pt modelId="{1E5232E7-AD9D-4D69-AC9D-7C169CFBD7EC}" type="pres">
      <dgm:prSet presAssocID="{F8F5A3FD-3F11-4320-8CCA-B928D4EECFFB}" presName="pyramid" presStyleLbl="node1" presStyleIdx="0" presStyleCnt="1"/>
      <dgm:spPr>
        <a:solidFill>
          <a:schemeClr val="accent6">
            <a:lumMod val="75000"/>
          </a:schemeClr>
        </a:solidFill>
      </dgm:spPr>
    </dgm:pt>
    <dgm:pt modelId="{91BBA64D-F433-4354-9A2F-1CF28CEF69B0}" type="pres">
      <dgm:prSet presAssocID="{F8F5A3FD-3F11-4320-8CCA-B928D4EECFFB}" presName="theList" presStyleCnt="0"/>
      <dgm:spPr/>
    </dgm:pt>
    <dgm:pt modelId="{8A1A5B19-E300-47ED-B473-0C998F08AFE0}" type="pres">
      <dgm:prSet presAssocID="{144E59DC-E057-4EC4-BB0A-43578ACC71DD}" presName="aNode" presStyleLbl="fgAcc1" presStyleIdx="0" presStyleCnt="2" custScaleX="166923" custScaleY="45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87275-AB7E-47F0-9547-66E5EB7D5DFF}" type="pres">
      <dgm:prSet presAssocID="{144E59DC-E057-4EC4-BB0A-43578ACC71DD}" presName="aSpace" presStyleCnt="0"/>
      <dgm:spPr/>
    </dgm:pt>
    <dgm:pt modelId="{A4CC943C-9DF1-4E85-9C90-CB1DA02FD341}" type="pres">
      <dgm:prSet presAssocID="{70EA4692-2040-4B04-A5BA-4A8BCB27B143}" presName="aNode" presStyleLbl="fgAcc1" presStyleIdx="1" presStyleCnt="2" custScaleX="168462" custScaleY="48444" custLinFactNeighborX="-1225" custLinFactNeighborY="900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5F33E8-31B1-4541-9894-5604410620B5}" type="pres">
      <dgm:prSet presAssocID="{70EA4692-2040-4B04-A5BA-4A8BCB27B143}" presName="aSpace" presStyleCnt="0"/>
      <dgm:spPr/>
    </dgm:pt>
  </dgm:ptLst>
  <dgm:cxnLst>
    <dgm:cxn modelId="{1940E59B-BD14-4330-A3E4-C06917D6FB9F}" type="presOf" srcId="{144E59DC-E057-4EC4-BB0A-43578ACC71DD}" destId="{8A1A5B19-E300-47ED-B473-0C998F08AFE0}" srcOrd="0" destOrd="0" presId="urn:microsoft.com/office/officeart/2005/8/layout/pyramid2"/>
    <dgm:cxn modelId="{01440EC6-B5C3-4CAE-A83B-A56D19A88BA4}" srcId="{F8F5A3FD-3F11-4320-8CCA-B928D4EECFFB}" destId="{144E59DC-E057-4EC4-BB0A-43578ACC71DD}" srcOrd="0" destOrd="0" parTransId="{8E2B1094-2610-4700-874D-F505EBFCDE43}" sibTransId="{B375761A-9418-48E2-A885-9076438C73C0}"/>
    <dgm:cxn modelId="{556A5E8A-DD83-4DF4-8859-20F80E744225}" srcId="{F8F5A3FD-3F11-4320-8CCA-B928D4EECFFB}" destId="{70EA4692-2040-4B04-A5BA-4A8BCB27B143}" srcOrd="1" destOrd="0" parTransId="{24DE932C-8028-41B0-9F50-605B2A7EFBAD}" sibTransId="{3A0E1DBF-4896-423B-A5D0-BC8AFB0ACFC1}"/>
    <dgm:cxn modelId="{D5A209A3-32F6-48EE-83DD-B9477FA98720}" type="presOf" srcId="{F8F5A3FD-3F11-4320-8CCA-B928D4EECFFB}" destId="{DE5E7AA3-B52E-4539-8C86-4ADEBB0EA524}" srcOrd="0" destOrd="0" presId="urn:microsoft.com/office/officeart/2005/8/layout/pyramid2"/>
    <dgm:cxn modelId="{6C526ABA-ED9A-4520-A156-2747D1240AC4}" type="presOf" srcId="{70EA4692-2040-4B04-A5BA-4A8BCB27B143}" destId="{A4CC943C-9DF1-4E85-9C90-CB1DA02FD341}" srcOrd="0" destOrd="0" presId="urn:microsoft.com/office/officeart/2005/8/layout/pyramid2"/>
    <dgm:cxn modelId="{59C0C679-9FDB-412A-9B2A-552155B0EFE8}" type="presParOf" srcId="{DE5E7AA3-B52E-4539-8C86-4ADEBB0EA524}" destId="{1E5232E7-AD9D-4D69-AC9D-7C169CFBD7EC}" srcOrd="0" destOrd="0" presId="urn:microsoft.com/office/officeart/2005/8/layout/pyramid2"/>
    <dgm:cxn modelId="{EC0C8980-37BB-465F-A6D8-13044B202CE8}" type="presParOf" srcId="{DE5E7AA3-B52E-4539-8C86-4ADEBB0EA524}" destId="{91BBA64D-F433-4354-9A2F-1CF28CEF69B0}" srcOrd="1" destOrd="0" presId="urn:microsoft.com/office/officeart/2005/8/layout/pyramid2"/>
    <dgm:cxn modelId="{E5719E03-0691-4106-B1C2-00F2487F16C8}" type="presParOf" srcId="{91BBA64D-F433-4354-9A2F-1CF28CEF69B0}" destId="{8A1A5B19-E300-47ED-B473-0C998F08AFE0}" srcOrd="0" destOrd="0" presId="urn:microsoft.com/office/officeart/2005/8/layout/pyramid2"/>
    <dgm:cxn modelId="{77533903-2D55-4AA4-B0FD-2B2BBDC69254}" type="presParOf" srcId="{91BBA64D-F433-4354-9A2F-1CF28CEF69B0}" destId="{7BD87275-AB7E-47F0-9547-66E5EB7D5DFF}" srcOrd="1" destOrd="0" presId="urn:microsoft.com/office/officeart/2005/8/layout/pyramid2"/>
    <dgm:cxn modelId="{9D376110-B4EE-4B7D-9280-12C06265DACD}" type="presParOf" srcId="{91BBA64D-F433-4354-9A2F-1CF28CEF69B0}" destId="{A4CC943C-9DF1-4E85-9C90-CB1DA02FD341}" srcOrd="2" destOrd="0" presId="urn:microsoft.com/office/officeart/2005/8/layout/pyramid2"/>
    <dgm:cxn modelId="{9F5CAADB-9B15-4092-B4A8-5492B2EF3B1D}" type="presParOf" srcId="{91BBA64D-F433-4354-9A2F-1CF28CEF69B0}" destId="{5A5F33E8-31B1-4541-9894-5604410620B5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232E7-AD9D-4D69-AC9D-7C169CFBD7EC}">
      <dsp:nvSpPr>
        <dsp:cNvPr id="0" name=""/>
        <dsp:cNvSpPr/>
      </dsp:nvSpPr>
      <dsp:spPr>
        <a:xfrm>
          <a:off x="804535" y="0"/>
          <a:ext cx="5056209" cy="5056209"/>
        </a:xfrm>
        <a:prstGeom prst="triangl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A5B19-E300-47ED-B473-0C998F08AFE0}">
      <dsp:nvSpPr>
        <dsp:cNvPr id="0" name=""/>
        <dsp:cNvSpPr/>
      </dsp:nvSpPr>
      <dsp:spPr>
        <a:xfrm>
          <a:off x="2232916" y="506734"/>
          <a:ext cx="5485984" cy="154484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обеспечению коррекции нарушений развития различных категорий детей с ограниченными возможностями здоровья, оказание им квалифицированной помощи в освоении Программы.</a:t>
          </a:r>
        </a:p>
      </dsp:txBody>
      <dsp:txXfrm>
        <a:off x="2308329" y="582147"/>
        <a:ext cx="5335158" cy="1394017"/>
      </dsp:txXfrm>
    </dsp:sp>
    <dsp:sp modelId="{A4CC943C-9DF1-4E85-9C90-CB1DA02FD341}">
      <dsp:nvSpPr>
        <dsp:cNvPr id="0" name=""/>
        <dsp:cNvSpPr/>
      </dsp:nvSpPr>
      <dsp:spPr>
        <a:xfrm>
          <a:off x="2167366" y="2859642"/>
          <a:ext cx="5536564" cy="164762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 smtClean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  <a:r>
            <a:rPr lang="ru-RU" sz="2000" b="1" kern="1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освоению детьми с ограниченными возможностями здоровья Программы, их разностороннее развитие с учетом возрастных и индивидуальных особенностей и особых образовательных потребностей, социальной адаптации.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7796" y="2940072"/>
        <a:ext cx="5375704" cy="1486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745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365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795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93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862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1552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199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798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029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2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383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8672E-871E-455D-9CD8-B3D583DEF7B5}" type="datetimeFigureOut">
              <a:rPr lang="ru-RU" smtClean="0"/>
              <a:pPr/>
              <a:t>02.11.2023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A35B0-B81B-4115-A0CF-D3F8D88FEE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008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jpeg"/><Relationship Id="rId7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79712" y="980728"/>
            <a:ext cx="4248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DS Eraser Cyr" pitchFamily="82" charset="0"/>
              </a:rPr>
              <a:t>Рассматриваемый вопрос:</a:t>
            </a:r>
            <a:endParaRPr lang="ru-RU" sz="3200" dirty="0">
              <a:latin typeface="DS Eraser Cyr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6337" y="1484784"/>
            <a:ext cx="59046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3200" b="1" i="1" dirty="0" smtClean="0"/>
              <a:t>Театрализованная деятельность, </a:t>
            </a:r>
            <a:endParaRPr lang="ru-RU" sz="3200" dirty="0"/>
          </a:p>
          <a:p>
            <a:r>
              <a:rPr lang="ru-RU" sz="3200" b="1" i="1" dirty="0"/>
              <a:t>как </a:t>
            </a:r>
            <a:r>
              <a:rPr lang="ru-RU" sz="3200" b="1" i="1" dirty="0" smtClean="0"/>
              <a:t>способ интеграции </a:t>
            </a:r>
            <a:r>
              <a:rPr lang="ru-RU" sz="3200" b="1" i="1" smtClean="0"/>
              <a:t>стимулирующий речевое </a:t>
            </a:r>
            <a:r>
              <a:rPr lang="ru-RU" sz="3200" b="1" i="1" dirty="0"/>
              <a:t>развитие </a:t>
            </a:r>
            <a:r>
              <a:rPr lang="ru-RU" sz="3200" b="1" i="1" dirty="0" smtClean="0"/>
              <a:t>дошкольников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  <a:cs typeface="Arial" pitchFamily="34" charset="0"/>
            </a:endParaRPr>
          </a:p>
        </p:txBody>
      </p:sp>
      <p:pic>
        <p:nvPicPr>
          <p:cNvPr id="6" name="Picture 4" descr="http://img-fotki.yandex.ru/get/6200/132373940.674/0_82da5_921807e9_XL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4810177">
            <a:off x="7486002" y="1302443"/>
            <a:ext cx="1354572" cy="135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229200"/>
            <a:ext cx="3312368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5199711"/>
            <a:ext cx="3438128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691680" y="116632"/>
            <a:ext cx="5166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Муниципальное </a:t>
            </a:r>
            <a:r>
              <a:rPr lang="ru-RU" sz="1600" dirty="0" smtClean="0"/>
              <a:t>автономное дошкольное </a:t>
            </a:r>
            <a:endParaRPr lang="ru-RU" sz="1600" dirty="0"/>
          </a:p>
          <a:p>
            <a:pPr algn="ctr"/>
            <a:r>
              <a:rPr lang="ru-RU" sz="1600" dirty="0"/>
              <a:t>образовательное учреждение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 smtClean="0"/>
              <a:t> «Детский сад №35 города Благовещенска»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27053" y="4869160"/>
            <a:ext cx="2160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pPr algn="ctr">
              <a:defRPr/>
            </a:pPr>
            <a:r>
              <a:rPr lang="ru-RU" altLang="ru-RU" b="1" dirty="0" err="1" smtClean="0">
                <a:latin typeface="Times New Roman" pitchFamily="18" charset="0"/>
                <a:cs typeface="Times New Roman" pitchFamily="18" charset="0"/>
              </a:rPr>
              <a:t>Чепчурова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.В.,</a:t>
            </a:r>
          </a:p>
          <a:p>
            <a:pPr algn="ctr">
              <a:defRPr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altLang="ru-RU" sz="1600" b="1" dirty="0" err="1" smtClean="0">
                <a:latin typeface="Times New Roman" pitchFamily="18" charset="0"/>
                <a:cs typeface="Times New Roman" pitchFamily="18" charset="0"/>
              </a:rPr>
              <a:t>гр.компенсирующей</a:t>
            </a: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 направленности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70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133456"/>
            <a:ext cx="8486648" cy="4992708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5514096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94868" y="364015"/>
            <a:ext cx="58785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Театр </a:t>
            </a:r>
            <a:r>
              <a:rPr lang="ru-RU" sz="44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«</a:t>
            </a:r>
            <a:r>
              <a:rPr lang="ru-RU" sz="4400" b="1" dirty="0" err="1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Топотушки</a:t>
            </a:r>
            <a:r>
              <a:rPr lang="ru-RU" sz="44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»</a:t>
            </a:r>
            <a:endParaRPr lang="ru-RU" sz="4400" b="1" dirty="0">
              <a:solidFill>
                <a:srgbClr val="8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134076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• </a:t>
            </a:r>
            <a:r>
              <a:rPr lang="ru-RU" i="1" dirty="0"/>
              <a:t>развитием коммуникативных качеств личности (обучение вербальным и невербальным видам общения);</a:t>
            </a:r>
            <a:endParaRPr lang="ru-RU" dirty="0"/>
          </a:p>
          <a:p>
            <a:r>
              <a:rPr lang="ru-RU" dirty="0"/>
              <a:t>• </a:t>
            </a:r>
            <a:r>
              <a:rPr lang="ru-RU" i="1" dirty="0"/>
              <a:t>воспитанием воли, развитием памяти, воображения, инициативности, фантазии, речи (диалога и монолога).</a:t>
            </a:r>
            <a:endParaRPr lang="ru-RU" dirty="0"/>
          </a:p>
        </p:txBody>
      </p:sp>
      <p:pic>
        <p:nvPicPr>
          <p:cNvPr id="8" name="Рисунок 7" descr="D:\31 марта\ФОТО 31\IMG_20230322_1039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4840" y="4615478"/>
            <a:ext cx="2003425" cy="15024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 descr="D:\31 марта\ФОТО 31\IMG_20230322_1024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6339"/>
            <a:ext cx="1944216" cy="14476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Рисунок 9" descr="D:\Театр ложки\IMG-20230328-WA012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0928" y="1340768"/>
            <a:ext cx="2125147" cy="1538302"/>
          </a:xfrm>
          <a:prstGeom prst="roundRect">
            <a:avLst>
              <a:gd name="adj" fmla="val 3528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 descr="D:\Топлтушки\Screenshot_20230329_114716_Photos~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2696" y="3242507"/>
            <a:ext cx="4234992" cy="28852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111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1054870"/>
            <a:ext cx="8486628" cy="5071293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3059" y="5620870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56696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63688" y="404665"/>
            <a:ext cx="5094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Театр картинок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и </a:t>
            </a:r>
            <a:r>
              <a:rPr lang="ru-RU" sz="2400" b="1" dirty="0" err="1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фланелеграф</a:t>
            </a:r>
            <a:endParaRPr lang="ru-RU" sz="2400" dirty="0">
              <a:solidFill>
                <a:srgbClr val="8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412776"/>
            <a:ext cx="4320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развивают творческие способности;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содействуют эстетическому воспитанию;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развивают ловкость, умение управлять своими движениями, концентрировать внимание на одном виде деятельности.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8460" y="1185458"/>
            <a:ext cx="2441696" cy="20021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7" y="3718567"/>
            <a:ext cx="2349360" cy="2028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847" y="3998099"/>
            <a:ext cx="1938243" cy="21439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547" y="3743622"/>
            <a:ext cx="2892921" cy="2179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2660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73359" y="285651"/>
            <a:ext cx="8541694" cy="5649491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5648" y="5521206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675662" y="1359352"/>
            <a:ext cx="5166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Действуя с различными картинками, у ребенка развивается мелкая моторика рук, что способствует более успешному и эффективному развитию речи.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34815"/>
            <a:ext cx="2182813" cy="2951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59" y="2708920"/>
            <a:ext cx="1947643" cy="2580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360" y="2852936"/>
            <a:ext cx="2987824" cy="2560330"/>
          </a:xfrm>
          <a:prstGeom prst="roundRect">
            <a:avLst>
              <a:gd name="adj" fmla="val 2591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62068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Магнитный театр</a:t>
            </a:r>
          </a:p>
          <a:p>
            <a:pPr algn="ctr"/>
            <a:r>
              <a:rPr lang="ru-RU" sz="36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 </a:t>
            </a:r>
            <a:endParaRPr lang="ru-RU" sz="3600" b="1" dirty="0">
              <a:solidFill>
                <a:srgbClr val="800000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endParaRPr lang="ru-RU" b="1" dirty="0">
              <a:solidFill>
                <a:srgbClr val="800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60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3568" y="1205464"/>
            <a:ext cx="7920880" cy="4920700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4" y="5554944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3" y="5552468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5132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247040" y="620688"/>
            <a:ext cx="3102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Теневой </a:t>
            </a:r>
            <a:r>
              <a:rPr lang="ru-RU" sz="32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театр</a:t>
            </a:r>
          </a:p>
        </p:txBody>
      </p:sp>
      <p:pic>
        <p:nvPicPr>
          <p:cNvPr id="3074" name="Picture 2" descr="Театр теней. Сказка «Репка». Воспитателям детских садов, школьным учителям  и педагогам - Маам.р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" t="10333" r="3309"/>
          <a:stretch/>
        </p:blipFill>
        <p:spPr bwMode="auto">
          <a:xfrm>
            <a:off x="6027213" y="1602889"/>
            <a:ext cx="2278256" cy="16497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Театр теней для детей своими руками: Театр теней для детей своими руками —  РОСТОВСКИЙ ЦЕНТР ПОМОЩИ ДЕТЯМ №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7654" y="4077072"/>
            <a:ext cx="2874745" cy="16170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7596" y="1268760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Через театрализованную деятельность ребёнок с ограниченными возможностями получает возможность быть главным действующим лицом, ощущать собственную значимость, почувствовать, что взрослый здесь для того, чтобы быть с ним, сопровождать. В результате совместной деятельности дети получают радость от выступления, начинают больше верить в себя, становятся более психологически устойчивыми.</a:t>
            </a:r>
          </a:p>
        </p:txBody>
      </p:sp>
      <p:pic>
        <p:nvPicPr>
          <p:cNvPr id="10" name="Рисунок 9" descr="D:\31 марта\ФОТО 31\IMG_20230323_162158_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697" y="4408081"/>
            <a:ext cx="2203432" cy="164303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3210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1237941"/>
            <a:ext cx="7981583" cy="4929411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4889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5132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1484784"/>
            <a:ext cx="5094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помогает учить детей координировать движения рук и глаз;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сопровождать движения пальцев речью;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побуждает выражать свои эмоции посредством мимики и речи.</a:t>
            </a:r>
            <a:endParaRPr lang="ru-RU" dirty="0">
              <a:latin typeface="Batang" pitchFamily="18" charset="-127"/>
              <a:ea typeface="Batang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4453" y="836712"/>
            <a:ext cx="2069087" cy="1888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695" y="3501008"/>
            <a:ext cx="2426801" cy="2130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84984"/>
            <a:ext cx="2880320" cy="2083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05424" y="692696"/>
            <a:ext cx="3565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Настольный  </a:t>
            </a:r>
            <a:r>
              <a:rPr lang="ru-RU" sz="28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театр</a:t>
            </a:r>
          </a:p>
        </p:txBody>
      </p:sp>
    </p:spTree>
    <p:extLst>
      <p:ext uri="{BB962C8B-B14F-4D97-AF65-F5344CB8AC3E}">
        <p14:creationId xmlns:p14="http://schemas.microsoft.com/office/powerpoint/2010/main" xmlns="" val="40783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5576" y="1277175"/>
            <a:ext cx="7704856" cy="4525963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13391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3" y="5513391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5132" y="5604907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71600" y="1412776"/>
            <a:ext cx="54726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способствует развитию речи, внимания, памяти;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формирует пространственные представления;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повышает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работоспособность, тонус коры головного мозга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Стимулирование кончиков пальцев, движение кистями рук, игра с пальцами ускоряют процесс речевого и умственного развития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ru-RU" b="1" dirty="0">
              <a:solidFill>
                <a:srgbClr val="663300"/>
              </a:solidFill>
              <a:latin typeface="Batang" pitchFamily="18" charset="-127"/>
              <a:ea typeface="Batang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38282"/>
            <a:ext cx="2134674" cy="1601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" name="Picture 18" descr="2f42a6478b6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10050" y="5087964"/>
            <a:ext cx="2622254" cy="1589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33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2193878" y="476672"/>
            <a:ext cx="38571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Пальчиковый  </a:t>
            </a:r>
            <a:r>
              <a:rPr lang="ru-RU" sz="28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театр</a:t>
            </a:r>
          </a:p>
        </p:txBody>
      </p:sp>
      <p:pic>
        <p:nvPicPr>
          <p:cNvPr id="10" name="Рисунок 9" descr="D:\31 марта\ФОТО 31\IMG_20230323_16505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5192" y="3356992"/>
            <a:ext cx="2088232" cy="1447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 descr="D:\31 марта\ФОТО 31\IMG_20230323_16504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254" y="4228474"/>
            <a:ext cx="2021205" cy="15163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682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9553" y="1600200"/>
            <a:ext cx="8064896" cy="4525963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4184" y="5600431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5648" y="5616195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16633"/>
            <a:ext cx="4889500" cy="148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91680" y="1772816"/>
            <a:ext cx="5166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Посредством куклы, одетой на руку, дети говорят о своих переживаниях, тревогах и радостях, поскольку полностью отождествляют себя </a:t>
            </a:r>
          </a:p>
          <a:p>
            <a:pPr>
              <a:buFontTx/>
              <a:buNone/>
            </a:pP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(свою руку) с куклой</a:t>
            </a:r>
            <a:endParaRPr lang="ru-RU" dirty="0"/>
          </a:p>
        </p:txBody>
      </p:sp>
      <p:pic>
        <p:nvPicPr>
          <p:cNvPr id="11" name="Picture 2" descr="https://teatrgreen.ru/attachments/Image/hello_html_39de5365.png?template=generic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804248" y="1058087"/>
            <a:ext cx="2228726" cy="14533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pic>
        <p:nvPicPr>
          <p:cNvPr id="9" name="Рисунок 8" descr="D:\Театр ложки\20230328_1009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11481"/>
            <a:ext cx="2023002" cy="1565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:\Театр ложки\20230328_10105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0144"/>
            <a:ext cx="2035193" cy="1735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D:\Театр ложки\20230328_101005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4791" y="4293096"/>
            <a:ext cx="2695178" cy="2021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D:\Театр ложки\20230328_10102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46619"/>
            <a:ext cx="2607171" cy="2315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3626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15717" y="1133455"/>
            <a:ext cx="8376763" cy="4992708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3" y="5633864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561606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025406" y="548680"/>
            <a:ext cx="27574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Театр ложек</a:t>
            </a:r>
            <a:endParaRPr lang="ru-RU" sz="3200" b="1" dirty="0">
              <a:solidFill>
                <a:srgbClr val="8000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7" name="Рисунок 6" descr="Настольный театр на деревянных ложках. | Материал (старшая группа): |  Образовательная социальная сеть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5699" y="548680"/>
            <a:ext cx="1656184" cy="17120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:\Театр ложки\20230328_0959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5261" y="2924944"/>
            <a:ext cx="2966070" cy="199052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 descr="D:\Театр ложки\20230328_09531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11916"/>
            <a:ext cx="2447925" cy="183578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989856" y="148478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-координировать </a:t>
            </a:r>
            <a:r>
              <a:rPr lang="ru-RU" dirty="0"/>
              <a:t>движения рук и глаз;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выражать свои эмоции посредством мимики и речи.</a:t>
            </a:r>
          </a:p>
        </p:txBody>
      </p:sp>
      <p:pic>
        <p:nvPicPr>
          <p:cNvPr id="11" name="Рисунок 10" descr="D:\Театр ложки\20230328_09595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05306"/>
            <a:ext cx="2331720" cy="174879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24691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3" y="5536837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50919" y="5536837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692697"/>
            <a:ext cx="5598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800000"/>
              </a:solidFill>
              <a:latin typeface="Batang" pitchFamily="18" charset="-127"/>
              <a:ea typeface="Batang" pitchFamily="18" charset="-127"/>
            </a:endParaRP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24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     </a:t>
            </a:r>
            <a:r>
              <a:rPr lang="ru-RU" sz="3200" b="1" dirty="0" smtClean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>«Живой» кукольный театр</a:t>
            </a:r>
            <a:r>
              <a:rPr lang="ru-RU" sz="32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  <a:t/>
            </a:r>
            <a:br>
              <a:rPr lang="ru-RU" sz="3200" b="1" dirty="0">
                <a:solidFill>
                  <a:srgbClr val="800000"/>
                </a:solidFill>
                <a:latin typeface="Batang" pitchFamily="18" charset="-127"/>
                <a:ea typeface="Batang" pitchFamily="18" charset="-127"/>
              </a:rPr>
            </a:br>
            <a:endParaRPr lang="ru-RU" sz="3200" dirty="0">
              <a:solidFill>
                <a:srgbClr val="800000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81336" y="1708359"/>
            <a:ext cx="59766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800000"/>
              </a:solidFill>
              <a:latin typeface="Batang" pitchFamily="18" charset="-127"/>
              <a:ea typeface="Batang" pitchFamily="18" charset="-127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800000"/>
              </a:solidFill>
              <a:latin typeface="Batang" pitchFamily="18" charset="-127"/>
              <a:ea typeface="Batang" pitchFamily="18" charset="-127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Ни </a:t>
            </a:r>
            <a:r>
              <a:rPr lang="ru-RU" b="1" dirty="0">
                <a:latin typeface="Batang" pitchFamily="18" charset="-127"/>
                <a:ea typeface="Batang" pitchFamily="18" charset="-127"/>
                <a:cs typeface="Times New Roman" panose="02020603050405020304" pitchFamily="18" charset="0"/>
              </a:rPr>
              <a:t>один другой вид театрализованной деятельности  так не способствует развитию артистизма, выразительности движений и речи, как игра-драматизация</a:t>
            </a:r>
            <a:endParaRPr lang="ru-RU" dirty="0">
              <a:latin typeface="Batang" pitchFamily="18" charset="-127"/>
              <a:ea typeface="Batang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8" name="Picture 12" descr="photo10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7505" y="231233"/>
            <a:ext cx="1584176" cy="1260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135" y="3429000"/>
            <a:ext cx="2316857" cy="1827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81532"/>
            <a:ext cx="2592288" cy="214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23808"/>
            <a:ext cx="2566704" cy="1970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1233"/>
            <a:ext cx="1512168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467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55576" y="260648"/>
            <a:ext cx="7632848" cy="5505475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3" y="5600733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5600733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99592" y="620688"/>
            <a:ext cx="75608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</a:t>
            </a:r>
            <a:r>
              <a:rPr lang="ru-RU" sz="2400" b="1" dirty="0" smtClean="0"/>
              <a:t>одготовительные </a:t>
            </a:r>
            <a:r>
              <a:rPr lang="ru-RU" sz="2400" b="1" dirty="0"/>
              <a:t>этапы работы с детьми:  </a:t>
            </a:r>
          </a:p>
          <a:p>
            <a:pPr algn="ctr"/>
            <a:r>
              <a:rPr lang="ru-RU" sz="2000" b="1" dirty="0"/>
              <a:t> </a:t>
            </a:r>
            <a:endParaRPr lang="ru-RU" sz="2000" b="1" dirty="0" smtClean="0"/>
          </a:p>
          <a:p>
            <a:r>
              <a:rPr lang="ru-RU" sz="2400" b="1" dirty="0" smtClean="0"/>
              <a:t>1 этап</a:t>
            </a:r>
            <a:r>
              <a:rPr lang="ru-RU" sz="2400" dirty="0" smtClean="0"/>
              <a:t> –                                       </a:t>
            </a:r>
            <a:r>
              <a:rPr lang="ru-RU" sz="2400" b="1" dirty="0" smtClean="0"/>
              <a:t>2 </a:t>
            </a:r>
            <a:r>
              <a:rPr lang="ru-RU" sz="2400" b="1" dirty="0"/>
              <a:t>этап</a:t>
            </a:r>
            <a:r>
              <a:rPr lang="ru-RU" sz="2400" dirty="0"/>
              <a:t> –</a:t>
            </a:r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r>
              <a:rPr lang="ru-RU" sz="2400" b="1" dirty="0"/>
              <a:t>         </a:t>
            </a:r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 smtClean="0"/>
          </a:p>
          <a:p>
            <a:endParaRPr lang="ru-RU" sz="2400" b="1" dirty="0"/>
          </a:p>
          <a:p>
            <a:r>
              <a:rPr lang="ru-RU" sz="2400" b="1" dirty="0" smtClean="0"/>
              <a:t>   </a:t>
            </a:r>
            <a:r>
              <a:rPr lang="ru-RU" sz="2400" b="1" dirty="0"/>
              <a:t>3 этап</a:t>
            </a:r>
            <a:r>
              <a:rPr lang="ru-RU" sz="2400" dirty="0"/>
              <a:t> –</a:t>
            </a:r>
          </a:p>
          <a:p>
            <a:r>
              <a:rPr lang="ru-RU" sz="2400" b="1" dirty="0" smtClean="0"/>
              <a:t>                                     </a:t>
            </a:r>
            <a:r>
              <a:rPr lang="ru-RU" b="1" dirty="0"/>
              <a:t> </a:t>
            </a:r>
            <a:r>
              <a:rPr lang="ru-RU" b="1" dirty="0" smtClean="0"/>
              <a:t>                           4 </a:t>
            </a:r>
            <a:r>
              <a:rPr lang="ru-RU" b="1" dirty="0"/>
              <a:t>этап</a:t>
            </a:r>
            <a:r>
              <a:rPr lang="ru-RU" dirty="0"/>
              <a:t> -</a:t>
            </a:r>
          </a:p>
          <a:p>
            <a:endParaRPr lang="ru-RU" dirty="0" smtClean="0"/>
          </a:p>
          <a:p>
            <a:r>
              <a:rPr lang="ru-RU" dirty="0"/>
              <a:t>      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7264188"/>
            <a:ext cx="1992588" cy="28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D:\31 марта\ФОТО 31\IMG_20230323_160906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186510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 descr="D:\31 марта\ФОТО 31\IMG_20230323_16021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180" y="1196752"/>
            <a:ext cx="2124236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D:\31 марта\ФОТО 31\IMG_20230323_1546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3436" y="3805095"/>
            <a:ext cx="2088232" cy="16799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15851"/>
            <a:ext cx="2520280" cy="1601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42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ru-RU" sz="28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Федеральный стандарт  ориентирует нас на ведение </a:t>
            </a:r>
            <a:r>
              <a:rPr lang="ru-RU" sz="2800" b="1" dirty="0" smtClean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2800" b="1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работы по:</a:t>
            </a:r>
            <a:r>
              <a:rPr lang="ru-RU" sz="28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  <a:t/>
            </a:r>
            <a:br>
              <a:rPr lang="ru-RU" sz="2800" b="1" dirty="0">
                <a:solidFill>
                  <a:srgbClr val="C0504D">
                    <a:lumMod val="75000"/>
                  </a:srgbClr>
                </a:solidFill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5" name="Picture 4" descr="http://www.ljplus.ru/img3/p/l/pleno_de_vida/list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4" descr="http://www.ljplus.ru/img3/p/l/pleno_de_vida/list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2" descr="http://kidwelcome.ru/userfiles/images/hello_html_m6c4b61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7544" y="2329552"/>
            <a:ext cx="1780872" cy="17808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2420828428"/>
              </p:ext>
            </p:extLst>
          </p:nvPr>
        </p:nvGraphicFramePr>
        <p:xfrm>
          <a:off x="297637" y="900896"/>
          <a:ext cx="8548726" cy="5056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84623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1722" y="476672"/>
            <a:ext cx="8142725" cy="562704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644051"/>
            <a:ext cx="8398667" cy="585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57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10104" y="444106"/>
            <a:ext cx="8379775" cy="6284831"/>
          </a:xfrm>
          <a:prstGeom prst="rect">
            <a:avLst/>
          </a:prstGeom>
          <a:noFill/>
        </p:spPr>
      </p:pic>
      <p:pic>
        <p:nvPicPr>
          <p:cNvPr id="3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5393351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144" y="544228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41511" y="1988840"/>
            <a:ext cx="4967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1  Правило </a:t>
            </a:r>
            <a:r>
              <a:rPr lang="ru-RU" b="1" dirty="0"/>
              <a:t>индивидуальности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2780928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2  Правило </a:t>
            </a:r>
            <a:r>
              <a:rPr lang="ru-RU" b="1" dirty="0"/>
              <a:t>всеобщего участия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44009" y="3717032"/>
            <a:ext cx="3384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  Правило </a:t>
            </a:r>
            <a:r>
              <a:rPr lang="ru-RU" b="1" dirty="0"/>
              <a:t>свободы выбора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221088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4 Правило </a:t>
            </a:r>
            <a:r>
              <a:rPr lang="ru-RU" b="1" dirty="0"/>
              <a:t>помогающих вопросов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4437112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b="1" dirty="0" smtClean="0"/>
              <a:t>5  Правило </a:t>
            </a:r>
            <a:r>
              <a:rPr lang="ru-RU" b="1" dirty="0"/>
              <a:t>мудрого руководителя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23728" y="620688"/>
            <a:ext cx="5059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Правила драматизации</a:t>
            </a:r>
            <a:r>
              <a:rPr lang="ru-RU" b="1" dirty="0" smtClean="0"/>
              <a:t>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074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647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София\Desktop\театрализация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68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7504" y="0"/>
            <a:ext cx="9251504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043608" cy="10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214938"/>
            <a:ext cx="24145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65037" y="5214938"/>
            <a:ext cx="24145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8264" y="5157192"/>
            <a:ext cx="2088232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5882" y="5214938"/>
            <a:ext cx="24145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lenovo569\Downloads\лит по театру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15742">
            <a:off x="259289" y="3051072"/>
            <a:ext cx="2286016" cy="285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lenovo569\Downloads\лит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62504">
            <a:off x="6890763" y="2371179"/>
            <a:ext cx="1953252" cy="302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lenovo569\Downloads\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1698" y="1622129"/>
            <a:ext cx="2143141" cy="285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lenovo569\Downloads\лит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744" y="2071690"/>
            <a:ext cx="2302186" cy="271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lenovo569\Downloads\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19231"/>
            <a:ext cx="2000264" cy="28598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907704" y="332656"/>
            <a:ext cx="4968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  литература </a:t>
            </a:r>
          </a:p>
        </p:txBody>
      </p:sp>
    </p:spTree>
    <p:extLst>
      <p:ext uri="{BB962C8B-B14F-4D97-AF65-F5344CB8AC3E}">
        <p14:creationId xmlns:p14="http://schemas.microsoft.com/office/powerpoint/2010/main" xmlns="" val="401085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методы театрализованной деятельности</a:t>
            </a:r>
            <a:r>
              <a:rPr lang="ru-RU" dirty="0"/>
              <a:t> </a:t>
            </a:r>
          </a:p>
        </p:txBody>
      </p:sp>
      <p:pic>
        <p:nvPicPr>
          <p:cNvPr id="4" name="Picture 4" descr="http://www.ljplus.ru/img3/p/l/pleno_de_vida/list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8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16834" y="1385771"/>
            <a:ext cx="7560840" cy="46085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1772816"/>
            <a:ext cx="5173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воспитателя по книге или наизусть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1698" y="3244334"/>
            <a:ext cx="4107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Рассказывание воспитателя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4693429"/>
            <a:ext cx="2700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Инсценирование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1085" y="5251496"/>
            <a:ext cx="316835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1698" y="5199782"/>
            <a:ext cx="316835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229200"/>
            <a:ext cx="3168352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003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Создание  развивающей предметно – пространственной среды в детском 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  <a:ea typeface="+mn-ea"/>
                <a:cs typeface="+mn-cs"/>
              </a:rPr>
              <a:t>саду</a:t>
            </a:r>
            <a:endParaRPr lang="ru-RU" dirty="0"/>
          </a:p>
        </p:txBody>
      </p:sp>
      <p:pic>
        <p:nvPicPr>
          <p:cNvPr id="4" name="Picture 4" descr="http://www.ljplus.ru/img3/p/l/pleno_de_vida/list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95536" y="1196752"/>
            <a:ext cx="8280920" cy="4929411"/>
          </a:xfrm>
          <a:prstGeom prst="rect">
            <a:avLst/>
          </a:prstGeom>
          <a:noFill/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5606577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5727449"/>
            <a:ext cx="3168352" cy="982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5373216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880320" cy="2072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611560" y="1495231"/>
            <a:ext cx="4572000" cy="38779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ледует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учитывать:</a:t>
            </a:r>
          </a:p>
          <a:p>
            <a:pPr algn="just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индивидуальные социально-психологические особенности ребенка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особенности эмоционально-личностного развития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интересы, склонности, предпочтения и потребности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любознательность, исследовательский интерес, творческие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способности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D:\Театр ложки\20230328_1602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9048"/>
            <a:ext cx="3312368" cy="2529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7014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51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172"/>
            <a:ext cx="9144000" cy="6849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6554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Группа « Лучики»</a:t>
            </a:r>
            <a:endParaRPr lang="ru-RU" dirty="0"/>
          </a:p>
        </p:txBody>
      </p:sp>
      <p:pic>
        <p:nvPicPr>
          <p:cNvPr id="3" name="Picture 4" descr="http://www.ljplus.ru/img3/p/l/pleno_de_vida/list2.JPG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1560" y="1216888"/>
            <a:ext cx="7776864" cy="4909274"/>
          </a:xfrm>
          <a:prstGeom prst="rect">
            <a:avLst/>
          </a:prstGeom>
          <a:noFill/>
        </p:spPr>
      </p:pic>
      <p:pic>
        <p:nvPicPr>
          <p:cNvPr id="4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5517232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832" y="5484101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ttp://www.coollady.ru/pic/0004/035/009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75648" y="5445224"/>
            <a:ext cx="316835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34" y="1216888"/>
            <a:ext cx="3600450" cy="2084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358" y="3429000"/>
            <a:ext cx="2941561" cy="2235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56992"/>
            <a:ext cx="2832312" cy="23074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07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434</Words>
  <Application>Microsoft Office PowerPoint</Application>
  <PresentationFormat>Экран (4:3)</PresentationFormat>
  <Paragraphs>83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Федеральный стандарт  ориентирует нас на ведение   работы по: </vt:lpstr>
      <vt:lpstr>Слайд 3</vt:lpstr>
      <vt:lpstr>Слайд 4</vt:lpstr>
      <vt:lpstr>методы театрализованной деятельности </vt:lpstr>
      <vt:lpstr>Создание  развивающей предметно – пространственной среды в детском саду</vt:lpstr>
      <vt:lpstr>Слайд 7</vt:lpstr>
      <vt:lpstr>Слайд 8</vt:lpstr>
      <vt:lpstr>Группа « Лучики»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DEXP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даня</dc:creator>
  <cp:lastModifiedBy>Zav</cp:lastModifiedBy>
  <cp:revision>57</cp:revision>
  <dcterms:created xsi:type="dcterms:W3CDTF">2023-03-16T10:26:17Z</dcterms:created>
  <dcterms:modified xsi:type="dcterms:W3CDTF">2023-11-02T07:50:02Z</dcterms:modified>
</cp:coreProperties>
</file>