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3" r:id="rId7"/>
    <p:sldId id="270" r:id="rId8"/>
    <p:sldId id="264" r:id="rId9"/>
    <p:sldId id="271" r:id="rId10"/>
    <p:sldId id="265" r:id="rId11"/>
    <p:sldId id="269" r:id="rId12"/>
    <p:sldId id="266" r:id="rId13"/>
    <p:sldId id="267" r:id="rId14"/>
    <p:sldId id="268" r:id="rId15"/>
    <p:sldId id="272" r:id="rId16"/>
    <p:sldId id="260" r:id="rId17"/>
    <p:sldId id="27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00"/>
    <a:srgbClr val="008000"/>
    <a:srgbClr val="66FF33"/>
    <a:srgbClr val="98D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44A53-E0FD-4556-91BA-C18D458B3B62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32AAC5-D191-4507-AB6E-C78DEACB2BA3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«Личная безопасность»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4220D7-CE85-455C-ADB3-B847212175E4}" type="parTrans" cxnId="{A57A8117-7595-41BE-BE19-DED00F262E0E}">
      <dgm:prSet/>
      <dgm:spPr/>
      <dgm:t>
        <a:bodyPr/>
        <a:lstStyle/>
        <a:p>
          <a:endParaRPr lang="ru-RU"/>
        </a:p>
      </dgm:t>
    </dgm:pt>
    <dgm:pt modelId="{9A662360-5624-48A1-BB40-B31B072E220D}" type="sibTrans" cxnId="{A57A8117-7595-41BE-BE19-DED00F262E0E}">
      <dgm:prSet/>
      <dgm:spPr/>
      <dgm:t>
        <a:bodyPr/>
        <a:lstStyle/>
        <a:p>
          <a:endParaRPr lang="ru-RU"/>
        </a:p>
      </dgm:t>
    </dgm:pt>
    <dgm:pt modelId="{34659961-7AB6-473D-B06A-853C85AE0701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«Пожарная 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безопасность»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B667D-7603-4A6F-8DC7-961FF4B06503}" type="parTrans" cxnId="{ADC2EBCF-51F6-4D32-BD6F-C326101A753D}">
      <dgm:prSet/>
      <dgm:spPr/>
      <dgm:t>
        <a:bodyPr/>
        <a:lstStyle/>
        <a:p>
          <a:endParaRPr lang="ru-RU"/>
        </a:p>
      </dgm:t>
    </dgm:pt>
    <dgm:pt modelId="{10A12E65-D286-43F5-9B93-250B4EC5F90D}" type="sibTrans" cxnId="{ADC2EBCF-51F6-4D32-BD6F-C326101A753D}">
      <dgm:prSet/>
      <dgm:spPr/>
      <dgm:t>
        <a:bodyPr/>
        <a:lstStyle/>
        <a:p>
          <a:endParaRPr lang="ru-RU"/>
        </a:p>
      </dgm:t>
    </dgm:pt>
    <dgm:pt modelId="{58719DE3-F75A-49A9-8BB2-629D5981D2CE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«Сезонная безопасность»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D8511D-57B8-4F75-A9C9-33F1DCFDF763}" type="parTrans" cxnId="{A0094326-AE82-4707-93B9-EA7F6E51DFC3}">
      <dgm:prSet/>
      <dgm:spPr/>
      <dgm:t>
        <a:bodyPr/>
        <a:lstStyle/>
        <a:p>
          <a:endParaRPr lang="ru-RU"/>
        </a:p>
      </dgm:t>
    </dgm:pt>
    <dgm:pt modelId="{8F54CB31-FB82-403C-9E59-AA3D25999871}" type="sibTrans" cxnId="{A0094326-AE82-4707-93B9-EA7F6E51DFC3}">
      <dgm:prSet/>
      <dgm:spPr/>
      <dgm:t>
        <a:bodyPr/>
        <a:lstStyle/>
        <a:p>
          <a:endParaRPr lang="ru-RU"/>
        </a:p>
      </dgm:t>
    </dgm:pt>
    <dgm:pt modelId="{CDCE32B4-645C-4F46-B860-8D6ED7D2BF31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«Правила дорожного движения»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8CE959-67B0-4E52-BDEE-C1A38F1CE582}" type="parTrans" cxnId="{BBB88E56-F4EC-4921-A34C-221F2BF213E9}">
      <dgm:prSet/>
      <dgm:spPr/>
      <dgm:t>
        <a:bodyPr/>
        <a:lstStyle/>
        <a:p>
          <a:endParaRPr lang="ru-RU"/>
        </a:p>
      </dgm:t>
    </dgm:pt>
    <dgm:pt modelId="{5E887A3A-AFAD-40DD-8752-7322B8DF142C}" type="sibTrans" cxnId="{BBB88E56-F4EC-4921-A34C-221F2BF213E9}">
      <dgm:prSet/>
      <dgm:spPr/>
      <dgm:t>
        <a:bodyPr/>
        <a:lstStyle/>
        <a:p>
          <a:endParaRPr lang="ru-RU"/>
        </a:p>
      </dgm:t>
    </dgm:pt>
    <dgm:pt modelId="{67F64481-796A-496B-815D-F66B015AF0A7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Кибербезопасность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C232F6-7BD7-49DF-A8F0-1562EA5FB878}" type="parTrans" cxnId="{8EC3A499-27B4-4792-BAFE-0BE067DE0C3F}">
      <dgm:prSet/>
      <dgm:spPr/>
      <dgm:t>
        <a:bodyPr/>
        <a:lstStyle/>
        <a:p>
          <a:endParaRPr lang="ru-RU"/>
        </a:p>
      </dgm:t>
    </dgm:pt>
    <dgm:pt modelId="{AD095A92-18EA-421C-AB00-01D3889673E7}" type="sibTrans" cxnId="{8EC3A499-27B4-4792-BAFE-0BE067DE0C3F}">
      <dgm:prSet/>
      <dgm:spPr/>
      <dgm:t>
        <a:bodyPr/>
        <a:lstStyle/>
        <a:p>
          <a:endParaRPr lang="ru-RU"/>
        </a:p>
      </dgm:t>
    </dgm:pt>
    <dgm:pt modelId="{B56AED7B-E0D6-4649-9B1E-2DEF6709F638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«Антитеррористическая  безопасность»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7A14A6-2B24-4499-8D47-BE8A5929918A}" type="parTrans" cxnId="{3872548E-A88C-4BA3-88E4-1DDF07F8F01E}">
      <dgm:prSet/>
      <dgm:spPr/>
      <dgm:t>
        <a:bodyPr/>
        <a:lstStyle/>
        <a:p>
          <a:endParaRPr lang="ru-RU"/>
        </a:p>
      </dgm:t>
    </dgm:pt>
    <dgm:pt modelId="{03CA9A9E-68CF-4899-91F5-EC8963DF1C1E}" type="sibTrans" cxnId="{3872548E-A88C-4BA3-88E4-1DDF07F8F01E}">
      <dgm:prSet/>
      <dgm:spPr/>
      <dgm:t>
        <a:bodyPr/>
        <a:lstStyle/>
        <a:p>
          <a:endParaRPr lang="ru-RU"/>
        </a:p>
      </dgm:t>
    </dgm:pt>
    <dgm:pt modelId="{C4812EFD-608C-41A9-9F60-B40C3D5F6055}" type="pres">
      <dgm:prSet presAssocID="{98E44A53-E0FD-4556-91BA-C18D458B3B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25EAD7-CCC8-44CC-BD78-CFD7DED3109C}" type="pres">
      <dgm:prSet presAssocID="{98E44A53-E0FD-4556-91BA-C18D458B3B62}" presName="cycle" presStyleCnt="0"/>
      <dgm:spPr/>
    </dgm:pt>
    <dgm:pt modelId="{C2ECD4A3-BDC3-4C15-A753-E041C814F0A7}" type="pres">
      <dgm:prSet presAssocID="{1132AAC5-D191-4507-AB6E-C78DEACB2BA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177B1-6FE4-4545-8109-F07745CE88DF}" type="pres">
      <dgm:prSet presAssocID="{9A662360-5624-48A1-BB40-B31B072E220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289C939-C580-484A-A13F-4C88B0BE2E52}" type="pres">
      <dgm:prSet presAssocID="{34659961-7AB6-473D-B06A-853C85AE070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5BB7F-D1F8-47F3-B9DB-89F5935B081F}" type="pres">
      <dgm:prSet presAssocID="{58719DE3-F75A-49A9-8BB2-629D5981D2C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A148B-AE45-417A-B7C0-98D273E45135}" type="pres">
      <dgm:prSet presAssocID="{CDCE32B4-645C-4F46-B860-8D6ED7D2BF3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4AB3-D830-4598-82EA-38CED998F166}" type="pres">
      <dgm:prSet presAssocID="{67F64481-796A-496B-815D-F66B015AF0A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F2B4A-F14C-4E6F-95D6-701C10D4B39F}" type="pres">
      <dgm:prSet presAssocID="{B56AED7B-E0D6-4649-9B1E-2DEF6709F63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FFBAA-46C8-4EF6-9E53-2FCACEA1E07E}" type="presOf" srcId="{98E44A53-E0FD-4556-91BA-C18D458B3B62}" destId="{C4812EFD-608C-41A9-9F60-B40C3D5F6055}" srcOrd="0" destOrd="0" presId="urn:microsoft.com/office/officeart/2005/8/layout/cycle3"/>
    <dgm:cxn modelId="{8EC3A499-27B4-4792-BAFE-0BE067DE0C3F}" srcId="{98E44A53-E0FD-4556-91BA-C18D458B3B62}" destId="{67F64481-796A-496B-815D-F66B015AF0A7}" srcOrd="4" destOrd="0" parTransId="{E5C232F6-7BD7-49DF-A8F0-1562EA5FB878}" sibTransId="{AD095A92-18EA-421C-AB00-01D3889673E7}"/>
    <dgm:cxn modelId="{A57A8117-7595-41BE-BE19-DED00F262E0E}" srcId="{98E44A53-E0FD-4556-91BA-C18D458B3B62}" destId="{1132AAC5-D191-4507-AB6E-C78DEACB2BA3}" srcOrd="0" destOrd="0" parTransId="{554220D7-CE85-455C-ADB3-B847212175E4}" sibTransId="{9A662360-5624-48A1-BB40-B31B072E220D}"/>
    <dgm:cxn modelId="{9C405501-5039-4182-B956-A9B9222AAD83}" type="presOf" srcId="{58719DE3-F75A-49A9-8BB2-629D5981D2CE}" destId="{6A45BB7F-D1F8-47F3-B9DB-89F5935B081F}" srcOrd="0" destOrd="0" presId="urn:microsoft.com/office/officeart/2005/8/layout/cycle3"/>
    <dgm:cxn modelId="{274C0884-541D-4779-A804-0D23E8EFF0AE}" type="presOf" srcId="{34659961-7AB6-473D-B06A-853C85AE0701}" destId="{D289C939-C580-484A-A13F-4C88B0BE2E52}" srcOrd="0" destOrd="0" presId="urn:microsoft.com/office/officeart/2005/8/layout/cycle3"/>
    <dgm:cxn modelId="{F8E8A2EE-7A79-4BA2-BEFE-C6194E94E7D3}" type="presOf" srcId="{B56AED7B-E0D6-4649-9B1E-2DEF6709F638}" destId="{F60F2B4A-F14C-4E6F-95D6-701C10D4B39F}" srcOrd="0" destOrd="0" presId="urn:microsoft.com/office/officeart/2005/8/layout/cycle3"/>
    <dgm:cxn modelId="{EB7992E9-83C1-4C58-ACF3-FA8622E13650}" type="presOf" srcId="{CDCE32B4-645C-4F46-B860-8D6ED7D2BF31}" destId="{359A148B-AE45-417A-B7C0-98D273E45135}" srcOrd="0" destOrd="0" presId="urn:microsoft.com/office/officeart/2005/8/layout/cycle3"/>
    <dgm:cxn modelId="{3872548E-A88C-4BA3-88E4-1DDF07F8F01E}" srcId="{98E44A53-E0FD-4556-91BA-C18D458B3B62}" destId="{B56AED7B-E0D6-4649-9B1E-2DEF6709F638}" srcOrd="5" destOrd="0" parTransId="{A47A14A6-2B24-4499-8D47-BE8A5929918A}" sibTransId="{03CA9A9E-68CF-4899-91F5-EC8963DF1C1E}"/>
    <dgm:cxn modelId="{ADC2EBCF-51F6-4D32-BD6F-C326101A753D}" srcId="{98E44A53-E0FD-4556-91BA-C18D458B3B62}" destId="{34659961-7AB6-473D-B06A-853C85AE0701}" srcOrd="1" destOrd="0" parTransId="{C72B667D-7603-4A6F-8DC7-961FF4B06503}" sibTransId="{10A12E65-D286-43F5-9B93-250B4EC5F90D}"/>
    <dgm:cxn modelId="{A0094326-AE82-4707-93B9-EA7F6E51DFC3}" srcId="{98E44A53-E0FD-4556-91BA-C18D458B3B62}" destId="{58719DE3-F75A-49A9-8BB2-629D5981D2CE}" srcOrd="2" destOrd="0" parTransId="{FDD8511D-57B8-4F75-A9C9-33F1DCFDF763}" sibTransId="{8F54CB31-FB82-403C-9E59-AA3D25999871}"/>
    <dgm:cxn modelId="{BBB88E56-F4EC-4921-A34C-221F2BF213E9}" srcId="{98E44A53-E0FD-4556-91BA-C18D458B3B62}" destId="{CDCE32B4-645C-4F46-B860-8D6ED7D2BF31}" srcOrd="3" destOrd="0" parTransId="{228CE959-67B0-4E52-BDEE-C1A38F1CE582}" sibTransId="{5E887A3A-AFAD-40DD-8752-7322B8DF142C}"/>
    <dgm:cxn modelId="{4B16E0A0-0B1F-40B2-A444-5DA98AF5A254}" type="presOf" srcId="{67F64481-796A-496B-815D-F66B015AF0A7}" destId="{12654AB3-D830-4598-82EA-38CED998F166}" srcOrd="0" destOrd="0" presId="urn:microsoft.com/office/officeart/2005/8/layout/cycle3"/>
    <dgm:cxn modelId="{BBB8D411-B04B-4F5C-9BAD-11929D8CBE52}" type="presOf" srcId="{1132AAC5-D191-4507-AB6E-C78DEACB2BA3}" destId="{C2ECD4A3-BDC3-4C15-A753-E041C814F0A7}" srcOrd="0" destOrd="0" presId="urn:microsoft.com/office/officeart/2005/8/layout/cycle3"/>
    <dgm:cxn modelId="{FC6863F2-DB99-4120-8C79-A46168F436E4}" type="presOf" srcId="{9A662360-5624-48A1-BB40-B31B072E220D}" destId="{B2A177B1-6FE4-4545-8109-F07745CE88DF}" srcOrd="0" destOrd="0" presId="urn:microsoft.com/office/officeart/2005/8/layout/cycle3"/>
    <dgm:cxn modelId="{1F8BCFBA-53BB-4ADD-8F47-58320436A525}" type="presParOf" srcId="{C4812EFD-608C-41A9-9F60-B40C3D5F6055}" destId="{4B25EAD7-CCC8-44CC-BD78-CFD7DED3109C}" srcOrd="0" destOrd="0" presId="urn:microsoft.com/office/officeart/2005/8/layout/cycle3"/>
    <dgm:cxn modelId="{28F049DA-0A31-4ED1-83CD-2AE181353634}" type="presParOf" srcId="{4B25EAD7-CCC8-44CC-BD78-CFD7DED3109C}" destId="{C2ECD4A3-BDC3-4C15-A753-E041C814F0A7}" srcOrd="0" destOrd="0" presId="urn:microsoft.com/office/officeart/2005/8/layout/cycle3"/>
    <dgm:cxn modelId="{0A79CD2F-BE22-45DA-A6E2-11F1C5771746}" type="presParOf" srcId="{4B25EAD7-CCC8-44CC-BD78-CFD7DED3109C}" destId="{B2A177B1-6FE4-4545-8109-F07745CE88DF}" srcOrd="1" destOrd="0" presId="urn:microsoft.com/office/officeart/2005/8/layout/cycle3"/>
    <dgm:cxn modelId="{40505D97-59BA-4287-B24F-814FAF8F9FBF}" type="presParOf" srcId="{4B25EAD7-CCC8-44CC-BD78-CFD7DED3109C}" destId="{D289C939-C580-484A-A13F-4C88B0BE2E52}" srcOrd="2" destOrd="0" presId="urn:microsoft.com/office/officeart/2005/8/layout/cycle3"/>
    <dgm:cxn modelId="{DA8F0CE3-3D26-4CEE-97E4-2EDC7B2BC0DF}" type="presParOf" srcId="{4B25EAD7-CCC8-44CC-BD78-CFD7DED3109C}" destId="{6A45BB7F-D1F8-47F3-B9DB-89F5935B081F}" srcOrd="3" destOrd="0" presId="urn:microsoft.com/office/officeart/2005/8/layout/cycle3"/>
    <dgm:cxn modelId="{36FB6749-77FB-4770-91A8-6188359C1813}" type="presParOf" srcId="{4B25EAD7-CCC8-44CC-BD78-CFD7DED3109C}" destId="{359A148B-AE45-417A-B7C0-98D273E45135}" srcOrd="4" destOrd="0" presId="urn:microsoft.com/office/officeart/2005/8/layout/cycle3"/>
    <dgm:cxn modelId="{1CA9C62E-EB4E-4678-BB16-9E4AE2813323}" type="presParOf" srcId="{4B25EAD7-CCC8-44CC-BD78-CFD7DED3109C}" destId="{12654AB3-D830-4598-82EA-38CED998F166}" srcOrd="5" destOrd="0" presId="urn:microsoft.com/office/officeart/2005/8/layout/cycle3"/>
    <dgm:cxn modelId="{C04A7DCF-EF34-444C-A15C-FFE25A5373AB}" type="presParOf" srcId="{4B25EAD7-CCC8-44CC-BD78-CFD7DED3109C}" destId="{F60F2B4A-F14C-4E6F-95D6-701C10D4B39F}" srcOrd="6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4F2E6-1043-41CA-97B5-DAF3728A810A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E509FB-4B87-42EE-AEE1-7EA933AA7FD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Совместное творчество родителей с детьми</a:t>
          </a:r>
        </a:p>
        <a:p>
          <a:r>
            <a:rPr lang="ru-RU" sz="1200" dirty="0" smtClean="0">
              <a:solidFill>
                <a:schemeClr val="tx1"/>
              </a:solidFill>
            </a:rPr>
            <a:t>(фотовыставки, конкурс семейного рисунка, творческие работы)</a:t>
          </a:r>
          <a:endParaRPr lang="ru-RU" sz="1200" dirty="0">
            <a:solidFill>
              <a:schemeClr val="tx1"/>
            </a:solidFill>
          </a:endParaRPr>
        </a:p>
      </dgm:t>
    </dgm:pt>
    <dgm:pt modelId="{B0903FC8-5BD4-433F-BDF4-1F6DBE1BDFD6}" type="parTrans" cxnId="{F9BE6DCF-9D75-4B02-8B54-AE3904A3794E}">
      <dgm:prSet/>
      <dgm:spPr/>
      <dgm:t>
        <a:bodyPr/>
        <a:lstStyle/>
        <a:p>
          <a:endParaRPr lang="ru-RU"/>
        </a:p>
      </dgm:t>
    </dgm:pt>
    <dgm:pt modelId="{B2D049BD-4F6A-4955-BE07-06AD2371BF43}" type="sibTrans" cxnId="{F9BE6DCF-9D75-4B02-8B54-AE3904A3794E}">
      <dgm:prSet/>
      <dgm:spPr/>
      <dgm:t>
        <a:bodyPr/>
        <a:lstStyle/>
        <a:p>
          <a:endParaRPr lang="ru-RU"/>
        </a:p>
      </dgm:t>
    </dgm:pt>
    <dgm:pt modelId="{A1F2C49E-1348-4F07-A82B-88E620DE14C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</a:p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(предполагается на организационном и заключительном этапах)</a:t>
          </a:r>
          <a:endParaRPr lang="ru-RU" sz="1000" b="1" dirty="0">
            <a:solidFill>
              <a:schemeClr val="tx1"/>
            </a:solidFill>
          </a:endParaRPr>
        </a:p>
      </dgm:t>
    </dgm:pt>
    <dgm:pt modelId="{04F4D8AC-61B5-47B4-ADDF-9B658DE93316}" type="parTrans" cxnId="{8FA485A5-B184-496D-9FA0-AB44596F58DA}">
      <dgm:prSet/>
      <dgm:spPr/>
      <dgm:t>
        <a:bodyPr/>
        <a:lstStyle/>
        <a:p>
          <a:endParaRPr lang="ru-RU"/>
        </a:p>
      </dgm:t>
    </dgm:pt>
    <dgm:pt modelId="{F2EA2213-D5A9-4BBB-9D4C-A09C181D276C}" type="sibTrans" cxnId="{8FA485A5-B184-496D-9FA0-AB44596F58DA}">
      <dgm:prSet/>
      <dgm:spPr/>
      <dgm:t>
        <a:bodyPr/>
        <a:lstStyle/>
        <a:p>
          <a:endParaRPr lang="ru-RU"/>
        </a:p>
      </dgm:t>
    </dgm:pt>
    <dgm:pt modelId="{2AC5A9E6-9678-485D-B99E-5EC15581841F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 для родителей</a:t>
          </a:r>
        </a:p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(консультации специалиста по социальной работе, педагога-психолога, врача ортопеда-травматолога)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AD6EA5-C60C-4EF4-A743-A0C1A6D56A91}" type="parTrans" cxnId="{56A4FA7F-8A68-475F-8CF5-2DE123972085}">
      <dgm:prSet/>
      <dgm:spPr/>
      <dgm:t>
        <a:bodyPr/>
        <a:lstStyle/>
        <a:p>
          <a:endParaRPr lang="ru-RU"/>
        </a:p>
      </dgm:t>
    </dgm:pt>
    <dgm:pt modelId="{BB0A4C3E-B5D9-4077-9111-D2E45C59849E}" type="sibTrans" cxnId="{56A4FA7F-8A68-475F-8CF5-2DE123972085}">
      <dgm:prSet/>
      <dgm:spPr/>
      <dgm:t>
        <a:bodyPr/>
        <a:lstStyle/>
        <a:p>
          <a:endParaRPr lang="ru-RU"/>
        </a:p>
      </dgm:t>
    </dgm:pt>
    <dgm:pt modelId="{E0BC02CD-D15D-4549-9BAE-84E7662C0133}">
      <dgm:prSet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Наглядная пропаганда профилактики травматизма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(информационные буклеты, памятки, информационные странички для родителей)</a:t>
          </a:r>
        </a:p>
        <a:p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E4A266-8038-4375-AFEC-E6FACB6FB914}" type="parTrans" cxnId="{9CB3867A-8EB4-45EA-871A-C83E2D76A55F}">
      <dgm:prSet/>
      <dgm:spPr/>
      <dgm:t>
        <a:bodyPr/>
        <a:lstStyle/>
        <a:p>
          <a:endParaRPr lang="ru-RU"/>
        </a:p>
      </dgm:t>
    </dgm:pt>
    <dgm:pt modelId="{289CD035-231D-4B7F-854F-8A67AD3023DB}" type="sibTrans" cxnId="{9CB3867A-8EB4-45EA-871A-C83E2D76A55F}">
      <dgm:prSet/>
      <dgm:spPr/>
      <dgm:t>
        <a:bodyPr/>
        <a:lstStyle/>
        <a:p>
          <a:endParaRPr lang="ru-RU"/>
        </a:p>
      </dgm:t>
    </dgm:pt>
    <dgm:pt modelId="{F1B8DB00-6E9A-4D85-BB0B-CA77FD7170B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мероприятия родителей с детьми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2E0670FC-98A7-48C8-BA7C-F805C9F27FE1}" type="parTrans" cxnId="{CEABC8BD-1B47-408B-ADFA-2DD02E8E3F5D}">
      <dgm:prSet/>
      <dgm:spPr/>
      <dgm:t>
        <a:bodyPr/>
        <a:lstStyle/>
        <a:p>
          <a:endParaRPr lang="ru-RU"/>
        </a:p>
      </dgm:t>
    </dgm:pt>
    <dgm:pt modelId="{70F59F3A-792B-4B67-9B79-9001D9857606}" type="sibTrans" cxnId="{CEABC8BD-1B47-408B-ADFA-2DD02E8E3F5D}">
      <dgm:prSet/>
      <dgm:spPr/>
      <dgm:t>
        <a:bodyPr/>
        <a:lstStyle/>
        <a:p>
          <a:endParaRPr lang="ru-RU"/>
        </a:p>
      </dgm:t>
    </dgm:pt>
    <dgm:pt modelId="{C3148DA0-CBEA-4FDC-AAB3-9D84198055F4}" type="pres">
      <dgm:prSet presAssocID="{76A4F2E6-1043-41CA-97B5-DAF3728A81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C479F-1A08-4C09-9FE3-8C83FA21F38E}" type="pres">
      <dgm:prSet presAssocID="{76A4F2E6-1043-41CA-97B5-DAF3728A810A}" presName="cycle" presStyleCnt="0"/>
      <dgm:spPr/>
    </dgm:pt>
    <dgm:pt modelId="{B9766863-D104-408D-B438-DAD6E744E2AB}" type="pres">
      <dgm:prSet presAssocID="{F1B8DB00-6E9A-4D85-BB0B-CA77FD7170B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49F80-B7CB-4D7C-A5EC-04AAAD0BEC6F}" type="pres">
      <dgm:prSet presAssocID="{70F59F3A-792B-4B67-9B79-9001D985760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ADD3996-B324-4AC4-AAEE-EF3F9CBE0F31}" type="pres">
      <dgm:prSet presAssocID="{2AC5A9E6-9678-485D-B99E-5EC15581841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446AF-C153-44C0-A28A-811C3D57AF1A}" type="pres">
      <dgm:prSet presAssocID="{E0BC02CD-D15D-4549-9BAE-84E7662C013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867C5-190D-4717-B678-D9C426B65779}" type="pres">
      <dgm:prSet presAssocID="{1CE509FB-4B87-42EE-AEE1-7EA933AA7FD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B755E-103C-42D6-AAC1-C8797CFA3C9E}" type="pres">
      <dgm:prSet presAssocID="{A1F2C49E-1348-4F07-A82B-88E620DE14C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BC8BD-1B47-408B-ADFA-2DD02E8E3F5D}" srcId="{76A4F2E6-1043-41CA-97B5-DAF3728A810A}" destId="{F1B8DB00-6E9A-4D85-BB0B-CA77FD7170B3}" srcOrd="0" destOrd="0" parTransId="{2E0670FC-98A7-48C8-BA7C-F805C9F27FE1}" sibTransId="{70F59F3A-792B-4B67-9B79-9001D9857606}"/>
    <dgm:cxn modelId="{56A4FA7F-8A68-475F-8CF5-2DE123972085}" srcId="{76A4F2E6-1043-41CA-97B5-DAF3728A810A}" destId="{2AC5A9E6-9678-485D-B99E-5EC15581841F}" srcOrd="1" destOrd="0" parTransId="{28AD6EA5-C60C-4EF4-A743-A0C1A6D56A91}" sibTransId="{BB0A4C3E-B5D9-4077-9111-D2E45C59849E}"/>
    <dgm:cxn modelId="{FDF3312C-4EDB-4AF4-BF3A-C5E84BAFFC96}" type="presOf" srcId="{76A4F2E6-1043-41CA-97B5-DAF3728A810A}" destId="{C3148DA0-CBEA-4FDC-AAB3-9D84198055F4}" srcOrd="0" destOrd="0" presId="urn:microsoft.com/office/officeart/2005/8/layout/cycle3"/>
    <dgm:cxn modelId="{8DC03992-7A06-41FD-B84F-0429E5EAAC9C}" type="presOf" srcId="{1CE509FB-4B87-42EE-AEE1-7EA933AA7FDD}" destId="{632867C5-190D-4717-B678-D9C426B65779}" srcOrd="0" destOrd="0" presId="urn:microsoft.com/office/officeart/2005/8/layout/cycle3"/>
    <dgm:cxn modelId="{8FA485A5-B184-496D-9FA0-AB44596F58DA}" srcId="{76A4F2E6-1043-41CA-97B5-DAF3728A810A}" destId="{A1F2C49E-1348-4F07-A82B-88E620DE14CE}" srcOrd="4" destOrd="0" parTransId="{04F4D8AC-61B5-47B4-ADDF-9B658DE93316}" sibTransId="{F2EA2213-D5A9-4BBB-9D4C-A09C181D276C}"/>
    <dgm:cxn modelId="{16BB73DE-080F-4E20-9E1B-6AFA9BE2CD6F}" type="presOf" srcId="{A1F2C49E-1348-4F07-A82B-88E620DE14CE}" destId="{B09B755E-103C-42D6-AAC1-C8797CFA3C9E}" srcOrd="0" destOrd="0" presId="urn:microsoft.com/office/officeart/2005/8/layout/cycle3"/>
    <dgm:cxn modelId="{41E6DAE4-AF80-41FE-82BD-60212B1FC8F7}" type="presOf" srcId="{70F59F3A-792B-4B67-9B79-9001D9857606}" destId="{32B49F80-B7CB-4D7C-A5EC-04AAAD0BEC6F}" srcOrd="0" destOrd="0" presId="urn:microsoft.com/office/officeart/2005/8/layout/cycle3"/>
    <dgm:cxn modelId="{A45C5811-F60C-4618-BEB3-E2933FE4439F}" type="presOf" srcId="{2AC5A9E6-9678-485D-B99E-5EC15581841F}" destId="{5ADD3996-B324-4AC4-AAEE-EF3F9CBE0F31}" srcOrd="0" destOrd="0" presId="urn:microsoft.com/office/officeart/2005/8/layout/cycle3"/>
    <dgm:cxn modelId="{C7841BFE-3BAA-49E2-839A-D4FA8A960932}" type="presOf" srcId="{E0BC02CD-D15D-4549-9BAE-84E7662C0133}" destId="{840446AF-C153-44C0-A28A-811C3D57AF1A}" srcOrd="0" destOrd="0" presId="urn:microsoft.com/office/officeart/2005/8/layout/cycle3"/>
    <dgm:cxn modelId="{F9BE6DCF-9D75-4B02-8B54-AE3904A3794E}" srcId="{76A4F2E6-1043-41CA-97B5-DAF3728A810A}" destId="{1CE509FB-4B87-42EE-AEE1-7EA933AA7FDD}" srcOrd="3" destOrd="0" parTransId="{B0903FC8-5BD4-433F-BDF4-1F6DBE1BDFD6}" sibTransId="{B2D049BD-4F6A-4955-BE07-06AD2371BF43}"/>
    <dgm:cxn modelId="{9CB3867A-8EB4-45EA-871A-C83E2D76A55F}" srcId="{76A4F2E6-1043-41CA-97B5-DAF3728A810A}" destId="{E0BC02CD-D15D-4549-9BAE-84E7662C0133}" srcOrd="2" destOrd="0" parTransId="{73E4A266-8038-4375-AFEC-E6FACB6FB914}" sibTransId="{289CD035-231D-4B7F-854F-8A67AD3023DB}"/>
    <dgm:cxn modelId="{900C7402-09C6-4F53-A594-FB39357EBA8E}" type="presOf" srcId="{F1B8DB00-6E9A-4D85-BB0B-CA77FD7170B3}" destId="{B9766863-D104-408D-B438-DAD6E744E2AB}" srcOrd="0" destOrd="0" presId="urn:microsoft.com/office/officeart/2005/8/layout/cycle3"/>
    <dgm:cxn modelId="{FEF3CA77-CE19-41B7-B15B-65D3324C8CB6}" type="presParOf" srcId="{C3148DA0-CBEA-4FDC-AAB3-9D84198055F4}" destId="{EB8C479F-1A08-4C09-9FE3-8C83FA21F38E}" srcOrd="0" destOrd="0" presId="urn:microsoft.com/office/officeart/2005/8/layout/cycle3"/>
    <dgm:cxn modelId="{E0118D80-CF21-42B5-9551-BD6AE2D87673}" type="presParOf" srcId="{EB8C479F-1A08-4C09-9FE3-8C83FA21F38E}" destId="{B9766863-D104-408D-B438-DAD6E744E2AB}" srcOrd="0" destOrd="0" presId="urn:microsoft.com/office/officeart/2005/8/layout/cycle3"/>
    <dgm:cxn modelId="{297B4CE5-933D-4E0F-B2AE-F89C2D97584E}" type="presParOf" srcId="{EB8C479F-1A08-4C09-9FE3-8C83FA21F38E}" destId="{32B49F80-B7CB-4D7C-A5EC-04AAAD0BEC6F}" srcOrd="1" destOrd="0" presId="urn:microsoft.com/office/officeart/2005/8/layout/cycle3"/>
    <dgm:cxn modelId="{440FFCE3-3F48-4BB5-A633-B4772F89E0B4}" type="presParOf" srcId="{EB8C479F-1A08-4C09-9FE3-8C83FA21F38E}" destId="{5ADD3996-B324-4AC4-AAEE-EF3F9CBE0F31}" srcOrd="2" destOrd="0" presId="urn:microsoft.com/office/officeart/2005/8/layout/cycle3"/>
    <dgm:cxn modelId="{E4E9605F-2593-4C25-A38D-3832E3B5F8C1}" type="presParOf" srcId="{EB8C479F-1A08-4C09-9FE3-8C83FA21F38E}" destId="{840446AF-C153-44C0-A28A-811C3D57AF1A}" srcOrd="3" destOrd="0" presId="urn:microsoft.com/office/officeart/2005/8/layout/cycle3"/>
    <dgm:cxn modelId="{5E6B3721-559A-4DF7-9EA0-11D8A769CF54}" type="presParOf" srcId="{EB8C479F-1A08-4C09-9FE3-8C83FA21F38E}" destId="{632867C5-190D-4717-B678-D9C426B65779}" srcOrd="4" destOrd="0" presId="urn:microsoft.com/office/officeart/2005/8/layout/cycle3"/>
    <dgm:cxn modelId="{FD295EAD-6FFB-4A65-9604-C55062531DF1}" type="presParOf" srcId="{EB8C479F-1A08-4C09-9FE3-8C83FA21F38E}" destId="{B09B755E-103C-42D6-AAC1-C8797CFA3C9E}" srcOrd="5" destOrd="0" presId="urn:microsoft.com/office/officeart/2005/8/layout/cycle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7F636-46EC-453C-8225-F891D496E89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A54D2-68A4-4767-958B-B380CA903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54D2-68A4-4767-958B-B380CA903C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92D050">
                <a:alpha val="77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ОБУСО «Шуйский центр социального обслуживания»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социального сопровождения семей с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215370" cy="1143008"/>
          </a:xfrm>
        </p:spPr>
        <p:txBody>
          <a:bodyPr>
            <a:normAutofit fontScale="77500" lnSpcReduction="2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 «Колесо безопасности»</a:t>
            </a:r>
            <a:endParaRPr lang="ru-RU" sz="5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b_beaef83832394b90a84eefec2bf0f6e79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3857652" cy="2701036"/>
          </a:xfrm>
          <a:prstGeom prst="rect">
            <a:avLst/>
          </a:prstGeom>
          <a:noFill/>
          <a:ln w="38100" algn="in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«Сезонная безопасность»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7203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обучающих мультипликационных фильмом по безопасности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информирование «Профилактика травматизма в зимний период»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информирование «Весенний лед опасен»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детского травматолога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«Профилактика детского травматизма в летний период».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«Безопасность детей в природе»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«Будь осторожен при обращении с животными»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родителей «Безопасные окна»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«Кубик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Коллаж «Безопасность на воде»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коллажа (семейное фото) «Мы умеем активно отдыхать» и др.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«Сезонная безопасность»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Аппликация в технике коллажа по теме «Безопасное поведение на водоеме в летнее время года»"/>
          <p:cNvPicPr>
            <a:picLocks noGrp="1"/>
          </p:cNvPicPr>
          <p:nvPr>
            <p:ph idx="1"/>
          </p:nvPr>
        </p:nvPicPr>
        <p:blipFill>
          <a:blip r:embed="rId2"/>
          <a:srcRect b="8216"/>
          <a:stretch>
            <a:fillRect/>
          </a:stretch>
        </p:blipFill>
        <p:spPr bwMode="auto">
          <a:xfrm>
            <a:off x="6500826" y="4357694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s://sun9-41.userapi.com/impg/ohMGJ7Rbt7bKbE07_NHf7vOxAnfOfAF2sWx_Jg/5rJw-14Rlko.jpg?size=1280x576&amp;quality=95&amp;sign=c0ab86dd1654ef6e65e4e3262fd3e49b&amp;type=album"/>
          <p:cNvPicPr>
            <a:picLocks noChangeAspect="1" noChangeArrowheads="1"/>
          </p:cNvPicPr>
          <p:nvPr/>
        </p:nvPicPr>
        <p:blipFill>
          <a:blip r:embed="rId3" cstate="print"/>
          <a:srcRect l="32708" r="37409"/>
          <a:stretch>
            <a:fillRect/>
          </a:stretch>
        </p:blipFill>
        <p:spPr bwMode="auto">
          <a:xfrm rot="5400000">
            <a:off x="3362011" y="3638857"/>
            <a:ext cx="2562854" cy="3429024"/>
          </a:xfrm>
          <a:prstGeom prst="rect">
            <a:avLst/>
          </a:prstGeom>
          <a:noFill/>
        </p:spPr>
      </p:pic>
      <p:pic>
        <p:nvPicPr>
          <p:cNvPr id="7" name="Picture 2" descr="E:\ФОТО К ПРЕЗЕНТАЦИИ\Фотовыставка Отдыхаем всей семьей\sDdZAL_gmQ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2428892" cy="1821670"/>
          </a:xfrm>
          <a:prstGeom prst="rect">
            <a:avLst/>
          </a:prstGeom>
          <a:noFill/>
        </p:spPr>
      </p:pic>
      <p:pic>
        <p:nvPicPr>
          <p:cNvPr id="8" name="Picture 4" descr="E:\ФОТО К ПРЕЗЕНТАЦИИ\Фотовыставка Отдыхаем всей семьей\IEZQJkTE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143248"/>
            <a:ext cx="2436829" cy="1370717"/>
          </a:xfrm>
          <a:prstGeom prst="rect">
            <a:avLst/>
          </a:prstGeom>
          <a:noFill/>
        </p:spPr>
      </p:pic>
      <p:pic>
        <p:nvPicPr>
          <p:cNvPr id="9" name="Picture 3" descr="E:\ФОТО К ПРЕЗЕНТАЦИИ\Фотовыставка Отдыхаем всей семьей\nZObQvcRP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14884"/>
            <a:ext cx="2428892" cy="182166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071546"/>
            <a:ext cx="2214546" cy="29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000108"/>
            <a:ext cx="2762208" cy="276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15418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«Правила дорожного движения»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14327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обучающих мультипликационных фильмов по правилам дорожного движения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детей «Детям знать положено правила дорожные»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родителей «Памятка для родителей по ПДД»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Познавательно-игровое мероприятие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«Путешествие в царство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Трехглазки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Игровая программа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«Мудрый пешеход» 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70.userapi.com/impg/LZrYJElLXDSKbovdCpH8alBbWX-oYvnAdkFb6w/vh2L2Y1zhgM.jpg?size=1280x576&amp;quality=95&amp;sign=1fbac8fc7155eafe680b9518cc9a99c9&amp;type=album"/>
          <p:cNvPicPr>
            <a:picLocks noChangeAspect="1" noChangeArrowheads="1"/>
          </p:cNvPicPr>
          <p:nvPr/>
        </p:nvPicPr>
        <p:blipFill>
          <a:blip r:embed="rId3" cstate="print"/>
          <a:srcRect l="16888" t="3645" r="19244"/>
          <a:stretch>
            <a:fillRect/>
          </a:stretch>
        </p:blipFill>
        <p:spPr bwMode="auto">
          <a:xfrm rot="5400000">
            <a:off x="6217776" y="4069240"/>
            <a:ext cx="3097872" cy="2103145"/>
          </a:xfrm>
          <a:prstGeom prst="rect">
            <a:avLst/>
          </a:prstGeom>
          <a:noFill/>
        </p:spPr>
      </p:pic>
      <p:pic>
        <p:nvPicPr>
          <p:cNvPr id="7172" name="Picture 4" descr="https://sun9-78.userapi.com/impg/FZfX2rqJyKoUo0pJ7f6UmIDimGjDhKZPi_fwew/Lmrb7_wx58U.jpg?size=486x1080&amp;quality=95&amp;sign=14e9bc5f639e09e0ffb1dd6c51c63ccb&amp;type=album"/>
          <p:cNvPicPr>
            <a:picLocks noChangeAspect="1" noChangeArrowheads="1"/>
          </p:cNvPicPr>
          <p:nvPr/>
        </p:nvPicPr>
        <p:blipFill>
          <a:blip r:embed="rId4" cstate="print"/>
          <a:srcRect t="10493" b="11728"/>
          <a:stretch>
            <a:fillRect/>
          </a:stretch>
        </p:blipFill>
        <p:spPr bwMode="auto">
          <a:xfrm>
            <a:off x="4429124" y="3571876"/>
            <a:ext cx="1767037" cy="30541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Кибербезопасность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информирование  для подростков «Безопасность в сети интернет»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 «Чем опасен интернет»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подростков и родителей «Безопасный интернет»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«Безопасный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Коллаж «Телефон не друг»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83.userapi.com/impg/3ZmkOlQYXuNhdOARXgO2oQUuKnXkBk7dkj6LaQ/el-eaOpPjyM.jpg?size=1280x576&amp;quality=95&amp;sign=61cf2f435903bfb73583cbd0d25884be&amp;type=album"/>
          <p:cNvPicPr>
            <a:picLocks noChangeAspect="1" noChangeArrowheads="1"/>
          </p:cNvPicPr>
          <p:nvPr/>
        </p:nvPicPr>
        <p:blipFill>
          <a:blip r:embed="rId2" cstate="print"/>
          <a:srcRect l="18750" t="2604" r="26171"/>
          <a:stretch>
            <a:fillRect/>
          </a:stretch>
        </p:blipFill>
        <p:spPr bwMode="auto">
          <a:xfrm rot="5400000">
            <a:off x="5741810" y="3759388"/>
            <a:ext cx="3234960" cy="2574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«Антитеррористическая безопасность»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«Будь осторожен! Чужой человек!»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«Терроризм угроза человечеству»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«Воспитание толерантности в семье»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Тренинг «Умей управлять собой»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/л «Мы против насилия и экстремизма»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обучающих мультипликационных фильмов «Зина, Кеша и террористы»  и др.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«Антитеррористическая безопасность»</a:t>
            </a:r>
            <a:endParaRPr lang="ru-RU" dirty="0"/>
          </a:p>
        </p:txBody>
      </p:sp>
      <p:pic>
        <p:nvPicPr>
          <p:cNvPr id="4" name="Picture 6" descr="https://sun9-25.userapi.com/impg/KHxU-fEV3wgy1yfxM8tcnESyEEMSNnzG8Jv_XQ/INHUefuRhDU.jpg?size=1280x905&amp;quality=95&amp;sign=f61508f312a73d9056ae200f59b6ae4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3881657" cy="2744416"/>
          </a:xfrm>
          <a:prstGeom prst="rect">
            <a:avLst/>
          </a:prstGeom>
          <a:noFill/>
        </p:spPr>
      </p:pic>
      <p:pic>
        <p:nvPicPr>
          <p:cNvPr id="5" name="Picture 2" descr="https://sun9-86.userapi.com/impg/TmTXo0wca_vgO2Ft6efz1VO0wzHOwUJqUBbByQ/gsY1Kt45Iro.jpg?size=1280x905&amp;quality=95&amp;sign=5ab6403fc4b977115aef7e24dbc6912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2"/>
            <a:ext cx="3132222" cy="2214577"/>
          </a:xfrm>
          <a:prstGeom prst="rect">
            <a:avLst/>
          </a:prstGeom>
          <a:noFill/>
        </p:spPr>
      </p:pic>
      <p:pic>
        <p:nvPicPr>
          <p:cNvPr id="6" name="Picture 4" descr="https://sun9-82.userapi.com/impg/vGA8A99QmGmg8Zn-0jq1_6OEZBggMzALvmQLRw/YOgogMzwbAI.jpg?size=1280x905&amp;quality=95&amp;sign=860475ce1afda22648c98c9ea23095c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3132187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072362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родителями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87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Мероприятия с родителями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cuments\ОТДЕЛЕНИЕ ПРОФ РАБОТЫ  2015\ФОТО\ФОТО К ПРЕЗЕНТАЦИИ\DSCN5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429024" cy="2571768"/>
          </a:xfrm>
          <a:prstGeom prst="rect">
            <a:avLst/>
          </a:prstGeom>
          <a:noFill/>
        </p:spPr>
      </p:pic>
      <p:pic>
        <p:nvPicPr>
          <p:cNvPr id="5" name="Picture 8" descr="https://sun9-62.userapi.com/impg/O3n8eSWO0KAkw7KbK-AHnvQKw_VhBk48fvjCiA/cVERdl4zS4Y.jpg?size=810x1080&amp;quality=95&amp;sign=f52042d7703d3026237b6082c0690d3a&amp;type=album"/>
          <p:cNvPicPr>
            <a:picLocks noChangeAspect="1" noChangeArrowheads="1"/>
          </p:cNvPicPr>
          <p:nvPr/>
        </p:nvPicPr>
        <p:blipFill>
          <a:blip r:embed="rId3" cstate="print"/>
          <a:srcRect l="5735" t="18280"/>
          <a:stretch>
            <a:fillRect/>
          </a:stretch>
        </p:blipFill>
        <p:spPr bwMode="auto">
          <a:xfrm>
            <a:off x="5000628" y="2000240"/>
            <a:ext cx="3584571" cy="4143404"/>
          </a:xfrm>
          <a:prstGeom prst="rect">
            <a:avLst/>
          </a:prstGeom>
          <a:noFill/>
        </p:spPr>
      </p:pic>
      <p:pic>
        <p:nvPicPr>
          <p:cNvPr id="6" name="Picture 2" descr="https://sun9-79.userapi.com/impg/_GqKpa45O6gFYZrN5RypFPOIp2K-vu4daYOSXA/ajHzVC6X3TA.jpg?size=1280x960&amp;quality=95&amp;sign=85d3d3065bb7d14204f39f8ebc14671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25717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родителей ответственного отношения к безопасности жизнедеятельности своих детей  и формирование у подрастающего поколения навыков безопасного поведения в социуме.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К ПРЕЗЕНТАЦИИ\День охраны труда\DSCN5713.jpg"/>
          <p:cNvPicPr>
            <a:picLocks noChangeAspect="1" noChangeArrowheads="1"/>
          </p:cNvPicPr>
          <p:nvPr/>
        </p:nvPicPr>
        <p:blipFill>
          <a:blip r:embed="rId2" cstate="print"/>
          <a:srcRect t="7158" r="14663"/>
          <a:stretch>
            <a:fillRect/>
          </a:stretch>
        </p:blipFill>
        <p:spPr bwMode="auto">
          <a:xfrm>
            <a:off x="6231187" y="4357694"/>
            <a:ext cx="2626522" cy="2143140"/>
          </a:xfrm>
          <a:prstGeom prst="rect">
            <a:avLst/>
          </a:prstGeom>
          <a:noFill/>
        </p:spPr>
      </p:pic>
      <p:pic>
        <p:nvPicPr>
          <p:cNvPr id="1028" name="Picture 4" descr="E:\ФОТО К ПРЕЗЕНТАЦИИ\К отчету по профилактике наркотиков\DSCN5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71810"/>
            <a:ext cx="2643206" cy="1982405"/>
          </a:xfrm>
          <a:prstGeom prst="rect">
            <a:avLst/>
          </a:prstGeom>
          <a:noFill/>
        </p:spPr>
      </p:pic>
      <p:pic>
        <p:nvPicPr>
          <p:cNvPr id="1030" name="Picture 6" descr="E:\ФОТО К ПРЕЗЕНТАЦИИ\К отчету по профилактике наркотиков\DSCN5859.jpg"/>
          <p:cNvPicPr>
            <a:picLocks noChangeAspect="1" noChangeArrowheads="1"/>
          </p:cNvPicPr>
          <p:nvPr/>
        </p:nvPicPr>
        <p:blipFill>
          <a:blip r:embed="rId4" cstate="print"/>
          <a:srcRect l="5668" t="4588"/>
          <a:stretch>
            <a:fillRect/>
          </a:stretch>
        </p:blipFill>
        <p:spPr bwMode="auto">
          <a:xfrm>
            <a:off x="285721" y="4207518"/>
            <a:ext cx="2928958" cy="2221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85720" y="357166"/>
            <a:ext cx="822960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компетентности и социальной ответственности родителей по соблюдению правил безопасного поведения своих детей;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несовершеннолетних навыков соблюдения и выполнения правил безопасного поведения на улице, на природе, в быту, в транспорте, в сети интернет;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и распространение новых информационных материалов по безопасному поведению несовершеннолетних в социуме;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Реализация мероприятий, направленных на профилактику детского травматизма.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25003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 месяцев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1 января 2022 г. по 31 декабря 2022 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sun9-79.userapi.com/impg/_GqKpa45O6gFYZrN5RypFPOIp2K-vu4daYOSXA/ajHzVC6X3TA.jpg?size=1280x960&amp;quality=95&amp;sign=85d3d3065bb7d14204f39f8ebc1467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3714776" cy="2786082"/>
          </a:xfrm>
          <a:prstGeom prst="rect">
            <a:avLst/>
          </a:prstGeom>
          <a:noFill/>
        </p:spPr>
      </p:pic>
      <p:pic>
        <p:nvPicPr>
          <p:cNvPr id="2058" name="Picture 10" descr="https://sun9-15.userapi.com/impg/4YSnAjHCa30QBbBRt919gLbC-d3hrr5Ar1A6FQ/Ni6JXtJR0Mg.jpg?size=1280x960&amp;quality=95&amp;sign=c504fef7bea1c38bb2d62e3387e65b4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Модули проекта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5827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Личная безопасность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несовершеннолетних «Правила безопасного поведения в доме»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«Один дома. Правила поведения»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обучающих мультипликационных фильмов по правилам безопасности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буклеты для подростков «Никогда не сдавайся»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детского рисунка «Безопасность глазами детей» и др.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Личная безопасность</a:t>
            </a:r>
            <a:endParaRPr lang="ru-RU" dirty="0"/>
          </a:p>
        </p:txBody>
      </p:sp>
      <p:pic>
        <p:nvPicPr>
          <p:cNvPr id="4" name="Picture 7" descr="E:\ФОТО К ПРЕЗЕНТАЦИИ\К отчету по профилактике наркотиков\DSCN5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071834" cy="2302230"/>
          </a:xfrm>
          <a:prstGeom prst="rect">
            <a:avLst/>
          </a:prstGeom>
          <a:noFill/>
        </p:spPr>
      </p:pic>
      <p:pic>
        <p:nvPicPr>
          <p:cNvPr id="5" name="Picture 8" descr="E:\ФОТО К ПРЕЗЕНТАЦИИ\К отчету по профилактике наркотиков\DSCN5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1428736"/>
            <a:ext cx="3143271" cy="2357454"/>
          </a:xfrm>
          <a:prstGeom prst="rect">
            <a:avLst/>
          </a:prstGeom>
          <a:noFill/>
        </p:spPr>
      </p:pic>
      <p:pic>
        <p:nvPicPr>
          <p:cNvPr id="6" name="Picture 4" descr="https://sun9-82.userapi.com/impg/I7MWCvNayC7u1xPea4iU6As5fA3Kek6-qIXyLA/CUluM01hywE.jpg?size=810x1080&amp;quality=95&amp;sign=5cd642e81de39f95ea075751a82b62f1&amp;type=album"/>
          <p:cNvPicPr>
            <a:picLocks noChangeAspect="1" noChangeArrowheads="1"/>
          </p:cNvPicPr>
          <p:nvPr/>
        </p:nvPicPr>
        <p:blipFill>
          <a:blip r:embed="rId4" cstate="print"/>
          <a:srcRect t="5632" b="13812"/>
          <a:stretch>
            <a:fillRect/>
          </a:stretch>
        </p:blipFill>
        <p:spPr bwMode="auto">
          <a:xfrm>
            <a:off x="6505754" y="4143380"/>
            <a:ext cx="2261366" cy="2428892"/>
          </a:xfrm>
          <a:prstGeom prst="rect">
            <a:avLst/>
          </a:prstGeom>
          <a:noFill/>
        </p:spPr>
      </p:pic>
      <p:pic>
        <p:nvPicPr>
          <p:cNvPr id="7" name="Picture 2" descr="https://sun9-73.userapi.com/impg/jFZOZTueSWeE8qdDntKjFwUCNr96kx-VAbo3AA/mXhaSS1ve6Q.jpg?size=810x1080&amp;quality=95&amp;sign=7e684276e4a477474dd7957d8dc7678b&amp;type=album"/>
          <p:cNvPicPr>
            <a:picLocks noChangeAspect="1" noChangeArrowheads="1"/>
          </p:cNvPicPr>
          <p:nvPr/>
        </p:nvPicPr>
        <p:blipFill>
          <a:blip r:embed="rId5" cstate="print"/>
          <a:srcRect t="29938"/>
          <a:stretch>
            <a:fillRect/>
          </a:stretch>
        </p:blipFill>
        <p:spPr bwMode="auto">
          <a:xfrm>
            <a:off x="3143240" y="4071942"/>
            <a:ext cx="2676551" cy="2500330"/>
          </a:xfrm>
          <a:prstGeom prst="rect">
            <a:avLst/>
          </a:prstGeom>
          <a:noFill/>
        </p:spPr>
      </p:pic>
      <p:pic>
        <p:nvPicPr>
          <p:cNvPr id="8" name="Picture 6" descr="https://sun9-72.userapi.com/impg/ejxzey0AD3NkmCTIvvZhbRXjW7aA4-lZVJRa_w/UD2pEZfY6E4.jpg?size=810x1080&amp;quality=95&amp;sign=2497b0e23cc56a1a13e7879a2318cb5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71942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обучающих мультипликационных фильмов по правилам пожарной  безопасности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/л «Будь осторожен с огнем»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/л «Азбука юного пожарного»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/л «Правила пожарной безопасности в доме»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буклет для родителей «Правила пожарной безопасности для взрослых»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 «Кубик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dirty="0"/>
          </a:p>
        </p:txBody>
      </p:sp>
      <p:pic>
        <p:nvPicPr>
          <p:cNvPr id="4" name="Picture 4" descr="https://sun9-61.userapi.com/impg/i7PwQQyRvMRWBdN2MWb6KIKfLwSngy9nRFK4ng/pPXWdBENSus.jpg?size=1280x919&amp;quality=95&amp;sign=ec1235a36be54fde49033a190885a11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713076" cy="1949201"/>
          </a:xfrm>
          <a:prstGeom prst="rect">
            <a:avLst/>
          </a:prstGeom>
          <a:noFill/>
        </p:spPr>
      </p:pic>
      <p:pic>
        <p:nvPicPr>
          <p:cNvPr id="5" name="Picture 2" descr="https://sun9-26.userapi.com/impg/yqsFj4_B8mTcx42TjQhnNaxt09V8GGJrNiKAZA/nXOnxL57Dkc.jpg?size=1280x576&amp;quality=95&amp;sign=efa092ad2e3d6a19f2a61cce96ddf9da&amp;type=album"/>
          <p:cNvPicPr>
            <a:picLocks noChangeAspect="1" noChangeArrowheads="1"/>
          </p:cNvPicPr>
          <p:nvPr/>
        </p:nvPicPr>
        <p:blipFill>
          <a:blip r:embed="rId3" cstate="print"/>
          <a:srcRect l="29779" r="26276"/>
          <a:stretch>
            <a:fillRect/>
          </a:stretch>
        </p:blipFill>
        <p:spPr bwMode="auto">
          <a:xfrm rot="16025124">
            <a:off x="595712" y="3821032"/>
            <a:ext cx="2602693" cy="2665157"/>
          </a:xfrm>
          <a:prstGeom prst="rect">
            <a:avLst/>
          </a:prstGeom>
          <a:noFill/>
        </p:spPr>
      </p:pic>
      <p:pic>
        <p:nvPicPr>
          <p:cNvPr id="6" name="Picture 6" descr="https://sun9-7.userapi.com/impg/6rEmncOGZnh7FQ2R7r1i7_q-pcgeqpmj1Vy2Ww/MWpMuE2uBmY.jpg?size=486x1080&amp;quality=95&amp;sign=9c2d76a91624af2f2fb93ad8b8e117f1&amp;type=album"/>
          <p:cNvPicPr>
            <a:picLocks noChangeAspect="1" noChangeArrowheads="1"/>
          </p:cNvPicPr>
          <p:nvPr/>
        </p:nvPicPr>
        <p:blipFill>
          <a:blip r:embed="rId4" cstate="print"/>
          <a:srcRect t="11188" b="12423"/>
          <a:stretch>
            <a:fillRect/>
          </a:stretch>
        </p:blipFill>
        <p:spPr bwMode="auto">
          <a:xfrm>
            <a:off x="3643306" y="1500174"/>
            <a:ext cx="2272251" cy="3857243"/>
          </a:xfrm>
          <a:prstGeom prst="rect">
            <a:avLst/>
          </a:prstGeom>
          <a:noFill/>
        </p:spPr>
      </p:pic>
      <p:pic>
        <p:nvPicPr>
          <p:cNvPr id="7" name="Picture 8" descr="https://sun9-55.userapi.com/impg/Arc9-iLqk4nCNSum49jfpsXFiwFZmkkoDbON5w/U6KjpyFpFBo.jpg?size=486x1080&amp;quality=95&amp;sign=be9c5696ee364b6bf96e240996d51ea4&amp;type=album"/>
          <p:cNvPicPr>
            <a:picLocks noChangeAspect="1" noChangeArrowheads="1"/>
          </p:cNvPicPr>
          <p:nvPr/>
        </p:nvPicPr>
        <p:blipFill>
          <a:blip r:embed="rId5" cstate="print"/>
          <a:srcRect t="18132" b="24229"/>
          <a:stretch>
            <a:fillRect/>
          </a:stretch>
        </p:blipFill>
        <p:spPr bwMode="auto">
          <a:xfrm>
            <a:off x="6174966" y="3071810"/>
            <a:ext cx="2677099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575</Words>
  <PresentationFormat>Экран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ОБУСО «Шуйский центр социального обслуживания» Отделение социального сопровождения семей с детьми</vt:lpstr>
      <vt:lpstr>Цель проекта: формирование у родителей ответственного отношения к безопасности жизнедеятельности своих детей  и формирование у подрастающего поколения навыков безопасного поведения в социуме.</vt:lpstr>
      <vt:lpstr>Слайд 3</vt:lpstr>
      <vt:lpstr>Срок реализации проекта: 12 месяцев  с 1 января 2022 г. по 31 декабря 2022 г.</vt:lpstr>
      <vt:lpstr>Модули проекта</vt:lpstr>
      <vt:lpstr>Личная безопасность</vt:lpstr>
      <vt:lpstr>Личная безопасность</vt:lpstr>
      <vt:lpstr>Пожарная безопасность</vt:lpstr>
      <vt:lpstr>Пожарная безопасность</vt:lpstr>
      <vt:lpstr>«Сезонная безопасность» </vt:lpstr>
      <vt:lpstr>«Сезонная безопасность» </vt:lpstr>
      <vt:lpstr>«Правила дорожного движения» </vt:lpstr>
      <vt:lpstr>«Кибербезопасность»</vt:lpstr>
      <vt:lpstr>«Антитеррористическая безопасность» </vt:lpstr>
      <vt:lpstr>«Антитеррористическая безопасность»</vt:lpstr>
      <vt:lpstr>Формы и методы работы с родителями</vt:lpstr>
      <vt:lpstr>Мероприятия с родителями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64</cp:revision>
  <dcterms:created xsi:type="dcterms:W3CDTF">2022-09-20T06:15:53Z</dcterms:created>
  <dcterms:modified xsi:type="dcterms:W3CDTF">2023-11-01T11:20:22Z</dcterms:modified>
</cp:coreProperties>
</file>