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0D253-C2E5-4FBB-9034-2C0686809EB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9852A-4A6F-409D-8B90-895C9429DB6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76200">
          <a:solidFill>
            <a:srgbClr val="00B050"/>
          </a:solidFill>
        </a:ln>
      </dgm:spPr>
      <dgm:t>
        <a:bodyPr/>
        <a:lstStyle/>
        <a:p>
          <a:r>
            <a:rPr lang="ru-RU" sz="2800" b="1" dirty="0" smtClean="0"/>
            <a:t>1.</a:t>
          </a:r>
          <a:r>
            <a:rPr lang="ru-RU" sz="2400" dirty="0" smtClean="0"/>
            <a:t> </a:t>
          </a:r>
          <a:r>
            <a:rPr lang="ru-RU" sz="2400" b="1" i="0" u="none" dirty="0" smtClean="0"/>
            <a:t>Совершенствование системы работы учреждения по социализации детей с нарушением зрения посредством создания необходимых условий для организации среды, способствующей качественному овладению пространственной ориентировкой. </a:t>
          </a:r>
          <a:endParaRPr lang="ru-RU" sz="2400" b="0" dirty="0" smtClean="0"/>
        </a:p>
        <a:p>
          <a:endParaRPr lang="ru-RU" sz="500" dirty="0"/>
        </a:p>
      </dgm:t>
    </dgm:pt>
    <dgm:pt modelId="{04499980-1662-442B-A052-82BC7191468F}" type="parTrans" cxnId="{73091398-83AA-49C2-AC6F-2BC7CF94800D}">
      <dgm:prSet/>
      <dgm:spPr/>
      <dgm:t>
        <a:bodyPr/>
        <a:lstStyle/>
        <a:p>
          <a:endParaRPr lang="ru-RU"/>
        </a:p>
      </dgm:t>
    </dgm:pt>
    <dgm:pt modelId="{D975EF61-30D1-4547-BCBA-D48A7CA24532}" type="sibTrans" cxnId="{73091398-83AA-49C2-AC6F-2BC7CF94800D}">
      <dgm:prSet/>
      <dgm:spPr/>
      <dgm:t>
        <a:bodyPr/>
        <a:lstStyle/>
        <a:p>
          <a:endParaRPr lang="ru-RU"/>
        </a:p>
      </dgm:t>
    </dgm:pt>
    <dgm:pt modelId="{4E9118F9-A647-467F-8C61-9D817B5C8FD2}" type="pres">
      <dgm:prSet presAssocID="{ECF0D253-C2E5-4FBB-9034-2C0686809E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CF73F6-5847-4812-BC44-CB8126733891}" type="pres">
      <dgm:prSet presAssocID="{B589852A-4A6F-409D-8B90-895C9429DB62}" presName="parentLin" presStyleCnt="0"/>
      <dgm:spPr/>
    </dgm:pt>
    <dgm:pt modelId="{2DD51A66-B823-4982-96FD-D26D72E23BCA}" type="pres">
      <dgm:prSet presAssocID="{B589852A-4A6F-409D-8B90-895C9429DB6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6C5863E-6A00-43A8-950C-2E54F51E43CB}" type="pres">
      <dgm:prSet presAssocID="{B589852A-4A6F-409D-8B90-895C9429DB62}" presName="parentText" presStyleLbl="node1" presStyleIdx="0" presStyleCnt="1" custScaleX="142997" custScaleY="12669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648F9-3142-435B-A280-4C22354B6F63}" type="pres">
      <dgm:prSet presAssocID="{B589852A-4A6F-409D-8B90-895C9429DB62}" presName="negativeSpace" presStyleCnt="0"/>
      <dgm:spPr/>
    </dgm:pt>
    <dgm:pt modelId="{686FB7A3-75C4-4666-90F4-7DC73D7C578B}" type="pres">
      <dgm:prSet presAssocID="{B589852A-4A6F-409D-8B90-895C9429DB6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256375F-9D6D-4E6F-840B-20A45330A838}" type="presOf" srcId="{B589852A-4A6F-409D-8B90-895C9429DB62}" destId="{2DD51A66-B823-4982-96FD-D26D72E23BCA}" srcOrd="0" destOrd="0" presId="urn:microsoft.com/office/officeart/2005/8/layout/list1"/>
    <dgm:cxn modelId="{57F3AB69-A71B-4C0A-A7AE-F155E12275E9}" type="presOf" srcId="{B589852A-4A6F-409D-8B90-895C9429DB62}" destId="{76C5863E-6A00-43A8-950C-2E54F51E43CB}" srcOrd="1" destOrd="0" presId="urn:microsoft.com/office/officeart/2005/8/layout/list1"/>
    <dgm:cxn modelId="{73091398-83AA-49C2-AC6F-2BC7CF94800D}" srcId="{ECF0D253-C2E5-4FBB-9034-2C0686809EB1}" destId="{B589852A-4A6F-409D-8B90-895C9429DB62}" srcOrd="0" destOrd="0" parTransId="{04499980-1662-442B-A052-82BC7191468F}" sibTransId="{D975EF61-30D1-4547-BCBA-D48A7CA24532}"/>
    <dgm:cxn modelId="{1A0F42CC-EDFB-4209-8C31-A0212CAA15AA}" type="presOf" srcId="{ECF0D253-C2E5-4FBB-9034-2C0686809EB1}" destId="{4E9118F9-A647-467F-8C61-9D817B5C8FD2}" srcOrd="0" destOrd="0" presId="urn:microsoft.com/office/officeart/2005/8/layout/list1"/>
    <dgm:cxn modelId="{3D10FC08-01DB-41CF-86A5-112D6704D359}" type="presParOf" srcId="{4E9118F9-A647-467F-8C61-9D817B5C8FD2}" destId="{3FCF73F6-5847-4812-BC44-CB8126733891}" srcOrd="0" destOrd="0" presId="urn:microsoft.com/office/officeart/2005/8/layout/list1"/>
    <dgm:cxn modelId="{350D1FEC-7BB0-4504-88A1-272311301CB1}" type="presParOf" srcId="{3FCF73F6-5847-4812-BC44-CB8126733891}" destId="{2DD51A66-B823-4982-96FD-D26D72E23BCA}" srcOrd="0" destOrd="0" presId="urn:microsoft.com/office/officeart/2005/8/layout/list1"/>
    <dgm:cxn modelId="{690F3DF9-00D4-43BE-9D60-F259C3BE68F8}" type="presParOf" srcId="{3FCF73F6-5847-4812-BC44-CB8126733891}" destId="{76C5863E-6A00-43A8-950C-2E54F51E43CB}" srcOrd="1" destOrd="0" presId="urn:microsoft.com/office/officeart/2005/8/layout/list1"/>
    <dgm:cxn modelId="{62C79965-0F82-4D41-9580-2445790AA83B}" type="presParOf" srcId="{4E9118F9-A647-467F-8C61-9D817B5C8FD2}" destId="{654648F9-3142-435B-A280-4C22354B6F63}" srcOrd="1" destOrd="0" presId="urn:microsoft.com/office/officeart/2005/8/layout/list1"/>
    <dgm:cxn modelId="{E52AE968-4F92-4332-89DD-CDB4034AF493}" type="presParOf" srcId="{4E9118F9-A647-467F-8C61-9D817B5C8FD2}" destId="{686FB7A3-75C4-4666-90F4-7DC73D7C578B}" srcOrd="2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A20D9-FFC1-4B16-BA57-DC1A965E8B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FC77B8-0353-4F1B-9807-308ABD0D7B98}">
      <dgm:prSet phldrT="[Текст]" phldr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76200">
          <a:solidFill>
            <a:srgbClr val="00B050"/>
          </a:solidFill>
        </a:ln>
      </dgm:spPr>
      <dgm:t>
        <a:bodyPr/>
        <a:lstStyle/>
        <a:p>
          <a:endParaRPr lang="ru-RU" dirty="0"/>
        </a:p>
      </dgm:t>
    </dgm:pt>
    <dgm:pt modelId="{C15B7137-BF13-4B89-B1E5-5C4A4202EDA9}" type="parTrans" cxnId="{7AEB96B7-01D1-4344-B9A1-6AB95708C71C}">
      <dgm:prSet/>
      <dgm:spPr/>
      <dgm:t>
        <a:bodyPr/>
        <a:lstStyle/>
        <a:p>
          <a:endParaRPr lang="ru-RU"/>
        </a:p>
      </dgm:t>
    </dgm:pt>
    <dgm:pt modelId="{6C0D511C-0AA0-4973-A9DB-041419CF2BA3}" type="sibTrans" cxnId="{7AEB96B7-01D1-4344-B9A1-6AB95708C71C}">
      <dgm:prSet/>
      <dgm:spPr/>
      <dgm:t>
        <a:bodyPr/>
        <a:lstStyle/>
        <a:p>
          <a:endParaRPr lang="ru-RU"/>
        </a:p>
      </dgm:t>
    </dgm:pt>
    <dgm:pt modelId="{69B0E732-3DB2-486A-81BB-4B6A631F3E9E}" type="pres">
      <dgm:prSet presAssocID="{57DA20D9-FFC1-4B16-BA57-DC1A965E8B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1433A6-90FC-4681-9639-9E00628EB0F9}" type="pres">
      <dgm:prSet presAssocID="{64FC77B8-0353-4F1B-9807-308ABD0D7B98}" presName="parentLin" presStyleCnt="0"/>
      <dgm:spPr/>
    </dgm:pt>
    <dgm:pt modelId="{8453DA25-A90E-4977-8AB0-E523C7C925E1}" type="pres">
      <dgm:prSet presAssocID="{64FC77B8-0353-4F1B-9807-308ABD0D7B9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1F8C9BD8-6F5E-424B-9267-0DFE593C84B7}" type="pres">
      <dgm:prSet presAssocID="{64FC77B8-0353-4F1B-9807-308ABD0D7B98}" presName="parentText" presStyleLbl="node1" presStyleIdx="0" presStyleCnt="1" custScaleX="458346" custScaleY="675201" custLinFactNeighborX="-100000" custLinFactNeighborY="-25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BFEF8-87CB-43FE-82FD-F80AD8C84F0F}" type="pres">
      <dgm:prSet presAssocID="{64FC77B8-0353-4F1B-9807-308ABD0D7B98}" presName="negativeSpace" presStyleCnt="0"/>
      <dgm:spPr/>
    </dgm:pt>
    <dgm:pt modelId="{0D429C02-E406-4053-BF47-4F79D6013D25}" type="pres">
      <dgm:prSet presAssocID="{64FC77B8-0353-4F1B-9807-308ABD0D7B9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885FB35-327A-4784-AEC6-1342BB173294}" type="presOf" srcId="{64FC77B8-0353-4F1B-9807-308ABD0D7B98}" destId="{8453DA25-A90E-4977-8AB0-E523C7C925E1}" srcOrd="0" destOrd="0" presId="urn:microsoft.com/office/officeart/2005/8/layout/list1"/>
    <dgm:cxn modelId="{E95ADAAC-74B1-41A6-B72B-EA94BBC155A4}" type="presOf" srcId="{64FC77B8-0353-4F1B-9807-308ABD0D7B98}" destId="{1F8C9BD8-6F5E-424B-9267-0DFE593C84B7}" srcOrd="1" destOrd="0" presId="urn:microsoft.com/office/officeart/2005/8/layout/list1"/>
    <dgm:cxn modelId="{CDE3E1EB-0B30-4E38-8ECF-F29ACC9CA738}" type="presOf" srcId="{57DA20D9-FFC1-4B16-BA57-DC1A965E8BAE}" destId="{69B0E732-3DB2-486A-81BB-4B6A631F3E9E}" srcOrd="0" destOrd="0" presId="urn:microsoft.com/office/officeart/2005/8/layout/list1"/>
    <dgm:cxn modelId="{7AEB96B7-01D1-4344-B9A1-6AB95708C71C}" srcId="{57DA20D9-FFC1-4B16-BA57-DC1A965E8BAE}" destId="{64FC77B8-0353-4F1B-9807-308ABD0D7B98}" srcOrd="0" destOrd="0" parTransId="{C15B7137-BF13-4B89-B1E5-5C4A4202EDA9}" sibTransId="{6C0D511C-0AA0-4973-A9DB-041419CF2BA3}"/>
    <dgm:cxn modelId="{4CE6A23F-4308-4AA9-A237-148D04ACEF33}" type="presParOf" srcId="{69B0E732-3DB2-486A-81BB-4B6A631F3E9E}" destId="{D01433A6-90FC-4681-9639-9E00628EB0F9}" srcOrd="0" destOrd="0" presId="urn:microsoft.com/office/officeart/2005/8/layout/list1"/>
    <dgm:cxn modelId="{8E94BB62-6C8A-45B2-8442-BF3DF540EAAD}" type="presParOf" srcId="{D01433A6-90FC-4681-9639-9E00628EB0F9}" destId="{8453DA25-A90E-4977-8AB0-E523C7C925E1}" srcOrd="0" destOrd="0" presId="urn:microsoft.com/office/officeart/2005/8/layout/list1"/>
    <dgm:cxn modelId="{628F1BE1-FC76-4928-98C7-C001E286F111}" type="presParOf" srcId="{D01433A6-90FC-4681-9639-9E00628EB0F9}" destId="{1F8C9BD8-6F5E-424B-9267-0DFE593C84B7}" srcOrd="1" destOrd="0" presId="urn:microsoft.com/office/officeart/2005/8/layout/list1"/>
    <dgm:cxn modelId="{D670B0F9-15DF-40BB-A8FA-0C312FD688B4}" type="presParOf" srcId="{69B0E732-3DB2-486A-81BB-4B6A631F3E9E}" destId="{3E1BFEF8-87CB-43FE-82FD-F80AD8C84F0F}" srcOrd="1" destOrd="0" presId="urn:microsoft.com/office/officeart/2005/8/layout/list1"/>
    <dgm:cxn modelId="{EFAA8914-B16B-4CDD-BA9C-EE2D24CCA737}" type="presParOf" srcId="{69B0E732-3DB2-486A-81BB-4B6A631F3E9E}" destId="{0D429C02-E406-4053-BF47-4F79D6013D2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3898DC-6E3F-4977-A100-150E4A94B0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C5708F-1CB6-4B78-BC95-025FA3C3412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76200">
          <a:solidFill>
            <a:srgbClr val="00B050"/>
          </a:solidFill>
        </a:ln>
      </dgm:spPr>
      <dgm:t>
        <a:bodyPr/>
        <a:lstStyle/>
        <a:p>
          <a:pPr algn="ctr"/>
          <a:r>
            <a:rPr lang="ru-RU" sz="2400" b="1" i="0" u="none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4. Модернизация развивающей предметно-пространственной среды и разработка методических рекомендаций по совершенствованию образовательного пространства и интеграции полученных навыков пространственной ориентировки в коррекционно-развивающие занятия</a:t>
          </a:r>
          <a:endParaRPr lang="ru-RU" sz="2400" b="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algn="l" rtl="0"/>
          <a:endParaRPr lang="ru-RU" sz="500" dirty="0"/>
        </a:p>
      </dgm:t>
    </dgm:pt>
    <dgm:pt modelId="{A6144DB3-4647-457A-BFC6-C47267E49792}" type="parTrans" cxnId="{7D2CFD6F-2C0A-459D-A7CA-25AB54B1B42E}">
      <dgm:prSet/>
      <dgm:spPr/>
      <dgm:t>
        <a:bodyPr/>
        <a:lstStyle/>
        <a:p>
          <a:endParaRPr lang="ru-RU"/>
        </a:p>
      </dgm:t>
    </dgm:pt>
    <dgm:pt modelId="{18123F3F-9047-4EEB-BE6E-415EFACB7F39}" type="sibTrans" cxnId="{7D2CFD6F-2C0A-459D-A7CA-25AB54B1B42E}">
      <dgm:prSet/>
      <dgm:spPr/>
      <dgm:t>
        <a:bodyPr/>
        <a:lstStyle/>
        <a:p>
          <a:endParaRPr lang="ru-RU"/>
        </a:p>
      </dgm:t>
    </dgm:pt>
    <dgm:pt modelId="{FA21A3E2-61C4-4BBC-B39D-89276A39FCAB}" type="pres">
      <dgm:prSet presAssocID="{2E3898DC-6E3F-4977-A100-150E4A94B0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207BA8-3145-4845-B51B-4B8B16DF0873}" type="pres">
      <dgm:prSet presAssocID="{8DC5708F-1CB6-4B78-BC95-025FA3C34125}" presName="parentLin" presStyleCnt="0"/>
      <dgm:spPr/>
    </dgm:pt>
    <dgm:pt modelId="{FEF52157-D44F-42A0-89B8-2A4F6A7D8070}" type="pres">
      <dgm:prSet presAssocID="{8DC5708F-1CB6-4B78-BC95-025FA3C34125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B6330E1-9D6D-403D-8918-754BFF22715C}" type="pres">
      <dgm:prSet presAssocID="{8DC5708F-1CB6-4B78-BC95-025FA3C34125}" presName="parentText" presStyleLbl="node1" presStyleIdx="0" presStyleCnt="1" custScaleX="142997" custScaleY="20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0C4ED-82B0-4D8C-946C-0B652457442A}" type="pres">
      <dgm:prSet presAssocID="{8DC5708F-1CB6-4B78-BC95-025FA3C34125}" presName="negativeSpace" presStyleCnt="0"/>
      <dgm:spPr/>
    </dgm:pt>
    <dgm:pt modelId="{26032A68-77D1-41F6-A28C-60E7CFCC15C5}" type="pres">
      <dgm:prSet presAssocID="{8DC5708F-1CB6-4B78-BC95-025FA3C3412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145ACFD-6609-458D-A0B5-06AE314EC1C1}" type="presOf" srcId="{8DC5708F-1CB6-4B78-BC95-025FA3C34125}" destId="{FB6330E1-9D6D-403D-8918-754BFF22715C}" srcOrd="1" destOrd="0" presId="urn:microsoft.com/office/officeart/2005/8/layout/list1"/>
    <dgm:cxn modelId="{7D2CFD6F-2C0A-459D-A7CA-25AB54B1B42E}" srcId="{2E3898DC-6E3F-4977-A100-150E4A94B02B}" destId="{8DC5708F-1CB6-4B78-BC95-025FA3C34125}" srcOrd="0" destOrd="0" parTransId="{A6144DB3-4647-457A-BFC6-C47267E49792}" sibTransId="{18123F3F-9047-4EEB-BE6E-415EFACB7F39}"/>
    <dgm:cxn modelId="{E595EDEF-FFF4-4DCE-8599-F735A1AD9FCB}" type="presOf" srcId="{8DC5708F-1CB6-4B78-BC95-025FA3C34125}" destId="{FEF52157-D44F-42A0-89B8-2A4F6A7D8070}" srcOrd="0" destOrd="0" presId="urn:microsoft.com/office/officeart/2005/8/layout/list1"/>
    <dgm:cxn modelId="{BC138ADE-A449-420B-B692-1B879B3834C6}" type="presOf" srcId="{2E3898DC-6E3F-4977-A100-150E4A94B02B}" destId="{FA21A3E2-61C4-4BBC-B39D-89276A39FCAB}" srcOrd="0" destOrd="0" presId="urn:microsoft.com/office/officeart/2005/8/layout/list1"/>
    <dgm:cxn modelId="{DF24F3C3-A3D7-4FEC-B136-8FFBD6C3F34C}" type="presParOf" srcId="{FA21A3E2-61C4-4BBC-B39D-89276A39FCAB}" destId="{C0207BA8-3145-4845-B51B-4B8B16DF0873}" srcOrd="0" destOrd="0" presId="urn:microsoft.com/office/officeart/2005/8/layout/list1"/>
    <dgm:cxn modelId="{B7771992-1BB8-48EC-8000-D826491A295B}" type="presParOf" srcId="{C0207BA8-3145-4845-B51B-4B8B16DF0873}" destId="{FEF52157-D44F-42A0-89B8-2A4F6A7D8070}" srcOrd="0" destOrd="0" presId="urn:microsoft.com/office/officeart/2005/8/layout/list1"/>
    <dgm:cxn modelId="{E8C88979-C895-4425-ADC2-3C1E357A1702}" type="presParOf" srcId="{C0207BA8-3145-4845-B51B-4B8B16DF0873}" destId="{FB6330E1-9D6D-403D-8918-754BFF22715C}" srcOrd="1" destOrd="0" presId="urn:microsoft.com/office/officeart/2005/8/layout/list1"/>
    <dgm:cxn modelId="{F5879467-69CF-4997-8E6C-86F02B6FEBD2}" type="presParOf" srcId="{FA21A3E2-61C4-4BBC-B39D-89276A39FCAB}" destId="{3C80C4ED-82B0-4D8C-946C-0B652457442A}" srcOrd="1" destOrd="0" presId="urn:microsoft.com/office/officeart/2005/8/layout/list1"/>
    <dgm:cxn modelId="{E4DA7F4B-9EF3-49C9-A40B-C8C6063B19C4}" type="presParOf" srcId="{FA21A3E2-61C4-4BBC-B39D-89276A39FCAB}" destId="{26032A68-77D1-41F6-A28C-60E7CFCC15C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FB7A3-75C4-4666-90F4-7DC73D7C578B}">
      <dsp:nvSpPr>
        <dsp:cNvPr id="0" name=""/>
        <dsp:cNvSpPr/>
      </dsp:nvSpPr>
      <dsp:spPr>
        <a:xfrm>
          <a:off x="0" y="3257402"/>
          <a:ext cx="6777037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5863E-6A00-43A8-950C-2E54F51E43CB}">
      <dsp:nvSpPr>
        <dsp:cNvPr id="0" name=""/>
        <dsp:cNvSpPr/>
      </dsp:nvSpPr>
      <dsp:spPr>
        <a:xfrm>
          <a:off x="322306" y="24172"/>
          <a:ext cx="6452437" cy="3366069"/>
        </a:xfrm>
        <a:prstGeom prst="roundRect">
          <a:avLst/>
        </a:prstGeom>
        <a:solidFill>
          <a:schemeClr val="lt1"/>
        </a:solidFill>
        <a:ln w="762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1.</a:t>
          </a:r>
          <a:r>
            <a:rPr lang="ru-RU" sz="2400" kern="1200" dirty="0" smtClean="0"/>
            <a:t> </a:t>
          </a:r>
          <a:r>
            <a:rPr lang="ru-RU" sz="2400" b="1" i="0" u="none" kern="1200" dirty="0" smtClean="0"/>
            <a:t>Совершенствование системы работы учреждения по социализации детей с нарушением зрения посредством создания необходимых условий для организации среды, способствующей качественному овладению пространственной ориентировкой. </a:t>
          </a:r>
          <a:endParaRPr lang="ru-RU" sz="2400" b="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86624" y="188490"/>
        <a:ext cx="6123801" cy="3037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29C02-E406-4053-BF47-4F79D6013D25}">
      <dsp:nvSpPr>
        <dsp:cNvPr id="0" name=""/>
        <dsp:cNvSpPr/>
      </dsp:nvSpPr>
      <dsp:spPr>
        <a:xfrm>
          <a:off x="0" y="3767438"/>
          <a:ext cx="741744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C9BD8-6F5E-424B-9267-0DFE593C84B7}">
      <dsp:nvSpPr>
        <dsp:cNvPr id="0" name=""/>
        <dsp:cNvSpPr/>
      </dsp:nvSpPr>
      <dsp:spPr>
        <a:xfrm>
          <a:off x="0" y="0"/>
          <a:ext cx="7297522" cy="3986386"/>
        </a:xfrm>
        <a:prstGeom prst="roundRect">
          <a:avLst/>
        </a:prstGeom>
        <a:solidFill>
          <a:schemeClr val="lt1"/>
        </a:solidFill>
        <a:ln w="762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6253" tIns="0" rIns="1962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94599" y="194599"/>
        <a:ext cx="6908324" cy="3597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32A68-77D1-41F6-A28C-60E7CFCC15C5}">
      <dsp:nvSpPr>
        <dsp:cNvPr id="0" name=""/>
        <dsp:cNvSpPr/>
      </dsp:nvSpPr>
      <dsp:spPr>
        <a:xfrm>
          <a:off x="0" y="4316409"/>
          <a:ext cx="698539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330E1-9D6D-403D-8918-754BFF22715C}">
      <dsp:nvSpPr>
        <dsp:cNvPr id="0" name=""/>
        <dsp:cNvSpPr/>
      </dsp:nvSpPr>
      <dsp:spPr>
        <a:xfrm>
          <a:off x="332215" y="286929"/>
          <a:ext cx="6650816" cy="4132800"/>
        </a:xfrm>
        <a:prstGeom prst="roundRect">
          <a:avLst/>
        </a:prstGeom>
        <a:solidFill>
          <a:schemeClr val="lt1"/>
        </a:solidFill>
        <a:ln w="762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84822" tIns="0" rIns="184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4. Модернизация развивающей предметно-пространственной среды и разработка методических рекомендаций по совершенствованию образовательного пространства и интеграции полученных навыков пространственной ориентировки в коррекционно-развивающие занятия</a:t>
          </a:r>
          <a:endParaRPr lang="ru-RU" sz="2400" b="0" kern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33962" y="488676"/>
        <a:ext cx="6247322" cy="3729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936082"/>
            <a:ext cx="8208912" cy="230832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rgbClr val="002060"/>
                </a:solidFill>
              </a:rPr>
              <a:t>Проект </a:t>
            </a:r>
          </a:p>
          <a:p>
            <a:pPr algn="ctr"/>
            <a:r>
              <a:rPr lang="ru-RU" sz="4800" b="1" dirty="0" smtClean="0">
                <a:ln/>
                <a:solidFill>
                  <a:srgbClr val="002060"/>
                </a:solidFill>
              </a:rPr>
              <a:t>«Радость движения-</a:t>
            </a:r>
          </a:p>
          <a:p>
            <a:pPr algn="ctr"/>
            <a:r>
              <a:rPr lang="ru-RU" sz="4800" b="1" dirty="0" smtClean="0">
                <a:ln/>
                <a:solidFill>
                  <a:srgbClr val="002060"/>
                </a:solidFill>
              </a:rPr>
              <a:t>путь к успеху!»</a:t>
            </a:r>
            <a:endParaRPr lang="ru-RU" sz="4800" b="1" dirty="0">
              <a:ln/>
              <a:solidFill>
                <a:srgbClr val="002060"/>
              </a:solidFill>
            </a:endParaRPr>
          </a:p>
        </p:txBody>
      </p:sp>
      <p:pic>
        <p:nvPicPr>
          <p:cNvPr id="1026" name="Picture 2" descr="https://ds02.infourok.ru/uploads/ex/0303/0006e0d2-feb28896/hello_html_m5a0d56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1287"/>
            <a:ext cx="5357395" cy="334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964" y="1196752"/>
            <a:ext cx="7118985" cy="489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68580" indent="0" algn="ctr">
              <a:buNone/>
            </a:pPr>
            <a:r>
              <a:rPr lang="ru-RU" dirty="0"/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рамках проекта будут проведены 60 коррекционно-развивающих занятий на группах, 2 эстафеты, составлены 20 технологических карт занятий для воспитанников дошкольных групп с использованием полученных знаний и приобретенных пособий. Ряд данных мероприятий послужит обучающим циклом для дошкольников с нарушением зрения в рамках которого они овладеют навыками пространственной ориентировки в макро-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микропространстве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Созданные технологические карты занятий обеспечат педагогов материалами методического и рекомендательного характера для повышения эффективности работы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детьми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95988" y="126876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988" y="1484784"/>
            <a:ext cx="6777317" cy="34816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Будет опубликован сборник  материалов по результатам проекта: советы для родителей имеющих детей с нарушением зрения, методические рекомендации для педагогов, работающих с данной категорией детей, картотека игр и технологические карты занятий по развитию ориентировки в пространстве в количестве 100 экземпляров.</a:t>
            </a:r>
            <a:r>
              <a:rPr lang="ru-RU" dirty="0"/>
              <a:t> </a:t>
            </a:r>
          </a:p>
          <a:p>
            <a:pPr marL="6858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935383" y="155679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oknaidveri.ru/news/04_2011030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48254"/>
            <a:ext cx="3060553" cy="18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16186"/>
            <a:ext cx="6777317" cy="18974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8580" indent="0" algn="ctr">
              <a:buNone/>
            </a:pPr>
            <a:r>
              <a:rPr lang="ru-RU" dirty="0"/>
              <a:t>Будет размещено не менее 5 публикаций о ходе реализации проекта “Радость движения-путь к успеху!” на сайте учреждения и 10 на сайте проекта.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479906" y="1700808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4" b="8144"/>
          <a:stretch/>
        </p:blipFill>
        <p:spPr bwMode="auto">
          <a:xfrm>
            <a:off x="1479906" y="3429000"/>
            <a:ext cx="6228184" cy="294702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solidFill>
                  <a:schemeClr val="tx1"/>
                </a:solidFill>
              </a:rPr>
              <a:t>Полученные </a:t>
            </a:r>
            <a:r>
              <a:rPr lang="ru-RU" sz="2200" b="1" dirty="0">
                <a:solidFill>
                  <a:schemeClr val="tx1"/>
                </a:solidFill>
              </a:rPr>
              <a:t>результаты </a:t>
            </a:r>
            <a:r>
              <a:rPr lang="ru-RU" sz="2200" b="1" dirty="0" smtClean="0">
                <a:solidFill>
                  <a:schemeClr val="tx1"/>
                </a:solidFill>
              </a:rPr>
              <a:t>будут иметь </a:t>
            </a:r>
            <a:r>
              <a:rPr lang="ru-RU" sz="2200" b="1" dirty="0">
                <a:solidFill>
                  <a:schemeClr val="tx1"/>
                </a:solidFill>
              </a:rPr>
              <a:t>выгоду </a:t>
            </a:r>
            <a:r>
              <a:rPr lang="ru-RU" sz="2200" b="1" dirty="0" smtClean="0">
                <a:solidFill>
                  <a:schemeClr val="tx1"/>
                </a:solidFill>
              </a:rPr>
              <a:t>для всех участников образовательного процесса, в том числе и для педагогов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560840" cy="4392488"/>
          </a:xfr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endParaRPr lang="ru-RU" dirty="0" smtClean="0"/>
          </a:p>
          <a:p>
            <a:pPr algn="ctr">
              <a:buFont typeface="Wingdings" pitchFamily="2" charset="2"/>
              <a:buChar char="Ø"/>
            </a:pPr>
            <a:r>
              <a:rPr lang="ru-RU" sz="3300" b="1" dirty="0" smtClean="0"/>
              <a:t>-8 педагогов повысят свою квалификацию</a:t>
            </a:r>
          </a:p>
          <a:p>
            <a:pPr algn="ctr">
              <a:buFont typeface="Wingdings" pitchFamily="2" charset="2"/>
              <a:buChar char="Ø"/>
            </a:pPr>
            <a:endParaRPr lang="ru-RU" sz="3300" b="1" dirty="0" smtClean="0"/>
          </a:p>
          <a:p>
            <a:pPr algn="ctr">
              <a:buFont typeface="Wingdings" pitchFamily="2" charset="2"/>
              <a:buChar char="Ø"/>
            </a:pPr>
            <a:r>
              <a:rPr lang="ru-RU" sz="3300" b="1" dirty="0" smtClean="0"/>
              <a:t>-</a:t>
            </a:r>
            <a:r>
              <a:rPr lang="ru-RU" sz="3300" b="1" dirty="0" smtClean="0"/>
              <a:t>23</a:t>
            </a:r>
            <a:r>
              <a:rPr lang="ru-RU" sz="3300" b="1" dirty="0" smtClean="0"/>
              <a:t> </a:t>
            </a:r>
            <a:r>
              <a:rPr lang="ru-RU" sz="3300" b="1" dirty="0" smtClean="0"/>
              <a:t>педагога повысят уровень мастерства</a:t>
            </a:r>
          </a:p>
          <a:p>
            <a:pPr marL="68580" indent="0" algn="ctr">
              <a:buNone/>
            </a:pPr>
            <a:endParaRPr lang="ru-RU" sz="3300" b="1" dirty="0" smtClean="0"/>
          </a:p>
          <a:p>
            <a:pPr algn="ctr">
              <a:buFont typeface="Wingdings" pitchFamily="2" charset="2"/>
              <a:buChar char="Ø"/>
            </a:pPr>
            <a:r>
              <a:rPr lang="ru-RU" sz="3300" b="1" dirty="0" smtClean="0"/>
              <a:t>-у педагогов дошкольных групп будут технологические карты и разработки по пространственной ориентировке</a:t>
            </a:r>
          </a:p>
          <a:p>
            <a:pPr algn="ctr">
              <a:buFont typeface="Wingdings" pitchFamily="2" charset="2"/>
              <a:buChar char="Ø"/>
            </a:pPr>
            <a:endParaRPr lang="ru-RU" sz="3300" b="1" dirty="0" smtClean="0"/>
          </a:p>
          <a:p>
            <a:pPr algn="ctr">
              <a:buFont typeface="Wingdings" pitchFamily="2" charset="2"/>
              <a:buChar char="Ø"/>
            </a:pPr>
            <a:r>
              <a:rPr lang="ru-RU" sz="3300" b="1" dirty="0" smtClean="0"/>
              <a:t>-педагоги дошкольных групп смогут использовать конкретные приёмы развития пространственных ориентировок и не только</a:t>
            </a:r>
          </a:p>
          <a:p>
            <a:pPr algn="ctr">
              <a:buFont typeface="Wingdings" pitchFamily="2" charset="2"/>
              <a:buChar char="Ø"/>
            </a:pPr>
            <a:endParaRPr lang="ru-RU" sz="3300" b="1" dirty="0" smtClean="0"/>
          </a:p>
          <a:p>
            <a:pPr algn="ctr">
              <a:buFont typeface="Wingdings" pitchFamily="2" charset="2"/>
              <a:buChar char="Ø"/>
            </a:pPr>
            <a:r>
              <a:rPr lang="ru-RU" sz="3300" b="1" dirty="0" smtClean="0"/>
              <a:t>-будет легче организовать и реализовать учебно-воспитательную деятельность с помощью закупленного оборудования</a:t>
            </a:r>
          </a:p>
          <a:p>
            <a:pPr marL="68580" indent="0" algn="ctr">
              <a:buNone/>
            </a:pPr>
            <a:endParaRPr lang="ru-RU" b="1" dirty="0"/>
          </a:p>
          <a:p>
            <a:pPr marL="6858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0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3795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936082"/>
            <a:ext cx="8208912" cy="230832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rgbClr val="002060"/>
                </a:solidFill>
              </a:rPr>
              <a:t>Проект </a:t>
            </a:r>
          </a:p>
          <a:p>
            <a:pPr algn="ctr"/>
            <a:r>
              <a:rPr lang="ru-RU" sz="4800" b="1" dirty="0" smtClean="0">
                <a:ln/>
                <a:solidFill>
                  <a:srgbClr val="002060"/>
                </a:solidFill>
              </a:rPr>
              <a:t>«Радость движения-</a:t>
            </a:r>
          </a:p>
          <a:p>
            <a:pPr algn="ctr"/>
            <a:r>
              <a:rPr lang="ru-RU" sz="4800" b="1" dirty="0" smtClean="0">
                <a:ln/>
                <a:solidFill>
                  <a:srgbClr val="002060"/>
                </a:solidFill>
              </a:rPr>
              <a:t>путь к успеху!»</a:t>
            </a:r>
            <a:endParaRPr lang="ru-RU" sz="4800" b="1" dirty="0">
              <a:ln/>
              <a:solidFill>
                <a:srgbClr val="002060"/>
              </a:solidFill>
            </a:endParaRPr>
          </a:p>
        </p:txBody>
      </p:sp>
      <p:pic>
        <p:nvPicPr>
          <p:cNvPr id="1026" name="Picture 2" descr="https://ds02.infourok.ru/uploads/ex/0303/0006e0d2-feb28896/hello_html_m5a0d56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1287"/>
            <a:ext cx="5357395" cy="334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2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7488832" cy="30243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b="1" dirty="0"/>
              <a:t>Социальный проект </a:t>
            </a:r>
            <a:r>
              <a:rPr lang="ru-RU" b="1" dirty="0" smtClean="0"/>
              <a:t>“</a:t>
            </a:r>
            <a:r>
              <a:rPr lang="ru-RU" b="1" dirty="0"/>
              <a:t>Радость движения-путь к успеху!”  </a:t>
            </a:r>
            <a:r>
              <a:rPr lang="ru-RU" b="1" dirty="0" smtClean="0"/>
              <a:t>направлен </a:t>
            </a:r>
            <a:r>
              <a:rPr lang="ru-RU" b="1" dirty="0"/>
              <a:t>на совершенствование системы работы образовательного учреждения для социализации детей имеющих нарушение зрения посредством цикла мероприятий по пространственной ориентировке 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https://wallpaperstock.net/wallpapers/thumbs/8021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3506558" cy="220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4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Что в него входит?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36452"/>
              </p:ext>
            </p:extLst>
          </p:nvPr>
        </p:nvGraphicFramePr>
        <p:xfrm>
          <a:off x="1259632" y="2132856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82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rioritet1.com/assets/images/products/345/mnogofunkcionalnyj-stol-polnaya-komplektaciya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2" y="216667"/>
            <a:ext cx="4279930" cy="2851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271634" y="2612658"/>
            <a:ext cx="25106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Ландшафтный стол</a:t>
            </a:r>
            <a:endParaRPr lang="ru-RU" dirty="0"/>
          </a:p>
        </p:txBody>
      </p:sp>
      <p:pic>
        <p:nvPicPr>
          <p:cNvPr id="3076" name="Picture 4" descr="https://www.morethantoys.ru/upload/iblock/129/12991f92a8fedc7f78cd6442e7acb35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r="11185"/>
          <a:stretch/>
        </p:blipFill>
        <p:spPr bwMode="auto">
          <a:xfrm>
            <a:off x="6660232" y="4896985"/>
            <a:ext cx="196292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montessori-piter.ru/generic/catalog/all/40_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32" y="548680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://montessori-piter.ru/generic/catalog/all/2815_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91" y="2290848"/>
            <a:ext cx="3437749" cy="257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10" descr="http://montessori-piter.ru/generic/catalog/all/962_imag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t="18017" r="12088" b="-30945"/>
          <a:stretch/>
        </p:blipFill>
        <p:spPr bwMode="auto">
          <a:xfrm>
            <a:off x="-9855" y="4365104"/>
            <a:ext cx="2843886" cy="3977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4" name="Picture 12" descr="https://uchproektmsk.ru/images/17b0c047f573c2256fcadb30e150a3c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2" y="3044298"/>
            <a:ext cx="2304256" cy="1359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6" name="Picture 14" descr="https://nannyowl.ru/wp-content/uploads/2019/04/ab68a73540dfddfda00317cb82dc7857-600x6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5876"/>
            <a:ext cx="2078455" cy="2078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8" name="Picture 16" descr="Прибор Ориентир - Интернет магазин Доступная Среда. Реализация безбарьерной среды в России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 b="15060"/>
          <a:stretch/>
        </p:blipFill>
        <p:spPr bwMode="auto">
          <a:xfrm>
            <a:off x="6588451" y="116632"/>
            <a:ext cx="24928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Тактильные шашки - Интернет магазин Доступная Среда. Реализация безбарьерной среды в Росс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10" y="5002365"/>
            <a:ext cx="2026941" cy="189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2.19 Шумовые коробочк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24" y="5558705"/>
            <a:ext cx="1477068" cy="110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9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01508" y="548680"/>
            <a:ext cx="7200800" cy="3988656"/>
            <a:chOff x="322306" y="-263860"/>
            <a:chExt cx="6840760" cy="365410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2306" y="24172"/>
              <a:ext cx="6452437" cy="3366069"/>
            </a:xfrm>
            <a:prstGeom prst="roundRect">
              <a:avLst/>
            </a:prstGeom>
            <a:ln w="762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86624" y="-263860"/>
              <a:ext cx="6676442" cy="3489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309" tIns="0" rIns="179309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</a:t>
              </a:r>
              <a:endParaRPr lang="ru-RU" sz="500" kern="120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00592" y="1124744"/>
            <a:ext cx="63938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2. Организация </a:t>
            </a:r>
            <a:r>
              <a:rPr lang="ru-RU" sz="2400" b="1" dirty="0"/>
              <a:t>и реализация повышения квалификации с последующим распространением педагогических технологий  среди всех участников образовательного </a:t>
            </a:r>
            <a:r>
              <a:rPr lang="ru-RU" sz="2400" b="1" dirty="0" smtClean="0"/>
              <a:t>процесса</a:t>
            </a:r>
            <a:endParaRPr lang="ru-RU" sz="2400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://app.sfedu.ru/sites/default/files/newsletter_attach/img_0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9549"/>
            <a:ext cx="3902540" cy="2661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2607956" y="6011996"/>
            <a:ext cx="18325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Любимов А.А.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642318"/>
              </p:ext>
            </p:extLst>
          </p:nvPr>
        </p:nvGraphicFramePr>
        <p:xfrm>
          <a:off x="1042988" y="1196752"/>
          <a:ext cx="7417444" cy="434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411" y="2276872"/>
            <a:ext cx="742703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2400" b="1" dirty="0" smtClean="0"/>
              <a:t>3. Проведение практико-ориентированных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мероприятий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с </a:t>
            </a:r>
            <a:r>
              <a:rPr lang="ru-RU" sz="2400" b="1" dirty="0"/>
              <a:t>целью </a:t>
            </a:r>
            <a:r>
              <a:rPr lang="ru-RU" sz="2400" b="1" dirty="0" smtClean="0"/>
              <a:t>развития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навыков ориентировки в пространстве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для </a:t>
            </a:r>
            <a:r>
              <a:rPr lang="ru-RU" sz="2400" b="1" dirty="0"/>
              <a:t>детей с нарушением </a:t>
            </a:r>
            <a:r>
              <a:rPr lang="ru-RU" sz="2400" b="1" dirty="0" smtClean="0"/>
              <a:t>зрения</a:t>
            </a:r>
            <a:endParaRPr lang="ru-RU" sz="24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arhivurokov.ru/kopilka/uploads/user_file_5706b6517472b/viesienniie-kanikuly-eto-zdorovo-mini-sochinieniia-3-klass_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229200"/>
            <a:ext cx="4464496" cy="12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607965"/>
              </p:ext>
            </p:extLst>
          </p:nvPr>
        </p:nvGraphicFramePr>
        <p:xfrm>
          <a:off x="899592" y="404664"/>
          <a:ext cx="6985396" cy="477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s://storge.pic2.me/c/1360x800/370/557161ab813b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38" y="4941168"/>
            <a:ext cx="2822714" cy="1660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brschool.in.ua/wp-content/uploads/2017/02/konf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5"/>
          <a:stretch/>
        </p:blipFill>
        <p:spPr bwMode="auto">
          <a:xfrm>
            <a:off x="4042113" y="4941168"/>
            <a:ext cx="3338199" cy="15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Ожидаемые результаты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632848" cy="4608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68580" indent="0" algn="ctr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Педагоги повысят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квалификацию по теме: "Современные технологии воспитания и коррекционно-компенсаторной работы с детьми, имеющими нарушения зрения в условиях ФГОС ДО и ФГОС НОО обучающихся с ограниченными возможностями здоровья"  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КГОБУ Владивостокская КШ IV вида в объеме учебного плана в количестве 72 часов в течение 10 дней. Педагоги обучатся сопровождению детей с нарушением зрения и методам обучения пространственной ориентировке в микро- и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макропространстве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01940" y="184482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052736"/>
            <a:ext cx="7128908" cy="47798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68580" indent="0" algn="ctr" fontAlgn="base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ctr" fontAlgn="base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Инициативная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группа транслирует полученные знания по пройденной программе повышения квалификации остальному педагогическому составу в количестве не менее 13 человек. Педагоги расширят свои профессиональные компетенции, обучатся сопровождению детей с нарушением зрения и методам обучения пространственной ориентировке в микро- 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макропространстве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01940" y="155679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301</TotalTime>
  <Words>255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Презентация PowerPoint</vt:lpstr>
      <vt:lpstr>Презентация PowerPoint</vt:lpstr>
      <vt:lpstr>Что в него входит?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 Полученные результаты будут иметь выгоду для всех участников образовательного процесса, в том числе и для педагогов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2019-10-21T09:55:53Z</dcterms:created>
  <dcterms:modified xsi:type="dcterms:W3CDTF">2019-10-31T04:12:59Z</dcterms:modified>
</cp:coreProperties>
</file>