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9" r:id="rId4"/>
    <p:sldId id="257" r:id="rId5"/>
    <p:sldId id="271" r:id="rId6"/>
    <p:sldId id="272" r:id="rId7"/>
    <p:sldId id="265" r:id="rId8"/>
    <p:sldId id="274" r:id="rId9"/>
    <p:sldId id="266" r:id="rId10"/>
    <p:sldId id="268" r:id="rId11"/>
    <p:sldId id="260" r:id="rId12"/>
    <p:sldId id="261" r:id="rId13"/>
    <p:sldId id="262" r:id="rId14"/>
    <p:sldId id="26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FCDAD-F00E-44CA-AE8B-51BCA3D720A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8204F8-1336-4390-98F2-8CED5EE76791}">
      <dgm:prSet phldrT="[Текст]" custT="1"/>
      <dgm:spPr>
        <a:ln>
          <a:noFill/>
        </a:ln>
      </dgm:spPr>
      <dgm:t>
        <a:bodyPr/>
        <a:lstStyle/>
        <a:p>
          <a:r>
            <a:rPr lang="ru-RU" sz="18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спортивные адаптивные игры</a:t>
          </a:r>
          <a:endParaRPr lang="ru-RU" sz="1800" i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0AB89-427E-4000-8A47-60904DF2D33B}" type="parTrans" cxnId="{0E1B6003-560C-44E0-8376-1A65F2449314}">
      <dgm:prSet/>
      <dgm:spPr/>
      <dgm:t>
        <a:bodyPr/>
        <a:lstStyle/>
        <a:p>
          <a:endParaRPr lang="ru-RU"/>
        </a:p>
      </dgm:t>
    </dgm:pt>
    <dgm:pt modelId="{C46EA4F6-DEF7-4178-BA95-3C1D7DBD17DB}" type="sibTrans" cxnId="{0E1B6003-560C-44E0-8376-1A65F2449314}">
      <dgm:prSet/>
      <dgm:spPr/>
      <dgm:t>
        <a:bodyPr/>
        <a:lstStyle/>
        <a:p>
          <a:endParaRPr lang="ru-RU"/>
        </a:p>
      </dgm:t>
    </dgm:pt>
    <dgm:pt modelId="{60A53461-B1C6-4809-A853-24F781E53F73}">
      <dgm:prSet phldrT="[Текст]" custT="1"/>
      <dgm:spPr>
        <a:ln>
          <a:noFill/>
        </a:ln>
      </dgm:spPr>
      <dgm:t>
        <a:bodyPr/>
        <a:lstStyle/>
        <a:p>
          <a:r>
            <a:rPr lang="ru-RU" sz="1800" i="1" dirty="0" smtClean="0">
              <a:solidFill>
                <a:schemeClr val="accent1">
                  <a:lumMod val="50000"/>
                </a:schemeClr>
              </a:solidFill>
            </a:rPr>
            <a:t>Настольные развивающие игры</a:t>
          </a:r>
          <a:endParaRPr lang="ru-RU" sz="1800" i="1" dirty="0">
            <a:solidFill>
              <a:schemeClr val="accent1">
                <a:lumMod val="50000"/>
              </a:schemeClr>
            </a:solidFill>
          </a:endParaRPr>
        </a:p>
      </dgm:t>
    </dgm:pt>
    <dgm:pt modelId="{C10A3A38-0103-449F-88AC-677AD8FBDD7C}" type="parTrans" cxnId="{766174C5-DAAF-4B7E-BB54-7D824DD1255B}">
      <dgm:prSet/>
      <dgm:spPr/>
      <dgm:t>
        <a:bodyPr/>
        <a:lstStyle/>
        <a:p>
          <a:endParaRPr lang="ru-RU"/>
        </a:p>
      </dgm:t>
    </dgm:pt>
    <dgm:pt modelId="{F60BF0AC-CF7B-4DB8-B4AC-7636329DE3DE}" type="sibTrans" cxnId="{766174C5-DAAF-4B7E-BB54-7D824DD1255B}">
      <dgm:prSet/>
      <dgm:spPr/>
      <dgm:t>
        <a:bodyPr/>
        <a:lstStyle/>
        <a:p>
          <a:endParaRPr lang="ru-RU"/>
        </a:p>
      </dgm:t>
    </dgm:pt>
    <dgm:pt modelId="{E3486CD2-D526-4B65-A456-4B3D16DA39EC}">
      <dgm:prSet phldrT="[Текст]" custT="1"/>
      <dgm:spPr>
        <a:ln>
          <a:noFill/>
        </a:ln>
      </dgm:spPr>
      <dgm:t>
        <a:bodyPr/>
        <a:lstStyle/>
        <a:p>
          <a:r>
            <a:rPr lang="ru-RU" sz="1800" i="1" dirty="0" smtClean="0">
              <a:solidFill>
                <a:schemeClr val="accent1">
                  <a:lumMod val="50000"/>
                </a:schemeClr>
              </a:solidFill>
            </a:rPr>
            <a:t>Игровые занятия на свежем воздухе</a:t>
          </a:r>
          <a:endParaRPr lang="ru-RU" sz="1800" i="1" dirty="0">
            <a:solidFill>
              <a:schemeClr val="accent1">
                <a:lumMod val="50000"/>
              </a:schemeClr>
            </a:solidFill>
          </a:endParaRPr>
        </a:p>
      </dgm:t>
    </dgm:pt>
    <dgm:pt modelId="{920916E6-6B4C-42FD-B635-98CF1728C909}" type="parTrans" cxnId="{B423FA81-49BF-4F1E-8182-E149302EFE85}">
      <dgm:prSet/>
      <dgm:spPr/>
      <dgm:t>
        <a:bodyPr/>
        <a:lstStyle/>
        <a:p>
          <a:endParaRPr lang="ru-RU"/>
        </a:p>
      </dgm:t>
    </dgm:pt>
    <dgm:pt modelId="{8D47E385-75D7-4FE2-9CCE-A4637DDAB43B}" type="sibTrans" cxnId="{B423FA81-49BF-4F1E-8182-E149302EFE85}">
      <dgm:prSet/>
      <dgm:spPr/>
      <dgm:t>
        <a:bodyPr/>
        <a:lstStyle/>
        <a:p>
          <a:endParaRPr lang="ru-RU"/>
        </a:p>
      </dgm:t>
    </dgm:pt>
    <dgm:pt modelId="{BB0555D0-A32B-4EBD-8671-A49A99CE3E0F}" type="pres">
      <dgm:prSet presAssocID="{103FCDAD-F00E-44CA-AE8B-51BCA3D720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0F5ED-76FC-4ECA-9090-97B751B3F483}" type="pres">
      <dgm:prSet presAssocID="{878204F8-1336-4390-98F2-8CED5EE76791}" presName="composite" presStyleCnt="0"/>
      <dgm:spPr/>
    </dgm:pt>
    <dgm:pt modelId="{7E6BDE6F-DE2E-4C31-8246-E297ADBB643B}" type="pres">
      <dgm:prSet presAssocID="{878204F8-1336-4390-98F2-8CED5EE76791}" presName="rect1" presStyleLbl="bgImgPlace1" presStyleIdx="0" presStyleCnt="3" custScaleX="106604" custLinFactNeighborX="-73" custLinFactNeighborY="-32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FCF875-F4A0-4282-9231-CBA352267129}" type="pres">
      <dgm:prSet presAssocID="{878204F8-1336-4390-98F2-8CED5EE76791}" presName="wedgeRectCallout1" presStyleLbl="node1" presStyleIdx="0" presStyleCnt="3" custScaleX="133295" custScaleY="61972" custLinFactNeighborX="-11773" custLinFactNeighborY="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DAA63-A9A1-4562-A9CE-3912B2D654AE}" type="pres">
      <dgm:prSet presAssocID="{C46EA4F6-DEF7-4178-BA95-3C1D7DBD17DB}" presName="sibTrans" presStyleCnt="0"/>
      <dgm:spPr/>
    </dgm:pt>
    <dgm:pt modelId="{C121AC69-DA57-429E-A663-8B68274D4F68}" type="pres">
      <dgm:prSet presAssocID="{60A53461-B1C6-4809-A853-24F781E53F73}" presName="composite" presStyleCnt="0"/>
      <dgm:spPr/>
    </dgm:pt>
    <dgm:pt modelId="{387655A5-C6FA-4975-AFA7-BA0148EA2D58}" type="pres">
      <dgm:prSet presAssocID="{60A53461-B1C6-4809-A853-24F781E53F73}" presName="rect1" presStyleLbl="bgImgPlace1" presStyleIdx="1" presStyleCnt="3" custLinFactNeighborX="-696" custLinFactNeighborY="-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FED0E6E-EC44-44BE-A924-67E97471C11F}" type="pres">
      <dgm:prSet presAssocID="{60A53461-B1C6-4809-A853-24F781E53F73}" presName="wedgeRectCallout1" presStyleLbl="node1" presStyleIdx="1" presStyleCnt="3" custScaleX="122486" custScaleY="6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D63A-8180-4A96-B341-60EFB62CCF14}" type="pres">
      <dgm:prSet presAssocID="{F60BF0AC-CF7B-4DB8-B4AC-7636329DE3DE}" presName="sibTrans" presStyleCnt="0"/>
      <dgm:spPr/>
    </dgm:pt>
    <dgm:pt modelId="{8C4A12FF-ED79-484F-BC0F-C31F2C5BE245}" type="pres">
      <dgm:prSet presAssocID="{E3486CD2-D526-4B65-A456-4B3D16DA39EC}" presName="composite" presStyleCnt="0"/>
      <dgm:spPr/>
    </dgm:pt>
    <dgm:pt modelId="{EA632AB4-22C7-4F66-A2FD-BBD2F9728403}" type="pres">
      <dgm:prSet presAssocID="{E3486CD2-D526-4B65-A456-4B3D16DA39EC}" presName="rect1" presStyleLbl="bgImgPlace1" presStyleIdx="2" presStyleCnt="3" custScaleX="107545" custLinFactNeighborX="4208" custLinFactNeighborY="-133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749D1A41-7B3B-4F5E-9093-B7B029C1612E}" type="pres">
      <dgm:prSet presAssocID="{E3486CD2-D526-4B65-A456-4B3D16DA39EC}" presName="wedgeRectCallout1" presStyleLbl="node1" presStyleIdx="2" presStyleCnt="3" custScaleX="132254" custScaleY="6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56B2E-B1AF-488F-A1C8-51043280C4DA}" type="presOf" srcId="{103FCDAD-F00E-44CA-AE8B-51BCA3D720A0}" destId="{BB0555D0-A32B-4EBD-8671-A49A99CE3E0F}" srcOrd="0" destOrd="0" presId="urn:microsoft.com/office/officeart/2008/layout/BendingPictureCaptionList"/>
    <dgm:cxn modelId="{B423FA81-49BF-4F1E-8182-E149302EFE85}" srcId="{103FCDAD-F00E-44CA-AE8B-51BCA3D720A0}" destId="{E3486CD2-D526-4B65-A456-4B3D16DA39EC}" srcOrd="2" destOrd="0" parTransId="{920916E6-6B4C-42FD-B635-98CF1728C909}" sibTransId="{8D47E385-75D7-4FE2-9CCE-A4637DDAB43B}"/>
    <dgm:cxn modelId="{766174C5-DAAF-4B7E-BB54-7D824DD1255B}" srcId="{103FCDAD-F00E-44CA-AE8B-51BCA3D720A0}" destId="{60A53461-B1C6-4809-A853-24F781E53F73}" srcOrd="1" destOrd="0" parTransId="{C10A3A38-0103-449F-88AC-677AD8FBDD7C}" sibTransId="{F60BF0AC-CF7B-4DB8-B4AC-7636329DE3DE}"/>
    <dgm:cxn modelId="{0E1B6003-560C-44E0-8376-1A65F2449314}" srcId="{103FCDAD-F00E-44CA-AE8B-51BCA3D720A0}" destId="{878204F8-1336-4390-98F2-8CED5EE76791}" srcOrd="0" destOrd="0" parTransId="{8C60AB89-427E-4000-8A47-60904DF2D33B}" sibTransId="{C46EA4F6-DEF7-4178-BA95-3C1D7DBD17DB}"/>
    <dgm:cxn modelId="{1A89C702-3DE6-41F9-982C-0012FBE32369}" type="presOf" srcId="{60A53461-B1C6-4809-A853-24F781E53F73}" destId="{DFED0E6E-EC44-44BE-A924-67E97471C11F}" srcOrd="0" destOrd="0" presId="urn:microsoft.com/office/officeart/2008/layout/BendingPictureCaptionList"/>
    <dgm:cxn modelId="{8823DD02-E3AD-47DD-9729-3827EE682A41}" type="presOf" srcId="{878204F8-1336-4390-98F2-8CED5EE76791}" destId="{DAFCF875-F4A0-4282-9231-CBA352267129}" srcOrd="0" destOrd="0" presId="urn:microsoft.com/office/officeart/2008/layout/BendingPictureCaptionList"/>
    <dgm:cxn modelId="{B5312521-AD1F-48A4-BC2A-C9E25C39458E}" type="presOf" srcId="{E3486CD2-D526-4B65-A456-4B3D16DA39EC}" destId="{749D1A41-7B3B-4F5E-9093-B7B029C1612E}" srcOrd="0" destOrd="0" presId="urn:microsoft.com/office/officeart/2008/layout/BendingPictureCaptionList"/>
    <dgm:cxn modelId="{F32EEE9C-EFD1-46C3-82A1-F47B1F104ACA}" type="presParOf" srcId="{BB0555D0-A32B-4EBD-8671-A49A99CE3E0F}" destId="{63A0F5ED-76FC-4ECA-9090-97B751B3F483}" srcOrd="0" destOrd="0" presId="urn:microsoft.com/office/officeart/2008/layout/BendingPictureCaptionList"/>
    <dgm:cxn modelId="{EDF42F87-43E7-4F94-B3E4-7E91C47D6384}" type="presParOf" srcId="{63A0F5ED-76FC-4ECA-9090-97B751B3F483}" destId="{7E6BDE6F-DE2E-4C31-8246-E297ADBB643B}" srcOrd="0" destOrd="0" presId="urn:microsoft.com/office/officeart/2008/layout/BendingPictureCaptionList"/>
    <dgm:cxn modelId="{6EA8747F-D864-4463-A372-3FC5AADE613F}" type="presParOf" srcId="{63A0F5ED-76FC-4ECA-9090-97B751B3F483}" destId="{DAFCF875-F4A0-4282-9231-CBA352267129}" srcOrd="1" destOrd="0" presId="urn:microsoft.com/office/officeart/2008/layout/BendingPictureCaptionList"/>
    <dgm:cxn modelId="{7319E547-2C91-4A8F-8402-1E2C0FD2F232}" type="presParOf" srcId="{BB0555D0-A32B-4EBD-8671-A49A99CE3E0F}" destId="{7F1DAA63-A9A1-4562-A9CE-3912B2D654AE}" srcOrd="1" destOrd="0" presId="urn:microsoft.com/office/officeart/2008/layout/BendingPictureCaptionList"/>
    <dgm:cxn modelId="{94036C53-EB84-41EA-8BB7-9797B447A4F9}" type="presParOf" srcId="{BB0555D0-A32B-4EBD-8671-A49A99CE3E0F}" destId="{C121AC69-DA57-429E-A663-8B68274D4F68}" srcOrd="2" destOrd="0" presId="urn:microsoft.com/office/officeart/2008/layout/BendingPictureCaptionList"/>
    <dgm:cxn modelId="{CFBE9E1F-AAC4-4E93-8B93-C74F5A1B716E}" type="presParOf" srcId="{C121AC69-DA57-429E-A663-8B68274D4F68}" destId="{387655A5-C6FA-4975-AFA7-BA0148EA2D58}" srcOrd="0" destOrd="0" presId="urn:microsoft.com/office/officeart/2008/layout/BendingPictureCaptionList"/>
    <dgm:cxn modelId="{02CFC99C-ED2B-4314-AC09-5D06896236F1}" type="presParOf" srcId="{C121AC69-DA57-429E-A663-8B68274D4F68}" destId="{DFED0E6E-EC44-44BE-A924-67E97471C11F}" srcOrd="1" destOrd="0" presId="urn:microsoft.com/office/officeart/2008/layout/BendingPictureCaptionList"/>
    <dgm:cxn modelId="{E7800A8D-072D-4A7F-A864-063E9C81512E}" type="presParOf" srcId="{BB0555D0-A32B-4EBD-8671-A49A99CE3E0F}" destId="{2D6AD63A-8180-4A96-B341-60EFB62CCF14}" srcOrd="3" destOrd="0" presId="urn:microsoft.com/office/officeart/2008/layout/BendingPictureCaptionList"/>
    <dgm:cxn modelId="{F37B409F-6343-4409-94B2-472F2A2CB1B8}" type="presParOf" srcId="{BB0555D0-A32B-4EBD-8671-A49A99CE3E0F}" destId="{8C4A12FF-ED79-484F-BC0F-C31F2C5BE245}" srcOrd="4" destOrd="0" presId="urn:microsoft.com/office/officeart/2008/layout/BendingPictureCaptionList"/>
    <dgm:cxn modelId="{1A8D1710-4B58-46E7-8C92-1667329D9CB4}" type="presParOf" srcId="{8C4A12FF-ED79-484F-BC0F-C31F2C5BE245}" destId="{EA632AB4-22C7-4F66-A2FD-BBD2F9728403}" srcOrd="0" destOrd="0" presId="urn:microsoft.com/office/officeart/2008/layout/BendingPictureCaptionList"/>
    <dgm:cxn modelId="{5B2B04F6-13D4-4147-B5F7-C6DC0B4CE53E}" type="presParOf" srcId="{8C4A12FF-ED79-484F-BC0F-C31F2C5BE245}" destId="{749D1A41-7B3B-4F5E-9093-B7B029C1612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DE6F-DE2E-4C31-8246-E297ADBB643B}">
      <dsp:nvSpPr>
        <dsp:cNvPr id="0" name=""/>
        <dsp:cNvSpPr/>
      </dsp:nvSpPr>
      <dsp:spPr>
        <a:xfrm>
          <a:off x="936093" y="0"/>
          <a:ext cx="3034103" cy="22769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CF875-F4A0-4282-9231-CBA352267129}">
      <dsp:nvSpPr>
        <dsp:cNvPr id="0" name=""/>
        <dsp:cNvSpPr/>
      </dsp:nvSpPr>
      <dsp:spPr>
        <a:xfrm>
          <a:off x="568392" y="2271396"/>
          <a:ext cx="3376453" cy="49386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спортивные адаптивные игры</a:t>
          </a:r>
          <a:endParaRPr lang="ru-RU" sz="1800" i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92" y="2271396"/>
        <a:ext cx="3376453" cy="493867"/>
      </dsp:txXfrm>
    </dsp:sp>
    <dsp:sp modelId="{387655A5-C6FA-4975-AFA7-BA0148EA2D58}">
      <dsp:nvSpPr>
        <dsp:cNvPr id="0" name=""/>
        <dsp:cNvSpPr/>
      </dsp:nvSpPr>
      <dsp:spPr>
        <a:xfrm>
          <a:off x="4536509" y="0"/>
          <a:ext cx="2846144" cy="227691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D0E6E-EC44-44BE-A924-67E97471C11F}">
      <dsp:nvSpPr>
        <dsp:cNvPr id="0" name=""/>
        <dsp:cNvSpPr/>
      </dsp:nvSpPr>
      <dsp:spPr>
        <a:xfrm>
          <a:off x="4527678" y="2201441"/>
          <a:ext cx="3102654" cy="49653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</a:rPr>
            <a:t>Настольные развивающие игры</a:t>
          </a:r>
          <a:endParaRPr lang="ru-RU" sz="18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27678" y="2201441"/>
        <a:ext cx="3102654" cy="496537"/>
      </dsp:txXfrm>
    </dsp:sp>
    <dsp:sp modelId="{EA632AB4-22C7-4F66-A2FD-BBD2F9728403}">
      <dsp:nvSpPr>
        <dsp:cNvPr id="0" name=""/>
        <dsp:cNvSpPr/>
      </dsp:nvSpPr>
      <dsp:spPr>
        <a:xfrm>
          <a:off x="2738179" y="2952309"/>
          <a:ext cx="3060885" cy="227691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1A41-7B3B-4F5E-9093-B7B029C1612E}">
      <dsp:nvSpPr>
        <dsp:cNvPr id="0" name=""/>
        <dsp:cNvSpPr/>
      </dsp:nvSpPr>
      <dsp:spPr>
        <a:xfrm>
          <a:off x="2573429" y="5173947"/>
          <a:ext cx="3350084" cy="51265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1">
                  <a:lumMod val="50000"/>
                </a:schemeClr>
              </a:solidFill>
            </a:rPr>
            <a:t>Игровые занятия на свежем воздухе</a:t>
          </a:r>
          <a:endParaRPr lang="ru-RU" sz="18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73429" y="5173947"/>
        <a:ext cx="3350084" cy="512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81236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«Волшебные игры»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85" y="0"/>
            <a:ext cx="1656184" cy="16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3356"/>
            <a:ext cx="55118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допонительная версия логотипа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9" y="116632"/>
            <a:ext cx="1522931" cy="136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6084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9175871"/>
              </p:ext>
            </p:extLst>
          </p:nvPr>
        </p:nvGraphicFramePr>
        <p:xfrm>
          <a:off x="251520" y="98072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4807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спортивные адаптивные игры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9616" y="980728"/>
            <a:ext cx="4520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2021 году в рамках проекта «Чудеса игры» на грантовые средства Всероссийского конкурса молодёжных проектов от Росмолодежи объединением волонтёров «Пушка добра» были приобретены и апробированы современные спортивные адаптивные игры:  рошфор мини, нима, кульбуто спорт, башня Ханой, монета, колесо да винчи и другие.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Специалисты Учреждения обучили «серебряных» волонтёров объединения «Несущие добро» правилам игр и на протяжении полугода совместно проводили занятия для клиентов социально-реабилитационных отделений №1 и №2.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данный момент «серебряные» волонтёры проводят занятия с клиентами самостоятельно.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/>
          <a:stretch/>
        </p:blipFill>
        <p:spPr>
          <a:xfrm>
            <a:off x="119274" y="4319085"/>
            <a:ext cx="3940105" cy="2293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 b="9091"/>
          <a:stretch/>
        </p:blipFill>
        <p:spPr>
          <a:xfrm>
            <a:off x="395536" y="907620"/>
            <a:ext cx="3075988" cy="32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72008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052736"/>
            <a:ext cx="4320480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2022 года «серебряные» волонтеры объединения «Несущие добро» Учреждения проводят занятия с получателями услуг социально-реабилитационных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№1 и №2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настольных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пазлы,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домино,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дубль,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 чудес,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>
          <a:xfrm>
            <a:off x="97097" y="1052736"/>
            <a:ext cx="4104456" cy="2760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" y="4077072"/>
            <a:ext cx="410445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7654" y="4869160"/>
            <a:ext cx="8568952" cy="158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Настольные игры приобретены в рамках благотворительной акции «Щедрый вторник», а также принесены семейными сотрудниками Учреждения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" y="836712"/>
            <a:ext cx="4684896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0364"/>
            <a:ext cx="372457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72008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 на свежем воздухе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6863" y="951353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Летом 2022 года «серебряные» волонтёры начали реализовывать практику проведения настольных игр на улицах города Сыктывкара, начав со двора дома №103 по улице Тентюковской.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этом доме располагается социально-реабилитационное отделение №1, а также в данном районе проживает большое количество одиноких и маломобильных граждан пожилого возраста.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настольных игр волонтёры проводили игру на развитие воображения и памяти «Что в чёрном ящике?», а также после игр устраивали чаепитие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разговорами «по душам».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3"/>
          <a:stretch/>
        </p:blipFill>
        <p:spPr>
          <a:xfrm>
            <a:off x="179512" y="3959776"/>
            <a:ext cx="4168194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b="16743"/>
          <a:stretch/>
        </p:blipFill>
        <p:spPr>
          <a:xfrm>
            <a:off x="827584" y="908720"/>
            <a:ext cx="3148787" cy="2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3928" y="427736"/>
            <a:ext cx="468052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счёт благотворительной помощи «серебряным» волонтёрам был выделен комплект стола и стульев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рактика «пожилые-пожилым» показала, 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гражданам легче общаться, понимать друг друга, вызвать заинтересованность, вовлечь, найти общие темы и позволяет лучше узнавать пожелания участников и создает доверительную атмосферу на занятиях.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88076"/>
            <a:ext cx="3648406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3" b="20943"/>
          <a:stretch/>
        </p:blipFill>
        <p:spPr>
          <a:xfrm>
            <a:off x="179512" y="608647"/>
            <a:ext cx="3648406" cy="23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35280" cy="5112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пожилого возраста (женщины старше 50 лет, мужчины старше 55 лет), в том числе с инвалидностью и ограниченными возможностями здоровья,  состоящие на социальном обслуживании в социально-реабилитационных отделениях №1, №2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Территориального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центра социального обслуживания населения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РК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ЦСЗН 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Сыктывкара»;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волонтёрского объединения "Несущие добро" при ГБУ РК «ЦСЗН г. Сыктывкара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62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ГБУ РК «Центр по предоставлению государственных услуг в сфере социальной защиты населения,</a:t>
            </a:r>
          </a:p>
          <a:p>
            <a:r>
              <a:rPr lang="ru-RU" dirty="0"/>
              <a:t>г</a:t>
            </a:r>
            <a:r>
              <a:rPr lang="ru-RU" dirty="0" smtClean="0"/>
              <a:t>ород Сыктывкар,</a:t>
            </a:r>
          </a:p>
          <a:p>
            <a:r>
              <a:rPr lang="ru-RU" dirty="0" smtClean="0"/>
              <a:t>Республика Коми,</a:t>
            </a:r>
          </a:p>
          <a:p>
            <a:r>
              <a:rPr lang="ru-RU" dirty="0" smtClean="0"/>
              <a:t>Северо-западный федеральный округ.</a:t>
            </a:r>
          </a:p>
        </p:txBody>
      </p:sp>
    </p:spTree>
    <p:extLst>
      <p:ext uri="{BB962C8B-B14F-4D97-AF65-F5344CB8AC3E}">
        <p14:creationId xmlns:p14="http://schemas.microsoft.com/office/powerpoint/2010/main" val="1823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90872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80920" cy="49171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и адаптация пожилых людей, в том числе с инвалидностью и ограниченными возможностями здоровья, через их обучение и проведение занятий по современным спортивным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адаптивным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настольным развивающим играм, организацию командных и парных соревнований.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3723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обеспечить </a:t>
            </a:r>
            <a:r>
              <a:rPr lang="ru-RU" dirty="0"/>
              <a:t>материально-техническое сопровождение игровых занятий и соревнований; </a:t>
            </a:r>
          </a:p>
          <a:p>
            <a:r>
              <a:rPr lang="ru-RU" dirty="0" smtClean="0"/>
              <a:t>обучить </a:t>
            </a:r>
            <a:r>
              <a:rPr lang="ru-RU" dirty="0"/>
              <a:t>целевую группу правилам и задачам игр, а также - условиям индивидуального/парного /группового участия в них;</a:t>
            </a:r>
          </a:p>
          <a:p>
            <a:r>
              <a:rPr lang="ru-RU" dirty="0" smtClean="0"/>
              <a:t>организовать </a:t>
            </a:r>
            <a:r>
              <a:rPr lang="ru-RU" dirty="0"/>
              <a:t>проведение систематических индивидуальных, парных и групповых занятий по играм,  игровых командных соревнований;</a:t>
            </a:r>
          </a:p>
          <a:p>
            <a:r>
              <a:rPr lang="ru-RU" dirty="0" smtClean="0"/>
              <a:t>содействовать </a:t>
            </a:r>
            <a:r>
              <a:rPr lang="ru-RU" dirty="0"/>
              <a:t>расширению межличностной коммуникации пожилых людей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1.Собственные ресурсы:</a:t>
            </a:r>
          </a:p>
          <a:p>
            <a:pPr marL="0" indent="0">
              <a:buNone/>
            </a:pPr>
            <a:r>
              <a:rPr lang="ru-RU" i="1" dirty="0"/>
              <a:t>Материально-технические: </a:t>
            </a:r>
          </a:p>
          <a:p>
            <a:r>
              <a:rPr lang="ru-RU" dirty="0"/>
              <a:t>кабинет для занятий (Лесозаводская, 15)</a:t>
            </a:r>
          </a:p>
          <a:p>
            <a:pPr marL="0" indent="0">
              <a:buNone/>
            </a:pPr>
            <a:r>
              <a:rPr lang="ru-RU" i="1" dirty="0"/>
              <a:t>Информационные:</a:t>
            </a:r>
          </a:p>
          <a:p>
            <a:r>
              <a:rPr lang="ru-RU" dirty="0"/>
              <a:t>Официальная группа Учреждения «В Контакте» с целью публикации заметок и фото, видео материалов о проведённых занятиях: https://vk.com/social_syktyvkar .</a:t>
            </a:r>
          </a:p>
          <a:p>
            <a:pPr marL="0" indent="0">
              <a:buNone/>
            </a:pPr>
            <a:r>
              <a:rPr lang="ru-RU" i="1" dirty="0"/>
              <a:t>Кадровые: </a:t>
            </a:r>
            <a:r>
              <a:rPr lang="ru-RU" dirty="0"/>
              <a:t>1 специалист по социальной работе.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2. Привлеченные ресурсы:</a:t>
            </a:r>
          </a:p>
          <a:p>
            <a:pPr marL="0" indent="0">
              <a:buNone/>
            </a:pPr>
            <a:r>
              <a:rPr lang="ru-RU" i="1" dirty="0"/>
              <a:t>Материально-технические:</a:t>
            </a:r>
          </a:p>
          <a:p>
            <a:r>
              <a:rPr lang="ru-RU" dirty="0"/>
              <a:t>-игровые пособия, приобретённые в рамках фандрайзинговой деятельности.</a:t>
            </a:r>
          </a:p>
          <a:p>
            <a:pPr marL="0" indent="0">
              <a:buNone/>
            </a:pPr>
            <a:r>
              <a:rPr lang="ru-RU" i="1" dirty="0"/>
              <a:t>Кадровые: </a:t>
            </a:r>
            <a:r>
              <a:rPr lang="ru-RU" dirty="0"/>
              <a:t>8 «серебряных» волонтёров для проведения занятий.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62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496944" cy="504056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пользованию  современными спортивными и настольными развивающими играми – около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игровых занятий;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«серебряных» волонтёров в реализацию проекта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пользования современными спортивными и настольными развивающими играми;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реабилитационного потенциала, посильного сохранения когнитивного здоровья участников проекта через коррекцию и развитие физического здоровья (скорость, ловкость) и когнитивных функций (внимание, память), профилактика деменции;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самочувствия, повышения уверенности в себе;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навыков и расширение социальных связей;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современным спортивным и настольным развивающим играм, как активному образу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турниров между участниками социально-реабилитационных отделений № 1 и № 2.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1369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улучшений для получателей услуг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2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08912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9368"/>
            <a:ext cx="8352928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Практика «Волшебные игры» реализуется объединением «серебряных» волонтёров «Несущие добро» на базе ГБУ РК «ЦСЗН г. Сыктывкара» ТЦСОН социально-реабилитационных отделений № 1 и №2.</a:t>
            </a:r>
          </a:p>
          <a:p>
            <a:r>
              <a:rPr lang="ru-RU" dirty="0" smtClean="0"/>
              <a:t>Руководителем является «серебряный» волонтёр – Галина Ивановна Холопова.</a:t>
            </a:r>
          </a:p>
          <a:p>
            <a:r>
              <a:rPr lang="ru-RU" dirty="0" smtClean="0"/>
              <a:t>Занятия проводятся  2 раза в неделю: по средам в социально-реабилитационном отделении №2 и по пятницам в социально-реабилитационном отделении №1.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предполагают: индивидуальное/парное/групповое/командное участие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612</TotalTime>
  <Words>442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Клуб «Волшебные игры»</vt:lpstr>
      <vt:lpstr>Целевая группа:</vt:lpstr>
      <vt:lpstr>Контактная информация:</vt:lpstr>
      <vt:lpstr>Цель: </vt:lpstr>
      <vt:lpstr>Задачи:</vt:lpstr>
      <vt:lpstr>Ресурсы:</vt:lpstr>
      <vt:lpstr>Результаты</vt:lpstr>
      <vt:lpstr>Описание влияния улучшений для получателей услуг </vt:lpstr>
      <vt:lpstr>Краткое описание:</vt:lpstr>
      <vt:lpstr>Направления практики:</vt:lpstr>
      <vt:lpstr>Современные спортивные адаптивные игры</vt:lpstr>
      <vt:lpstr>Настольные игры</vt:lpstr>
      <vt:lpstr>Презентация PowerPoint</vt:lpstr>
      <vt:lpstr>Игровые занятия на свежем воздухе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игры</dc:title>
  <dc:creator>Алевтина В. Капуста</dc:creator>
  <cp:lastModifiedBy>Галина В. Онищук</cp:lastModifiedBy>
  <cp:revision>64</cp:revision>
  <dcterms:created xsi:type="dcterms:W3CDTF">2022-10-04T06:49:43Z</dcterms:created>
  <dcterms:modified xsi:type="dcterms:W3CDTF">2023-10-31T13:56:18Z</dcterms:modified>
</cp:coreProperties>
</file>