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2" r:id="rId5"/>
    <p:sldId id="263" r:id="rId6"/>
    <p:sldId id="264" r:id="rId7"/>
    <p:sldId id="265" r:id="rId8"/>
    <p:sldId id="270" r:id="rId9"/>
    <p:sldId id="266" r:id="rId10"/>
    <p:sldId id="267" r:id="rId11"/>
    <p:sldId id="268" r:id="rId12"/>
    <p:sldId id="269" r:id="rId13"/>
    <p:sldId id="271" r:id="rId14"/>
    <p:sldId id="272" r:id="rId15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00FF"/>
    <a:srgbClr val="E1ACF2"/>
    <a:srgbClr val="0033CC"/>
    <a:srgbClr val="FF00FF"/>
    <a:srgbClr val="FF9933"/>
    <a:srgbClr val="0066FF"/>
    <a:srgbClr val="3333CC"/>
    <a:srgbClr val="FFFF66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D721BB-608B-407B-B4BF-763221C96B35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DFE80D1-543E-44E0-9982-F8B9EFDAB269}">
      <dgm:prSet phldrT="[Текст]"/>
      <dgm:spPr>
        <a:solidFill>
          <a:srgbClr val="FF9933"/>
        </a:solidFill>
      </dgm:spPr>
      <dgm:t>
        <a:bodyPr/>
        <a:lstStyle/>
        <a:p>
          <a:r>
            <a:rPr lang="ru-RU" dirty="0" smtClean="0"/>
            <a:t>Для 25 волонтеров инклюзивного праздничного агентства </a:t>
          </a:r>
          <a:endParaRPr lang="ru-RU" dirty="0"/>
        </a:p>
      </dgm:t>
    </dgm:pt>
    <dgm:pt modelId="{08146651-FB50-4233-B34C-4B9E446EB90F}" type="parTrans" cxnId="{AA25C4A0-5383-41E4-9ED4-F550083F6344}">
      <dgm:prSet/>
      <dgm:spPr/>
      <dgm:t>
        <a:bodyPr/>
        <a:lstStyle/>
        <a:p>
          <a:endParaRPr lang="ru-RU"/>
        </a:p>
      </dgm:t>
    </dgm:pt>
    <dgm:pt modelId="{867F29D6-EF00-4A43-9ADF-384C254F1601}" type="sibTrans" cxnId="{AA25C4A0-5383-41E4-9ED4-F550083F6344}">
      <dgm:prSet/>
      <dgm:spPr/>
      <dgm:t>
        <a:bodyPr/>
        <a:lstStyle/>
        <a:p>
          <a:endParaRPr lang="ru-RU"/>
        </a:p>
      </dgm:t>
    </dgm:pt>
    <dgm:pt modelId="{39EF1894-B95A-490C-AC43-828ADEAB12B9}">
      <dgm:prSet phldrT="[Текст]"/>
      <dgm:spPr/>
      <dgm:t>
        <a:bodyPr/>
        <a:lstStyle/>
        <a:p>
          <a:r>
            <a:rPr lang="ru-RU" dirty="0" smtClean="0"/>
            <a:t>развили коммуникативные навыки и творческие способности;</a:t>
          </a:r>
          <a:endParaRPr lang="ru-RU" dirty="0"/>
        </a:p>
      </dgm:t>
    </dgm:pt>
    <dgm:pt modelId="{C814A04C-7F01-44E0-8089-D9F461A5EE70}" type="parTrans" cxnId="{48E62594-3BAB-4AB7-95F4-3B410D77F489}">
      <dgm:prSet/>
      <dgm:spPr/>
      <dgm:t>
        <a:bodyPr/>
        <a:lstStyle/>
        <a:p>
          <a:endParaRPr lang="ru-RU"/>
        </a:p>
      </dgm:t>
    </dgm:pt>
    <dgm:pt modelId="{FCBCA509-3ABD-4EC9-B391-3DC7A01BDC6F}" type="sibTrans" cxnId="{48E62594-3BAB-4AB7-95F4-3B410D77F489}">
      <dgm:prSet/>
      <dgm:spPr/>
      <dgm:t>
        <a:bodyPr/>
        <a:lstStyle/>
        <a:p>
          <a:endParaRPr lang="ru-RU"/>
        </a:p>
      </dgm:t>
    </dgm:pt>
    <dgm:pt modelId="{C015FFDC-F316-4809-BC6F-4471A83448F4}">
      <dgm:prSet phldrT="[Текст]"/>
      <dgm:spPr/>
      <dgm:t>
        <a:bodyPr/>
        <a:lstStyle/>
        <a:p>
          <a:r>
            <a:rPr lang="ru-RU" dirty="0" smtClean="0"/>
            <a:t>расширили круг общения и интересов;</a:t>
          </a:r>
          <a:endParaRPr lang="ru-RU" dirty="0"/>
        </a:p>
      </dgm:t>
    </dgm:pt>
    <dgm:pt modelId="{3BA535E0-8214-40B4-889D-C38A193FAB5E}" type="parTrans" cxnId="{CB923290-9C4E-4940-802C-CB338AD32A4A}">
      <dgm:prSet/>
      <dgm:spPr/>
      <dgm:t>
        <a:bodyPr/>
        <a:lstStyle/>
        <a:p>
          <a:endParaRPr lang="ru-RU"/>
        </a:p>
      </dgm:t>
    </dgm:pt>
    <dgm:pt modelId="{328C8D6E-7987-40B0-A976-93C35EF28D4C}" type="sibTrans" cxnId="{CB923290-9C4E-4940-802C-CB338AD32A4A}">
      <dgm:prSet/>
      <dgm:spPr/>
      <dgm:t>
        <a:bodyPr/>
        <a:lstStyle/>
        <a:p>
          <a:endParaRPr lang="ru-RU"/>
        </a:p>
      </dgm:t>
    </dgm:pt>
    <dgm:pt modelId="{B5D1F0DB-479C-4BF9-840A-CEDF858B6FE3}">
      <dgm:prSet phldrT="[Текст]"/>
      <dgm:spPr>
        <a:solidFill>
          <a:srgbClr val="00B050"/>
        </a:solidFill>
      </dgm:spPr>
      <dgm:t>
        <a:bodyPr/>
        <a:lstStyle/>
        <a:p>
          <a:r>
            <a:rPr lang="ru-RU" dirty="0" smtClean="0"/>
            <a:t>Для </a:t>
          </a:r>
          <a:r>
            <a:rPr lang="ru-RU" dirty="0" err="1" smtClean="0"/>
            <a:t>благополучателей</a:t>
          </a:r>
          <a:endParaRPr lang="ru-RU" dirty="0"/>
        </a:p>
      </dgm:t>
    </dgm:pt>
    <dgm:pt modelId="{8D7C47DF-65C8-4B97-8BEC-886DB047C8A1}" type="parTrans" cxnId="{094EFD4D-971A-43BF-B280-796FD6FD5D80}">
      <dgm:prSet/>
      <dgm:spPr/>
      <dgm:t>
        <a:bodyPr/>
        <a:lstStyle/>
        <a:p>
          <a:endParaRPr lang="ru-RU"/>
        </a:p>
      </dgm:t>
    </dgm:pt>
    <dgm:pt modelId="{45EA83B3-1547-4233-8AE9-701709182436}" type="sibTrans" cxnId="{094EFD4D-971A-43BF-B280-796FD6FD5D80}">
      <dgm:prSet/>
      <dgm:spPr/>
      <dgm:t>
        <a:bodyPr/>
        <a:lstStyle/>
        <a:p>
          <a:endParaRPr lang="ru-RU"/>
        </a:p>
      </dgm:t>
    </dgm:pt>
    <dgm:pt modelId="{73B26823-9D2E-4A06-9C86-B76EEF071EC2}">
      <dgm:prSet phldrT="[Текст]"/>
      <dgm:spPr/>
      <dgm:t>
        <a:bodyPr/>
        <a:lstStyle/>
        <a:p>
          <a:r>
            <a:rPr lang="ru-RU" dirty="0" smtClean="0"/>
            <a:t>98 </a:t>
          </a:r>
          <a:r>
            <a:rPr lang="ru-RU" dirty="0" smtClean="0"/>
            <a:t>жителей </a:t>
          </a:r>
          <a:r>
            <a:rPr lang="ru-RU" dirty="0" err="1" smtClean="0"/>
            <a:t>Шарыповского</a:t>
          </a:r>
          <a:r>
            <a:rPr lang="ru-RU" dirty="0" smtClean="0"/>
            <a:t> </a:t>
          </a:r>
          <a:r>
            <a:rPr lang="ru-RU" dirty="0" smtClean="0"/>
            <a:t>ПНИ, старше 60 лет </a:t>
          </a:r>
          <a:r>
            <a:rPr lang="ru-RU" dirty="0" smtClean="0"/>
            <a:t>получили индивидуальное поздравление с днем рождения: подарок (сувенир), домашние сладости, творческое поздравление, что способствовало созданию позитивного эмоционального фона, снижению тревожности.</a:t>
          </a:r>
          <a:endParaRPr lang="ru-RU" dirty="0"/>
        </a:p>
      </dgm:t>
    </dgm:pt>
    <dgm:pt modelId="{D7009F7B-F74E-433C-8185-0C0D8F89D310}" type="parTrans" cxnId="{686074F8-2CD1-44A0-A2F9-C7667BB610F8}">
      <dgm:prSet/>
      <dgm:spPr/>
      <dgm:t>
        <a:bodyPr/>
        <a:lstStyle/>
        <a:p>
          <a:endParaRPr lang="ru-RU"/>
        </a:p>
      </dgm:t>
    </dgm:pt>
    <dgm:pt modelId="{64E4B97D-2FC5-46E6-B11F-3C1045908878}" type="sibTrans" cxnId="{686074F8-2CD1-44A0-A2F9-C7667BB610F8}">
      <dgm:prSet/>
      <dgm:spPr/>
      <dgm:t>
        <a:bodyPr/>
        <a:lstStyle/>
        <a:p>
          <a:endParaRPr lang="ru-RU"/>
        </a:p>
      </dgm:t>
    </dgm:pt>
    <dgm:pt modelId="{14128292-19EA-4F34-BBA6-89BC430E7A2F}">
      <dgm:prSet phldrT="[Текст]"/>
      <dgm:spPr>
        <a:solidFill>
          <a:srgbClr val="FF00FF"/>
        </a:solidFill>
      </dgm:spPr>
      <dgm:t>
        <a:bodyPr/>
        <a:lstStyle/>
        <a:p>
          <a:r>
            <a:rPr lang="ru-RU" dirty="0" smtClean="0"/>
            <a:t>Для </a:t>
          </a:r>
          <a:r>
            <a:rPr lang="ru-RU" dirty="0" smtClean="0"/>
            <a:t>всех </a:t>
          </a:r>
          <a:r>
            <a:rPr lang="ru-RU" dirty="0" smtClean="0"/>
            <a:t>жителей </a:t>
          </a:r>
          <a:r>
            <a:rPr lang="ru-RU" dirty="0" err="1" smtClean="0"/>
            <a:t>Шарыповского</a:t>
          </a:r>
          <a:r>
            <a:rPr lang="ru-RU" dirty="0" smtClean="0"/>
            <a:t> ПНИ</a:t>
          </a:r>
          <a:endParaRPr lang="ru-RU" dirty="0"/>
        </a:p>
      </dgm:t>
    </dgm:pt>
    <dgm:pt modelId="{0EE9C8F9-6581-471A-9C98-D1994CCAA63D}" type="parTrans" cxnId="{B9F1021B-92AC-402E-AC4F-C1703B01D311}">
      <dgm:prSet/>
      <dgm:spPr/>
      <dgm:t>
        <a:bodyPr/>
        <a:lstStyle/>
        <a:p>
          <a:endParaRPr lang="ru-RU"/>
        </a:p>
      </dgm:t>
    </dgm:pt>
    <dgm:pt modelId="{D7123CE4-0559-4C82-B81B-F4D2A2015835}" type="sibTrans" cxnId="{B9F1021B-92AC-402E-AC4F-C1703B01D311}">
      <dgm:prSet/>
      <dgm:spPr/>
      <dgm:t>
        <a:bodyPr/>
        <a:lstStyle/>
        <a:p>
          <a:endParaRPr lang="ru-RU"/>
        </a:p>
      </dgm:t>
    </dgm:pt>
    <dgm:pt modelId="{733C2EB0-BDAE-47D9-90AB-67809A40B54C}">
      <dgm:prSet phldrT="[Текст]"/>
      <dgm:spPr/>
      <dgm:t>
        <a:bodyPr/>
        <a:lstStyle/>
        <a:p>
          <a:r>
            <a:rPr lang="ru-RU" dirty="0" smtClean="0"/>
            <a:t>С увеличением культурно-массовых мероприятий жизнь стала разнообразнее, интереснее, расширились дружеские связи.</a:t>
          </a:r>
          <a:endParaRPr lang="ru-RU" dirty="0"/>
        </a:p>
      </dgm:t>
    </dgm:pt>
    <dgm:pt modelId="{C8CE9BE8-0DA5-4F50-8217-EE2A7A1B9E7B}" type="parTrans" cxnId="{6C9D1A73-1442-4963-8328-A85C1A98C3A5}">
      <dgm:prSet/>
      <dgm:spPr/>
      <dgm:t>
        <a:bodyPr/>
        <a:lstStyle/>
        <a:p>
          <a:endParaRPr lang="ru-RU"/>
        </a:p>
      </dgm:t>
    </dgm:pt>
    <dgm:pt modelId="{99683B51-D408-4706-8B24-78BA19D5AD69}" type="sibTrans" cxnId="{6C9D1A73-1442-4963-8328-A85C1A98C3A5}">
      <dgm:prSet/>
      <dgm:spPr/>
      <dgm:t>
        <a:bodyPr/>
        <a:lstStyle/>
        <a:p>
          <a:endParaRPr lang="ru-RU"/>
        </a:p>
      </dgm:t>
    </dgm:pt>
    <dgm:pt modelId="{8DD90D1B-729F-402F-9868-48F78FBA88B8}">
      <dgm:prSet phldrT="[Текст]"/>
      <dgm:spPr/>
      <dgm:t>
        <a:bodyPr/>
        <a:lstStyle/>
        <a:p>
          <a:r>
            <a:rPr lang="ru-RU" dirty="0" smtClean="0"/>
            <a:t>улучшились их личностные качества (милосердие, сострадание, желание помочь ближнему).</a:t>
          </a:r>
          <a:endParaRPr lang="ru-RU" dirty="0"/>
        </a:p>
      </dgm:t>
    </dgm:pt>
    <dgm:pt modelId="{9792DBE3-D942-440F-9E31-012CF8BC4EED}" type="parTrans" cxnId="{2F5382D1-E722-44F4-B85C-349976B6E605}">
      <dgm:prSet/>
      <dgm:spPr/>
      <dgm:t>
        <a:bodyPr/>
        <a:lstStyle/>
        <a:p>
          <a:endParaRPr lang="ru-RU"/>
        </a:p>
      </dgm:t>
    </dgm:pt>
    <dgm:pt modelId="{EA6696BE-CEAC-444E-B198-0F6BEBB9A828}" type="sibTrans" cxnId="{2F5382D1-E722-44F4-B85C-349976B6E605}">
      <dgm:prSet/>
      <dgm:spPr/>
      <dgm:t>
        <a:bodyPr/>
        <a:lstStyle/>
        <a:p>
          <a:endParaRPr lang="ru-RU"/>
        </a:p>
      </dgm:t>
    </dgm:pt>
    <dgm:pt modelId="{F254C351-1E2E-49EC-9D62-67BA4AEA6255}" type="pres">
      <dgm:prSet presAssocID="{4BD721BB-608B-407B-B4BF-763221C96B3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7FDE1B3-8C66-487D-857A-821375A69306}" type="pres">
      <dgm:prSet presAssocID="{EDFE80D1-543E-44E0-9982-F8B9EFDAB269}" presName="composite" presStyleCnt="0"/>
      <dgm:spPr/>
    </dgm:pt>
    <dgm:pt modelId="{B5A525B0-57FC-48BD-8F42-B87AF319DCAA}" type="pres">
      <dgm:prSet presAssocID="{EDFE80D1-543E-44E0-9982-F8B9EFDAB269}" presName="parTx" presStyleLbl="alignNode1" presStyleIdx="0" presStyleCnt="3" custScaleX="101324" custScaleY="129278" custLinFactNeighborX="2891" custLinFactNeighborY="-3358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8DAC77-7CA1-4A25-9859-F78D9E5F946D}" type="pres">
      <dgm:prSet presAssocID="{EDFE80D1-543E-44E0-9982-F8B9EFDAB269}" presName="desTx" presStyleLbl="alignAccFollowNode1" presStyleIdx="0" presStyleCnt="3" custLinFactNeighborX="2229" custLinFactNeighborY="-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BD8EAD-0BA7-4E53-983E-D5FA3167DF4E}" type="pres">
      <dgm:prSet presAssocID="{867F29D6-EF00-4A43-9ADF-384C254F1601}" presName="space" presStyleCnt="0"/>
      <dgm:spPr/>
    </dgm:pt>
    <dgm:pt modelId="{E2CDD07E-E7B7-46E4-ABFF-0223629CDCB5}" type="pres">
      <dgm:prSet presAssocID="{B5D1F0DB-479C-4BF9-840A-CEDF858B6FE3}" presName="composite" presStyleCnt="0"/>
      <dgm:spPr/>
    </dgm:pt>
    <dgm:pt modelId="{73500B45-7A86-4B3B-9B47-0E40CF7E2A76}" type="pres">
      <dgm:prSet presAssocID="{B5D1F0DB-479C-4BF9-840A-CEDF858B6FE3}" presName="parTx" presStyleLbl="alignNode1" presStyleIdx="1" presStyleCnt="3" custScaleY="128429" custLinFactNeighborX="938" custLinFactNeighborY="-3037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63B1F2-D578-4E3D-A0A6-CACE055C28C5}" type="pres">
      <dgm:prSet presAssocID="{B5D1F0DB-479C-4BF9-840A-CEDF858B6FE3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A160F7-112B-4A66-AAE8-264CF462EEAD}" type="pres">
      <dgm:prSet presAssocID="{45EA83B3-1547-4233-8AE9-701709182436}" presName="space" presStyleCnt="0"/>
      <dgm:spPr/>
    </dgm:pt>
    <dgm:pt modelId="{C54E610D-5F11-46B8-9869-088448DF19AE}" type="pres">
      <dgm:prSet presAssocID="{14128292-19EA-4F34-BBA6-89BC430E7A2F}" presName="composite" presStyleCnt="0"/>
      <dgm:spPr/>
    </dgm:pt>
    <dgm:pt modelId="{86C8BDC8-AAAA-465C-A6F3-C7408E56EC26}" type="pres">
      <dgm:prSet presAssocID="{14128292-19EA-4F34-BBA6-89BC430E7A2F}" presName="parTx" presStyleLbl="alignNode1" presStyleIdx="2" presStyleCnt="3" custScaleX="102036" custScaleY="119695" custLinFactNeighborX="309" custLinFactNeighborY="-316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4B6258-C681-4B85-BE75-E08D8B499E2D}" type="pres">
      <dgm:prSet presAssocID="{14128292-19EA-4F34-BBA6-89BC430E7A2F}" presName="desTx" presStyleLbl="alignAccFollowNode1" presStyleIdx="2" presStyleCnt="3" custLinFactNeighborX="-709" custLinFactNeighborY="-19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1BFF27-CF38-4915-BF7D-3DBD5393E96F}" type="presOf" srcId="{EDFE80D1-543E-44E0-9982-F8B9EFDAB269}" destId="{B5A525B0-57FC-48BD-8F42-B87AF319DCAA}" srcOrd="0" destOrd="0" presId="urn:microsoft.com/office/officeart/2005/8/layout/hList1"/>
    <dgm:cxn modelId="{C4881E0E-2FE3-404D-8D00-FEBE7B401B77}" type="presOf" srcId="{C015FFDC-F316-4809-BC6F-4471A83448F4}" destId="{648DAC77-7CA1-4A25-9859-F78D9E5F946D}" srcOrd="0" destOrd="1" presId="urn:microsoft.com/office/officeart/2005/8/layout/hList1"/>
    <dgm:cxn modelId="{5EE95077-D310-4828-ABBF-195AF599D6E5}" type="presOf" srcId="{4BD721BB-608B-407B-B4BF-763221C96B35}" destId="{F254C351-1E2E-49EC-9D62-67BA4AEA6255}" srcOrd="0" destOrd="0" presId="urn:microsoft.com/office/officeart/2005/8/layout/hList1"/>
    <dgm:cxn modelId="{46EFEDDE-7FA5-422F-B887-104D9D2AE42A}" type="presOf" srcId="{73B26823-9D2E-4A06-9C86-B76EEF071EC2}" destId="{E863B1F2-D578-4E3D-A0A6-CACE055C28C5}" srcOrd="0" destOrd="0" presId="urn:microsoft.com/office/officeart/2005/8/layout/hList1"/>
    <dgm:cxn modelId="{AA25C4A0-5383-41E4-9ED4-F550083F6344}" srcId="{4BD721BB-608B-407B-B4BF-763221C96B35}" destId="{EDFE80D1-543E-44E0-9982-F8B9EFDAB269}" srcOrd="0" destOrd="0" parTransId="{08146651-FB50-4233-B34C-4B9E446EB90F}" sibTransId="{867F29D6-EF00-4A43-9ADF-384C254F1601}"/>
    <dgm:cxn modelId="{A5D1AFA5-5BAB-4294-8919-580C622306F1}" type="presOf" srcId="{B5D1F0DB-479C-4BF9-840A-CEDF858B6FE3}" destId="{73500B45-7A86-4B3B-9B47-0E40CF7E2A76}" srcOrd="0" destOrd="0" presId="urn:microsoft.com/office/officeart/2005/8/layout/hList1"/>
    <dgm:cxn modelId="{D948CDCB-9AD3-41AA-8AFF-4FC842072999}" type="presOf" srcId="{14128292-19EA-4F34-BBA6-89BC430E7A2F}" destId="{86C8BDC8-AAAA-465C-A6F3-C7408E56EC26}" srcOrd="0" destOrd="0" presId="urn:microsoft.com/office/officeart/2005/8/layout/hList1"/>
    <dgm:cxn modelId="{C0918656-3674-4B4B-899A-9ABC86DE91F3}" type="presOf" srcId="{8DD90D1B-729F-402F-9868-48F78FBA88B8}" destId="{648DAC77-7CA1-4A25-9859-F78D9E5F946D}" srcOrd="0" destOrd="2" presId="urn:microsoft.com/office/officeart/2005/8/layout/hList1"/>
    <dgm:cxn modelId="{B9F1021B-92AC-402E-AC4F-C1703B01D311}" srcId="{4BD721BB-608B-407B-B4BF-763221C96B35}" destId="{14128292-19EA-4F34-BBA6-89BC430E7A2F}" srcOrd="2" destOrd="0" parTransId="{0EE9C8F9-6581-471A-9C98-D1994CCAA63D}" sibTransId="{D7123CE4-0559-4C82-B81B-F4D2A2015835}"/>
    <dgm:cxn modelId="{E6DFE912-0C1B-4E31-9D51-157FB5481B95}" type="presOf" srcId="{39EF1894-B95A-490C-AC43-828ADEAB12B9}" destId="{648DAC77-7CA1-4A25-9859-F78D9E5F946D}" srcOrd="0" destOrd="0" presId="urn:microsoft.com/office/officeart/2005/8/layout/hList1"/>
    <dgm:cxn modelId="{094EFD4D-971A-43BF-B280-796FD6FD5D80}" srcId="{4BD721BB-608B-407B-B4BF-763221C96B35}" destId="{B5D1F0DB-479C-4BF9-840A-CEDF858B6FE3}" srcOrd="1" destOrd="0" parTransId="{8D7C47DF-65C8-4B97-8BEC-886DB047C8A1}" sibTransId="{45EA83B3-1547-4233-8AE9-701709182436}"/>
    <dgm:cxn modelId="{DD8588A0-7448-44E8-BCDF-AB6EC51585F4}" type="presOf" srcId="{733C2EB0-BDAE-47D9-90AB-67809A40B54C}" destId="{0D4B6258-C681-4B85-BE75-E08D8B499E2D}" srcOrd="0" destOrd="0" presId="urn:microsoft.com/office/officeart/2005/8/layout/hList1"/>
    <dgm:cxn modelId="{48E62594-3BAB-4AB7-95F4-3B410D77F489}" srcId="{EDFE80D1-543E-44E0-9982-F8B9EFDAB269}" destId="{39EF1894-B95A-490C-AC43-828ADEAB12B9}" srcOrd="0" destOrd="0" parTransId="{C814A04C-7F01-44E0-8089-D9F461A5EE70}" sibTransId="{FCBCA509-3ABD-4EC9-B391-3DC7A01BDC6F}"/>
    <dgm:cxn modelId="{2F5382D1-E722-44F4-B85C-349976B6E605}" srcId="{EDFE80D1-543E-44E0-9982-F8B9EFDAB269}" destId="{8DD90D1B-729F-402F-9868-48F78FBA88B8}" srcOrd="2" destOrd="0" parTransId="{9792DBE3-D942-440F-9E31-012CF8BC4EED}" sibTransId="{EA6696BE-CEAC-444E-B198-0F6BEBB9A828}"/>
    <dgm:cxn modelId="{CB923290-9C4E-4940-802C-CB338AD32A4A}" srcId="{EDFE80D1-543E-44E0-9982-F8B9EFDAB269}" destId="{C015FFDC-F316-4809-BC6F-4471A83448F4}" srcOrd="1" destOrd="0" parTransId="{3BA535E0-8214-40B4-889D-C38A193FAB5E}" sibTransId="{328C8D6E-7987-40B0-A976-93C35EF28D4C}"/>
    <dgm:cxn modelId="{686074F8-2CD1-44A0-A2F9-C7667BB610F8}" srcId="{B5D1F0DB-479C-4BF9-840A-CEDF858B6FE3}" destId="{73B26823-9D2E-4A06-9C86-B76EEF071EC2}" srcOrd="0" destOrd="0" parTransId="{D7009F7B-F74E-433C-8185-0C0D8F89D310}" sibTransId="{64E4B97D-2FC5-46E6-B11F-3C1045908878}"/>
    <dgm:cxn modelId="{6C9D1A73-1442-4963-8328-A85C1A98C3A5}" srcId="{14128292-19EA-4F34-BBA6-89BC430E7A2F}" destId="{733C2EB0-BDAE-47D9-90AB-67809A40B54C}" srcOrd="0" destOrd="0" parTransId="{C8CE9BE8-0DA5-4F50-8217-EE2A7A1B9E7B}" sibTransId="{99683B51-D408-4706-8B24-78BA19D5AD69}"/>
    <dgm:cxn modelId="{41AB6DE2-3E4E-494F-A0C6-2A5B44CB54C2}" type="presParOf" srcId="{F254C351-1E2E-49EC-9D62-67BA4AEA6255}" destId="{97FDE1B3-8C66-487D-857A-821375A69306}" srcOrd="0" destOrd="0" presId="urn:microsoft.com/office/officeart/2005/8/layout/hList1"/>
    <dgm:cxn modelId="{C280B426-6909-4F03-B46A-94ED63772E0F}" type="presParOf" srcId="{97FDE1B3-8C66-487D-857A-821375A69306}" destId="{B5A525B0-57FC-48BD-8F42-B87AF319DCAA}" srcOrd="0" destOrd="0" presId="urn:microsoft.com/office/officeart/2005/8/layout/hList1"/>
    <dgm:cxn modelId="{729547E9-6BB8-4B8F-A555-68FE12857C56}" type="presParOf" srcId="{97FDE1B3-8C66-487D-857A-821375A69306}" destId="{648DAC77-7CA1-4A25-9859-F78D9E5F946D}" srcOrd="1" destOrd="0" presId="urn:microsoft.com/office/officeart/2005/8/layout/hList1"/>
    <dgm:cxn modelId="{67CE9054-39A6-4356-87DD-011D1952EF78}" type="presParOf" srcId="{F254C351-1E2E-49EC-9D62-67BA4AEA6255}" destId="{6BBD8EAD-0BA7-4E53-983E-D5FA3167DF4E}" srcOrd="1" destOrd="0" presId="urn:microsoft.com/office/officeart/2005/8/layout/hList1"/>
    <dgm:cxn modelId="{9AD9DBF7-E257-47FA-B3A1-FAC7B18FE48C}" type="presParOf" srcId="{F254C351-1E2E-49EC-9D62-67BA4AEA6255}" destId="{E2CDD07E-E7B7-46E4-ABFF-0223629CDCB5}" srcOrd="2" destOrd="0" presId="urn:microsoft.com/office/officeart/2005/8/layout/hList1"/>
    <dgm:cxn modelId="{4912C18E-00D9-420E-85CD-1EE157F0072E}" type="presParOf" srcId="{E2CDD07E-E7B7-46E4-ABFF-0223629CDCB5}" destId="{73500B45-7A86-4B3B-9B47-0E40CF7E2A76}" srcOrd="0" destOrd="0" presId="urn:microsoft.com/office/officeart/2005/8/layout/hList1"/>
    <dgm:cxn modelId="{3598ADC6-63CF-46CE-AD72-459E71545839}" type="presParOf" srcId="{E2CDD07E-E7B7-46E4-ABFF-0223629CDCB5}" destId="{E863B1F2-D578-4E3D-A0A6-CACE055C28C5}" srcOrd="1" destOrd="0" presId="urn:microsoft.com/office/officeart/2005/8/layout/hList1"/>
    <dgm:cxn modelId="{57757FF1-B7E5-49EA-9849-51BC945114D6}" type="presParOf" srcId="{F254C351-1E2E-49EC-9D62-67BA4AEA6255}" destId="{2EA160F7-112B-4A66-AAE8-264CF462EEAD}" srcOrd="3" destOrd="0" presId="urn:microsoft.com/office/officeart/2005/8/layout/hList1"/>
    <dgm:cxn modelId="{1F16E58F-A7A0-45BB-BA6F-7CECFEBB2F31}" type="presParOf" srcId="{F254C351-1E2E-49EC-9D62-67BA4AEA6255}" destId="{C54E610D-5F11-46B8-9869-088448DF19AE}" srcOrd="4" destOrd="0" presId="urn:microsoft.com/office/officeart/2005/8/layout/hList1"/>
    <dgm:cxn modelId="{4F413E38-F480-44D1-AA4E-6411A1218112}" type="presParOf" srcId="{C54E610D-5F11-46B8-9869-088448DF19AE}" destId="{86C8BDC8-AAAA-465C-A6F3-C7408E56EC26}" srcOrd="0" destOrd="0" presId="urn:microsoft.com/office/officeart/2005/8/layout/hList1"/>
    <dgm:cxn modelId="{D498E5F2-8241-4D57-BB2F-A79E43107FE3}" type="presParOf" srcId="{C54E610D-5F11-46B8-9869-088448DF19AE}" destId="{0D4B6258-C681-4B85-BE75-E08D8B499E2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97A797-442D-421D-948E-61A28C4D2ACB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07F4A1E-C7A4-4F03-9988-05C361D7C171}">
      <dgm:prSet phldrT="[Текст]"/>
      <dgm:spPr>
        <a:solidFill>
          <a:srgbClr val="0000FF"/>
        </a:solidFill>
      </dgm:spPr>
      <dgm:t>
        <a:bodyPr/>
        <a:lstStyle/>
        <a:p>
          <a:r>
            <a:rPr lang="ru-RU" dirty="0" smtClean="0"/>
            <a:t>ресурсы</a:t>
          </a:r>
          <a:endParaRPr lang="ru-RU" dirty="0"/>
        </a:p>
      </dgm:t>
    </dgm:pt>
    <dgm:pt modelId="{E0EBF08C-5934-4D8C-A83A-4C072C5D80C8}" type="parTrans" cxnId="{46D729B1-2916-43F8-9C22-6C176FEFFC80}">
      <dgm:prSet/>
      <dgm:spPr/>
      <dgm:t>
        <a:bodyPr/>
        <a:lstStyle/>
        <a:p>
          <a:endParaRPr lang="ru-RU"/>
        </a:p>
      </dgm:t>
    </dgm:pt>
    <dgm:pt modelId="{3B66577C-7E00-4F84-9A8C-8F8E923B4F8E}" type="sibTrans" cxnId="{46D729B1-2916-43F8-9C22-6C176FEFFC80}">
      <dgm:prSet/>
      <dgm:spPr/>
      <dgm:t>
        <a:bodyPr/>
        <a:lstStyle/>
        <a:p>
          <a:endParaRPr lang="ru-RU"/>
        </a:p>
      </dgm:t>
    </dgm:pt>
    <dgm:pt modelId="{18A8D27A-DCD7-48C8-B908-3AA541C4F5B6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1800" u="sng" dirty="0" smtClean="0"/>
            <a:t>ТРУДОВЫЕ</a:t>
          </a:r>
        </a:p>
        <a:p>
          <a:r>
            <a:rPr lang="ru-RU" sz="1800" u="none" dirty="0" smtClean="0"/>
            <a:t>Практика успешно апробирована силами штатных сотрудников: заместитель директора, психолог, социальный педагог, </a:t>
          </a:r>
          <a:r>
            <a:rPr lang="ru-RU" sz="1800" u="none" dirty="0" err="1" smtClean="0"/>
            <a:t>культорганизатор</a:t>
          </a:r>
          <a:r>
            <a:rPr lang="ru-RU" sz="1800" u="none" dirty="0" smtClean="0"/>
            <a:t>, </a:t>
          </a:r>
          <a:r>
            <a:rPr lang="ru-RU" sz="1800" u="none" dirty="0" err="1" smtClean="0"/>
            <a:t>трудинструктор</a:t>
          </a:r>
          <a:r>
            <a:rPr lang="ru-RU" sz="1800" u="none" dirty="0" smtClean="0"/>
            <a:t>, руководитель кружка, специалист по социальной реабилитации</a:t>
          </a:r>
        </a:p>
      </dgm:t>
    </dgm:pt>
    <dgm:pt modelId="{852D3AA0-4E38-45A4-BBBE-EDE496348FC6}" type="parTrans" cxnId="{3E81A540-6998-4568-BA25-4366802FF3CD}">
      <dgm:prSet/>
      <dgm:spPr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F7552655-D756-405B-A935-68A8686CDC80}" type="sibTrans" cxnId="{3E81A540-6998-4568-BA25-4366802FF3CD}">
      <dgm:prSet/>
      <dgm:spPr/>
      <dgm:t>
        <a:bodyPr/>
        <a:lstStyle/>
        <a:p>
          <a:endParaRPr lang="ru-RU"/>
        </a:p>
      </dgm:t>
    </dgm:pt>
    <dgm:pt modelId="{640DF7A8-BE42-4595-BCD2-3B6BC4023ACC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1800" u="sng" dirty="0" smtClean="0"/>
            <a:t>МАТЕРИАЛЬНО-ТЕХНИЧЕСКИЕ</a:t>
          </a:r>
        </a:p>
        <a:p>
          <a:r>
            <a:rPr lang="ru-RU" sz="1800" dirty="0" smtClean="0"/>
            <a:t>Помещение и оборудование для изготовления тортов и пирожных (духовая печь, миксер, посуда, формы, конверты для крема).</a:t>
          </a:r>
        </a:p>
        <a:p>
          <a:r>
            <a:rPr lang="ru-RU" sz="1800" dirty="0" smtClean="0"/>
            <a:t>Сценические костюмы (различные).</a:t>
          </a:r>
        </a:p>
        <a:p>
          <a:r>
            <a:rPr lang="ru-RU" sz="1800" dirty="0" smtClean="0"/>
            <a:t>Творческие мастерские </a:t>
          </a:r>
        </a:p>
      </dgm:t>
    </dgm:pt>
    <dgm:pt modelId="{AA58192E-1AF3-4D96-B92D-64ACD30F1196}" type="parTrans" cxnId="{6EC60AEE-B0A5-46D0-8610-AF56A74E1F3F}">
      <dgm:prSet/>
      <dgm:spPr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15EE7B42-56A9-4DF9-A15C-B84193839A24}" type="sibTrans" cxnId="{6EC60AEE-B0A5-46D0-8610-AF56A74E1F3F}">
      <dgm:prSet/>
      <dgm:spPr/>
      <dgm:t>
        <a:bodyPr/>
        <a:lstStyle/>
        <a:p>
          <a:endParaRPr lang="ru-RU"/>
        </a:p>
      </dgm:t>
    </dgm:pt>
    <dgm:pt modelId="{79264239-11AF-4F2F-9540-9AA8FCC45DE8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1800" u="sng" dirty="0" smtClean="0"/>
            <a:t>ФИНАНСОВЫЕ</a:t>
          </a:r>
        </a:p>
        <a:p>
          <a:r>
            <a:rPr lang="ru-RU" sz="1800" dirty="0" smtClean="0"/>
            <a:t>Практика реализована на средства Фонда президентских грантов в рамках проекта «Новые возможности для инвалидов ПНИ».</a:t>
          </a:r>
        </a:p>
        <a:p>
          <a:r>
            <a:rPr lang="ru-RU" sz="1800" dirty="0" smtClean="0"/>
            <a:t>Социальный партнер проекта: КРООИ «За равные права»</a:t>
          </a:r>
          <a:endParaRPr lang="ru-RU" sz="1800" dirty="0"/>
        </a:p>
      </dgm:t>
    </dgm:pt>
    <dgm:pt modelId="{99FA1313-E5F3-4657-8806-19CFFC874522}" type="parTrans" cxnId="{863E4EE6-8CCB-4AC0-91A0-84D4D8144ECF}">
      <dgm:prSet/>
      <dgm:spPr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A57F87D9-B75A-4138-994C-E76C39C8427D}" type="sibTrans" cxnId="{863E4EE6-8CCB-4AC0-91A0-84D4D8144ECF}">
      <dgm:prSet/>
      <dgm:spPr/>
      <dgm:t>
        <a:bodyPr/>
        <a:lstStyle/>
        <a:p>
          <a:endParaRPr lang="ru-RU"/>
        </a:p>
      </dgm:t>
    </dgm:pt>
    <dgm:pt modelId="{7ED9C276-C13B-4561-8677-5C54822A48B9}" type="pres">
      <dgm:prSet presAssocID="{3597A797-442D-421D-948E-61A28C4D2ACB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0FC27C88-FB53-4AB9-B9DB-5563B69CCE37}" type="pres">
      <dgm:prSet presAssocID="{207F4A1E-C7A4-4F03-9988-05C361D7C171}" presName="singleCycle" presStyleCnt="0"/>
      <dgm:spPr/>
    </dgm:pt>
    <dgm:pt modelId="{0995E2D5-990A-43F8-BD2A-2E84B9D3CC17}" type="pres">
      <dgm:prSet presAssocID="{207F4A1E-C7A4-4F03-9988-05C361D7C171}" presName="singleCenter" presStyleLbl="node1" presStyleIdx="0" presStyleCnt="4" custLinFactNeighborX="-333" custLinFactNeighborY="-10257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0BF86D46-1B96-4ECF-A516-0D1D9D31EF10}" type="pres">
      <dgm:prSet presAssocID="{852D3AA0-4E38-45A4-BBBE-EDE496348FC6}" presName="Name56" presStyleLbl="parChTrans1D2" presStyleIdx="0" presStyleCnt="3"/>
      <dgm:spPr/>
      <dgm:t>
        <a:bodyPr/>
        <a:lstStyle/>
        <a:p>
          <a:endParaRPr lang="ru-RU"/>
        </a:p>
      </dgm:t>
    </dgm:pt>
    <dgm:pt modelId="{18DE47ED-6D9F-42DF-B3BD-1E4E0222DC1E}" type="pres">
      <dgm:prSet presAssocID="{18A8D27A-DCD7-48C8-B908-3AA541C4F5B6}" presName="text0" presStyleLbl="node1" presStyleIdx="1" presStyleCnt="4" custScaleX="556206" custScaleY="167298" custRadScaleRad="98571" custRadScaleInc="-5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45DD68-7F94-4AAE-8209-4A2F182F5DB9}" type="pres">
      <dgm:prSet presAssocID="{AA58192E-1AF3-4D96-B92D-64ACD30F1196}" presName="Name56" presStyleLbl="parChTrans1D2" presStyleIdx="1" presStyleCnt="3"/>
      <dgm:spPr/>
      <dgm:t>
        <a:bodyPr/>
        <a:lstStyle/>
        <a:p>
          <a:endParaRPr lang="ru-RU"/>
        </a:p>
      </dgm:t>
    </dgm:pt>
    <dgm:pt modelId="{D9430F29-62BF-4699-8D71-C1AFDAD8FF8A}" type="pres">
      <dgm:prSet presAssocID="{640DF7A8-BE42-4595-BCD2-3B6BC4023ACC}" presName="text0" presStyleLbl="node1" presStyleIdx="2" presStyleCnt="4" custScaleX="282857" custScaleY="356298" custRadScaleRad="110356" custRadScaleInc="-322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EE821E-F383-4547-AFD3-34F30E8926AF}" type="pres">
      <dgm:prSet presAssocID="{99FA1313-E5F3-4657-8806-19CFFC874522}" presName="Name56" presStyleLbl="parChTrans1D2" presStyleIdx="2" presStyleCnt="3"/>
      <dgm:spPr/>
      <dgm:t>
        <a:bodyPr/>
        <a:lstStyle/>
        <a:p>
          <a:endParaRPr lang="ru-RU"/>
        </a:p>
      </dgm:t>
    </dgm:pt>
    <dgm:pt modelId="{DF22384C-FA5C-4481-A81A-3D0CF208B8B3}" type="pres">
      <dgm:prSet presAssocID="{79264239-11AF-4F2F-9540-9AA8FCC45DE8}" presName="text0" presStyleLbl="node1" presStyleIdx="3" presStyleCnt="4" custScaleX="290386" custScaleY="298292" custRadScaleRad="110336" custRadScaleInc="347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EC60AEE-B0A5-46D0-8610-AF56A74E1F3F}" srcId="{207F4A1E-C7A4-4F03-9988-05C361D7C171}" destId="{640DF7A8-BE42-4595-BCD2-3B6BC4023ACC}" srcOrd="1" destOrd="0" parTransId="{AA58192E-1AF3-4D96-B92D-64ACD30F1196}" sibTransId="{15EE7B42-56A9-4DF9-A15C-B84193839A24}"/>
    <dgm:cxn modelId="{BF353A8F-ACA1-441A-8968-E37AA25F3B9D}" type="presOf" srcId="{18A8D27A-DCD7-48C8-B908-3AA541C4F5B6}" destId="{18DE47ED-6D9F-42DF-B3BD-1E4E0222DC1E}" srcOrd="0" destOrd="0" presId="urn:microsoft.com/office/officeart/2008/layout/RadialCluster"/>
    <dgm:cxn modelId="{46D729B1-2916-43F8-9C22-6C176FEFFC80}" srcId="{3597A797-442D-421D-948E-61A28C4D2ACB}" destId="{207F4A1E-C7A4-4F03-9988-05C361D7C171}" srcOrd="0" destOrd="0" parTransId="{E0EBF08C-5934-4D8C-A83A-4C072C5D80C8}" sibTransId="{3B66577C-7E00-4F84-9A8C-8F8E923B4F8E}"/>
    <dgm:cxn modelId="{3E81A540-6998-4568-BA25-4366802FF3CD}" srcId="{207F4A1E-C7A4-4F03-9988-05C361D7C171}" destId="{18A8D27A-DCD7-48C8-B908-3AA541C4F5B6}" srcOrd="0" destOrd="0" parTransId="{852D3AA0-4E38-45A4-BBBE-EDE496348FC6}" sibTransId="{F7552655-D756-405B-A935-68A8686CDC80}"/>
    <dgm:cxn modelId="{AA38DC7F-BFB8-4222-9C17-ED5D59F7CD20}" type="presOf" srcId="{640DF7A8-BE42-4595-BCD2-3B6BC4023ACC}" destId="{D9430F29-62BF-4699-8D71-C1AFDAD8FF8A}" srcOrd="0" destOrd="0" presId="urn:microsoft.com/office/officeart/2008/layout/RadialCluster"/>
    <dgm:cxn modelId="{9BE6F9EF-7642-4B7A-A191-742828267CD0}" type="presOf" srcId="{852D3AA0-4E38-45A4-BBBE-EDE496348FC6}" destId="{0BF86D46-1B96-4ECF-A516-0D1D9D31EF10}" srcOrd="0" destOrd="0" presId="urn:microsoft.com/office/officeart/2008/layout/RadialCluster"/>
    <dgm:cxn modelId="{863E4EE6-8CCB-4AC0-91A0-84D4D8144ECF}" srcId="{207F4A1E-C7A4-4F03-9988-05C361D7C171}" destId="{79264239-11AF-4F2F-9540-9AA8FCC45DE8}" srcOrd="2" destOrd="0" parTransId="{99FA1313-E5F3-4657-8806-19CFFC874522}" sibTransId="{A57F87D9-B75A-4138-994C-E76C39C8427D}"/>
    <dgm:cxn modelId="{D53CE6EB-8921-4DF2-953A-DDA7F47AD748}" type="presOf" srcId="{3597A797-442D-421D-948E-61A28C4D2ACB}" destId="{7ED9C276-C13B-4561-8677-5C54822A48B9}" srcOrd="0" destOrd="0" presId="urn:microsoft.com/office/officeart/2008/layout/RadialCluster"/>
    <dgm:cxn modelId="{8837E5F1-95AE-4A57-9EB6-004DB3547AA5}" type="presOf" srcId="{AA58192E-1AF3-4D96-B92D-64ACD30F1196}" destId="{4445DD68-7F94-4AAE-8209-4A2F182F5DB9}" srcOrd="0" destOrd="0" presId="urn:microsoft.com/office/officeart/2008/layout/RadialCluster"/>
    <dgm:cxn modelId="{B771813E-85FF-4A21-8ECA-BC144DE3F7FC}" type="presOf" srcId="{99FA1313-E5F3-4657-8806-19CFFC874522}" destId="{DFEE821E-F383-4547-AFD3-34F30E8926AF}" srcOrd="0" destOrd="0" presId="urn:microsoft.com/office/officeart/2008/layout/RadialCluster"/>
    <dgm:cxn modelId="{44B0828C-74D7-4CFE-AA0D-3685D2C2E267}" type="presOf" srcId="{79264239-11AF-4F2F-9540-9AA8FCC45DE8}" destId="{DF22384C-FA5C-4481-A81A-3D0CF208B8B3}" srcOrd="0" destOrd="0" presId="urn:microsoft.com/office/officeart/2008/layout/RadialCluster"/>
    <dgm:cxn modelId="{A27AF282-10FB-4180-B7F7-A6D7739F6E63}" type="presOf" srcId="{207F4A1E-C7A4-4F03-9988-05C361D7C171}" destId="{0995E2D5-990A-43F8-BD2A-2E84B9D3CC17}" srcOrd="0" destOrd="0" presId="urn:microsoft.com/office/officeart/2008/layout/RadialCluster"/>
    <dgm:cxn modelId="{109E3706-DC87-431E-B706-DE71D711AA2A}" type="presParOf" srcId="{7ED9C276-C13B-4561-8677-5C54822A48B9}" destId="{0FC27C88-FB53-4AB9-B9DB-5563B69CCE37}" srcOrd="0" destOrd="0" presId="urn:microsoft.com/office/officeart/2008/layout/RadialCluster"/>
    <dgm:cxn modelId="{C15BA60D-08E9-4825-9024-B1A037109667}" type="presParOf" srcId="{0FC27C88-FB53-4AB9-B9DB-5563B69CCE37}" destId="{0995E2D5-990A-43F8-BD2A-2E84B9D3CC17}" srcOrd="0" destOrd="0" presId="urn:microsoft.com/office/officeart/2008/layout/RadialCluster"/>
    <dgm:cxn modelId="{5B422EAB-99BD-4661-BC92-A0074F2A8356}" type="presParOf" srcId="{0FC27C88-FB53-4AB9-B9DB-5563B69CCE37}" destId="{0BF86D46-1B96-4ECF-A516-0D1D9D31EF10}" srcOrd="1" destOrd="0" presId="urn:microsoft.com/office/officeart/2008/layout/RadialCluster"/>
    <dgm:cxn modelId="{01158209-B4D1-4DBB-9377-CBA9F27A14CC}" type="presParOf" srcId="{0FC27C88-FB53-4AB9-B9DB-5563B69CCE37}" destId="{18DE47ED-6D9F-42DF-B3BD-1E4E0222DC1E}" srcOrd="2" destOrd="0" presId="urn:microsoft.com/office/officeart/2008/layout/RadialCluster"/>
    <dgm:cxn modelId="{43D581BE-2F38-4D3C-BB66-9C961A45BA7D}" type="presParOf" srcId="{0FC27C88-FB53-4AB9-B9DB-5563B69CCE37}" destId="{4445DD68-7F94-4AAE-8209-4A2F182F5DB9}" srcOrd="3" destOrd="0" presId="urn:microsoft.com/office/officeart/2008/layout/RadialCluster"/>
    <dgm:cxn modelId="{AEF154A7-4DA5-406C-9E07-3DFCFAC431D2}" type="presParOf" srcId="{0FC27C88-FB53-4AB9-B9DB-5563B69CCE37}" destId="{D9430F29-62BF-4699-8D71-C1AFDAD8FF8A}" srcOrd="4" destOrd="0" presId="urn:microsoft.com/office/officeart/2008/layout/RadialCluster"/>
    <dgm:cxn modelId="{BBE27A28-C4CF-48AD-8FAC-A39FBF84C1E5}" type="presParOf" srcId="{0FC27C88-FB53-4AB9-B9DB-5563B69CCE37}" destId="{DFEE821E-F383-4547-AFD3-34F30E8926AF}" srcOrd="5" destOrd="0" presId="urn:microsoft.com/office/officeart/2008/layout/RadialCluster"/>
    <dgm:cxn modelId="{236A06B0-798E-48FC-8744-E8DE4BF0D49E}" type="presParOf" srcId="{0FC27C88-FB53-4AB9-B9DB-5563B69CCE37}" destId="{DF22384C-FA5C-4481-A81A-3D0CF208B8B3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A525B0-57FC-48BD-8F42-B87AF319DCAA}">
      <dsp:nvSpPr>
        <dsp:cNvPr id="0" name=""/>
        <dsp:cNvSpPr/>
      </dsp:nvSpPr>
      <dsp:spPr>
        <a:xfrm>
          <a:off x="72004" y="216021"/>
          <a:ext cx="2509900" cy="942287"/>
        </a:xfrm>
        <a:prstGeom prst="rect">
          <a:avLst/>
        </a:prstGeom>
        <a:solidFill>
          <a:srgbClr val="FF9933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Для 25 волонтеров инклюзивного праздничного агентства </a:t>
          </a:r>
          <a:endParaRPr lang="ru-RU" sz="1500" kern="1200" dirty="0"/>
        </a:p>
      </dsp:txBody>
      <dsp:txXfrm>
        <a:off x="72004" y="216021"/>
        <a:ext cx="2509900" cy="942287"/>
      </dsp:txXfrm>
    </dsp:sp>
    <dsp:sp modelId="{648DAC77-7CA1-4A25-9859-F78D9E5F946D}">
      <dsp:nvSpPr>
        <dsp:cNvPr id="0" name=""/>
        <dsp:cNvSpPr/>
      </dsp:nvSpPr>
      <dsp:spPr>
        <a:xfrm>
          <a:off x="72004" y="1296138"/>
          <a:ext cx="2477103" cy="277931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развили коммуникативные навыки и творческие способности;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расширили круг общения и интересов;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улучшились их личностные качества (милосердие, сострадание, желание помочь ближнему).</a:t>
          </a:r>
          <a:endParaRPr lang="ru-RU" sz="1500" kern="1200" dirty="0"/>
        </a:p>
      </dsp:txBody>
      <dsp:txXfrm>
        <a:off x="72004" y="1296138"/>
        <a:ext cx="2477103" cy="2779312"/>
      </dsp:txXfrm>
    </dsp:sp>
    <dsp:sp modelId="{73500B45-7A86-4B3B-9B47-0E40CF7E2A76}">
      <dsp:nvSpPr>
        <dsp:cNvPr id="0" name=""/>
        <dsp:cNvSpPr/>
      </dsp:nvSpPr>
      <dsp:spPr>
        <a:xfrm>
          <a:off x="2880321" y="240936"/>
          <a:ext cx="2477103" cy="936099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Для </a:t>
          </a:r>
          <a:r>
            <a:rPr lang="ru-RU" sz="1500" kern="1200" dirty="0" err="1" smtClean="0"/>
            <a:t>благополучателей</a:t>
          </a:r>
          <a:endParaRPr lang="ru-RU" sz="1500" kern="1200" dirty="0"/>
        </a:p>
      </dsp:txBody>
      <dsp:txXfrm>
        <a:off x="2880321" y="240936"/>
        <a:ext cx="2477103" cy="936099"/>
      </dsp:txXfrm>
    </dsp:sp>
    <dsp:sp modelId="{E863B1F2-D578-4E3D-A0A6-CACE055C28C5}">
      <dsp:nvSpPr>
        <dsp:cNvPr id="0" name=""/>
        <dsp:cNvSpPr/>
      </dsp:nvSpPr>
      <dsp:spPr>
        <a:xfrm>
          <a:off x="2857085" y="1294841"/>
          <a:ext cx="2477103" cy="277931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98 </a:t>
          </a:r>
          <a:r>
            <a:rPr lang="ru-RU" sz="1500" kern="1200" dirty="0" smtClean="0"/>
            <a:t>жителей </a:t>
          </a:r>
          <a:r>
            <a:rPr lang="ru-RU" sz="1500" kern="1200" dirty="0" err="1" smtClean="0"/>
            <a:t>Шарыповского</a:t>
          </a:r>
          <a:r>
            <a:rPr lang="ru-RU" sz="1500" kern="1200" dirty="0" smtClean="0"/>
            <a:t> </a:t>
          </a:r>
          <a:r>
            <a:rPr lang="ru-RU" sz="1500" kern="1200" dirty="0" smtClean="0"/>
            <a:t>ПНИ, старше 60 лет </a:t>
          </a:r>
          <a:r>
            <a:rPr lang="ru-RU" sz="1500" kern="1200" dirty="0" smtClean="0"/>
            <a:t>получили индивидуальное поздравление с днем рождения: подарок (сувенир), домашние сладости, творческое поздравление, что способствовало созданию позитивного эмоционального фона, снижению тревожности.</a:t>
          </a:r>
          <a:endParaRPr lang="ru-RU" sz="1500" kern="1200" dirty="0"/>
        </a:p>
      </dsp:txBody>
      <dsp:txXfrm>
        <a:off x="2857085" y="1294841"/>
        <a:ext cx="2477103" cy="2779312"/>
      </dsp:txXfrm>
    </dsp:sp>
    <dsp:sp modelId="{86C8BDC8-AAAA-465C-A6F3-C7408E56EC26}">
      <dsp:nvSpPr>
        <dsp:cNvPr id="0" name=""/>
        <dsp:cNvSpPr/>
      </dsp:nvSpPr>
      <dsp:spPr>
        <a:xfrm>
          <a:off x="5681374" y="247857"/>
          <a:ext cx="2527537" cy="872438"/>
        </a:xfrm>
        <a:prstGeom prst="rect">
          <a:avLst/>
        </a:prstGeom>
        <a:solidFill>
          <a:srgbClr val="FF00FF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Для </a:t>
          </a:r>
          <a:r>
            <a:rPr lang="ru-RU" sz="1500" kern="1200" dirty="0" smtClean="0"/>
            <a:t>всех </a:t>
          </a:r>
          <a:r>
            <a:rPr lang="ru-RU" sz="1500" kern="1200" dirty="0" smtClean="0"/>
            <a:t>жителей </a:t>
          </a:r>
          <a:r>
            <a:rPr lang="ru-RU" sz="1500" kern="1200" dirty="0" err="1" smtClean="0"/>
            <a:t>Шарыповского</a:t>
          </a:r>
          <a:r>
            <a:rPr lang="ru-RU" sz="1500" kern="1200" dirty="0" smtClean="0"/>
            <a:t> ПНИ</a:t>
          </a:r>
          <a:endParaRPr lang="ru-RU" sz="1500" kern="1200" dirty="0"/>
        </a:p>
      </dsp:txBody>
      <dsp:txXfrm>
        <a:off x="5681374" y="247857"/>
        <a:ext cx="2527537" cy="872438"/>
      </dsp:txXfrm>
    </dsp:sp>
    <dsp:sp modelId="{0D4B6258-C681-4B85-BE75-E08D8B499E2D}">
      <dsp:nvSpPr>
        <dsp:cNvPr id="0" name=""/>
        <dsp:cNvSpPr/>
      </dsp:nvSpPr>
      <dsp:spPr>
        <a:xfrm>
          <a:off x="5688637" y="1224146"/>
          <a:ext cx="2477103" cy="277931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С увеличением культурно-массовых мероприятий жизнь стала разнообразнее, интереснее, расширились дружеские связи.</a:t>
          </a:r>
          <a:endParaRPr lang="ru-RU" sz="1500" kern="1200" dirty="0"/>
        </a:p>
      </dsp:txBody>
      <dsp:txXfrm>
        <a:off x="5688637" y="1224146"/>
        <a:ext cx="2477103" cy="27793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95E2D5-990A-43F8-BD2A-2E84B9D3CC17}">
      <dsp:nvSpPr>
        <dsp:cNvPr id="0" name=""/>
        <dsp:cNvSpPr/>
      </dsp:nvSpPr>
      <dsp:spPr>
        <a:xfrm>
          <a:off x="3481081" y="1394057"/>
          <a:ext cx="1516900" cy="1516900"/>
        </a:xfrm>
        <a:prstGeom prst="roundRect">
          <a:avLst/>
        </a:prstGeom>
        <a:solidFill>
          <a:srgbClr val="0000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ресурсы</a:t>
          </a:r>
          <a:endParaRPr lang="ru-RU" sz="2500" kern="1200" dirty="0"/>
        </a:p>
      </dsp:txBody>
      <dsp:txXfrm>
        <a:off x="3555130" y="1468106"/>
        <a:ext cx="1368802" cy="1368802"/>
      </dsp:txXfrm>
    </dsp:sp>
    <dsp:sp modelId="{0BF86D46-1B96-4ECF-A516-0D1D9D31EF10}">
      <dsp:nvSpPr>
        <dsp:cNvPr id="0" name=""/>
        <dsp:cNvSpPr/>
      </dsp:nvSpPr>
      <dsp:spPr>
        <a:xfrm rot="16203692">
          <a:off x="4135156" y="1288755"/>
          <a:ext cx="21060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0604" y="0"/>
              </a:lnTo>
            </a:path>
          </a:pathLst>
        </a:custGeom>
        <a:noFill/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DE47ED-6D9F-42DF-B3BD-1E4E0222DC1E}">
      <dsp:nvSpPr>
        <dsp:cNvPr id="0" name=""/>
        <dsp:cNvSpPr/>
      </dsp:nvSpPr>
      <dsp:spPr>
        <a:xfrm>
          <a:off x="1415058" y="-516835"/>
          <a:ext cx="5652852" cy="1700288"/>
        </a:xfrm>
        <a:prstGeom prst="round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u="sng" kern="1200" dirty="0" smtClean="0"/>
            <a:t>ТРУДОВЫЕ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u="none" kern="1200" dirty="0" smtClean="0"/>
            <a:t>Практика успешно апробирована силами штатных сотрудников: заместитель директора, психолог, социальный педагог, </a:t>
          </a:r>
          <a:r>
            <a:rPr lang="ru-RU" sz="1800" u="none" kern="1200" dirty="0" err="1" smtClean="0"/>
            <a:t>культорганизатор</a:t>
          </a:r>
          <a:r>
            <a:rPr lang="ru-RU" sz="1800" u="none" kern="1200" dirty="0" smtClean="0"/>
            <a:t>, </a:t>
          </a:r>
          <a:r>
            <a:rPr lang="ru-RU" sz="1800" u="none" kern="1200" dirty="0" err="1" smtClean="0"/>
            <a:t>трудинструктор</a:t>
          </a:r>
          <a:r>
            <a:rPr lang="ru-RU" sz="1800" u="none" kern="1200" dirty="0" smtClean="0"/>
            <a:t>, руководитель кружка, специалист по социальной реабилитации</a:t>
          </a:r>
        </a:p>
      </dsp:txBody>
      <dsp:txXfrm>
        <a:off x="1498059" y="-433834"/>
        <a:ext cx="5486850" cy="1534286"/>
      </dsp:txXfrm>
    </dsp:sp>
    <dsp:sp modelId="{4445DD68-7F94-4AAE-8209-4A2F182F5DB9}">
      <dsp:nvSpPr>
        <dsp:cNvPr id="0" name=""/>
        <dsp:cNvSpPr/>
      </dsp:nvSpPr>
      <dsp:spPr>
        <a:xfrm rot="1234016">
          <a:off x="4986161" y="2502242"/>
          <a:ext cx="37091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70910" y="0"/>
              </a:lnTo>
            </a:path>
          </a:pathLst>
        </a:custGeom>
        <a:noFill/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430F29-62BF-4699-8D71-C1AFDAD8FF8A}">
      <dsp:nvSpPr>
        <dsp:cNvPr id="0" name=""/>
        <dsp:cNvSpPr/>
      </dsp:nvSpPr>
      <dsp:spPr>
        <a:xfrm>
          <a:off x="5345251" y="1296148"/>
          <a:ext cx="2874742" cy="3621140"/>
        </a:xfrm>
        <a:prstGeom prst="round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u="sng" kern="1200" dirty="0" smtClean="0"/>
            <a:t>МАТЕРИАЛЬНО-ТЕХНИЧЕСКИЕ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Помещение и оборудование для изготовления тортов и пирожных (духовая печь, миксер, посуда, формы, конверты для крема).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Сценические костюмы (различные).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Творческие мастерские </a:t>
          </a:r>
        </a:p>
      </dsp:txBody>
      <dsp:txXfrm>
        <a:off x="5485584" y="1436481"/>
        <a:ext cx="2594076" cy="3340474"/>
      </dsp:txXfrm>
    </dsp:sp>
    <dsp:sp modelId="{DFEE821E-F383-4547-AFD3-34F30E8926AF}">
      <dsp:nvSpPr>
        <dsp:cNvPr id="0" name=""/>
        <dsp:cNvSpPr/>
      </dsp:nvSpPr>
      <dsp:spPr>
        <a:xfrm rot="9636834">
          <a:off x="3183299" y="2470257"/>
          <a:ext cx="30646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6469" y="0"/>
              </a:lnTo>
            </a:path>
          </a:pathLst>
        </a:custGeom>
        <a:noFill/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22384C-FA5C-4481-A81A-3D0CF208B8B3}">
      <dsp:nvSpPr>
        <dsp:cNvPr id="0" name=""/>
        <dsp:cNvSpPr/>
      </dsp:nvSpPr>
      <dsp:spPr>
        <a:xfrm>
          <a:off x="240726" y="1524564"/>
          <a:ext cx="2951261" cy="3031611"/>
        </a:xfrm>
        <a:prstGeom prst="round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u="sng" kern="1200" dirty="0" smtClean="0"/>
            <a:t>ФИНАНСОВЫЕ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Практика реализована на средства Фонда президентских грантов в рамках проекта «Новые возможности для инвалидов ПНИ».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Социальный партнер проекта: КРООИ «За равные права»</a:t>
          </a:r>
          <a:endParaRPr lang="ru-RU" sz="1800" kern="1200" dirty="0"/>
        </a:p>
      </dsp:txBody>
      <dsp:txXfrm>
        <a:off x="384795" y="1668633"/>
        <a:ext cx="2663123" cy="27434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CD4AC-82FC-42F9-A272-FA282CBA9D6C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637437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80B0B-0F22-4AF5-A94B-D56039D92E25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482221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F862C-C8BF-42B2-8A68-238D0B0CB55E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452231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3D07C-23C1-4E14-BB75-9E112AD1CA3B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973691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E8308-AF1C-4913-A7A2-F9D318ECF57A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320721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3ACEBA-177E-4BEC-AD51-13859D53F68F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182192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B7EEB3-74A1-4FBC-9647-F4FC4C269C94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620507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082D0-471C-42CC-BE68-0779A9994006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688249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5439DB-612E-4D23-8F2F-ED5AF4D18F18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660858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F9BD88-63F4-4562-AF27-850ED816245D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101974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FD2C0-4FE1-4744-AC1B-8035D14B5A70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649005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smtClean="0"/>
              <a:t>Haga clic para modificar el estilo de texto del patrón</a:t>
            </a:r>
          </a:p>
          <a:p>
            <a:pPr lvl="1"/>
            <a:r>
              <a:rPr lang="es-ES" altLang="ru-RU" smtClean="0"/>
              <a:t>Segundo nivel</a:t>
            </a:r>
          </a:p>
          <a:p>
            <a:pPr lvl="2"/>
            <a:r>
              <a:rPr lang="es-ES" altLang="ru-RU" smtClean="0"/>
              <a:t>Tercer nivel</a:t>
            </a:r>
          </a:p>
          <a:p>
            <a:pPr lvl="3"/>
            <a:r>
              <a:rPr lang="es-ES" altLang="ru-RU" smtClean="0"/>
              <a:t>Cuarto nivel</a:t>
            </a:r>
          </a:p>
          <a:p>
            <a:pPr lvl="4"/>
            <a:r>
              <a:rPr lang="es-ES" altLang="ru-RU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s-ES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8D24480-DE17-49F8-9962-4B1CEE28DB61}" type="slidenum">
              <a:rPr lang="es-ES" altLang="ru-RU"/>
              <a:pPr>
                <a:defRPr/>
              </a:pPr>
              <a:t>‹#›</a:t>
            </a:fld>
            <a:endParaRPr lang="es-E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76600" y="2276475"/>
            <a:ext cx="4459288" cy="1470025"/>
          </a:xfrm>
        </p:spPr>
        <p:txBody>
          <a:bodyPr anchor="ctr"/>
          <a:lstStyle/>
          <a:p>
            <a:pPr eaLnBrk="1" hangingPunct="1">
              <a:defRPr/>
            </a:pPr>
            <a:r>
              <a:rPr lang="ru-RU" altLang="ru-RU" sz="4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МАСЛОВА Елена Владимировна</a:t>
            </a:r>
            <a:endParaRPr lang="es-ES" altLang="ru-RU" sz="4000" b="1" dirty="0" smtClean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54842"/>
            <a:ext cx="2160240" cy="3241275"/>
          </a:xfrm>
          <a:prstGeom prst="rect">
            <a:avLst/>
          </a:prstGeom>
          <a:ln>
            <a:gradFill>
              <a:gsLst>
                <a:gs pos="13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5" name="TextBox 4"/>
          <p:cNvSpPr txBox="1"/>
          <p:nvPr/>
        </p:nvSpPr>
        <p:spPr>
          <a:xfrm>
            <a:off x="611560" y="3778492"/>
            <a:ext cx="7451719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dirty="0" smtClean="0">
                <a:solidFill>
                  <a:schemeClr val="accent5">
                    <a:lumMod val="25000"/>
                  </a:schemeClr>
                </a:solidFill>
              </a:rPr>
              <a:t>Заместитель директора</a:t>
            </a:r>
          </a:p>
          <a:p>
            <a:pPr algn="ctr">
              <a:defRPr/>
            </a:pPr>
            <a:r>
              <a:rPr lang="ru-RU" sz="2400" dirty="0" smtClean="0">
                <a:solidFill>
                  <a:schemeClr val="accent5">
                    <a:lumMod val="25000"/>
                  </a:schemeClr>
                </a:solidFill>
              </a:rPr>
              <a:t>краевого </a:t>
            </a:r>
            <a:r>
              <a:rPr lang="ru-RU" sz="2400" dirty="0">
                <a:solidFill>
                  <a:schemeClr val="accent5">
                    <a:lumMod val="25000"/>
                  </a:schemeClr>
                </a:solidFill>
              </a:rPr>
              <a:t>государственное бюджетное учреждение </a:t>
            </a:r>
          </a:p>
          <a:p>
            <a:pPr algn="ctr">
              <a:defRPr/>
            </a:pPr>
            <a:r>
              <a:rPr lang="ru-RU" sz="2400" dirty="0">
                <a:solidFill>
                  <a:schemeClr val="accent5">
                    <a:lumMod val="25000"/>
                  </a:schemeClr>
                </a:solidFill>
              </a:rPr>
              <a:t>социального обслуживания </a:t>
            </a:r>
          </a:p>
          <a:p>
            <a:pPr algn="ctr">
              <a:defRPr/>
            </a:pPr>
            <a:r>
              <a:rPr lang="ru-RU" sz="2400" dirty="0">
                <a:solidFill>
                  <a:schemeClr val="accent5">
                    <a:lumMod val="25000"/>
                  </a:schemeClr>
                </a:solidFill>
              </a:rPr>
              <a:t>«Шарыповский психоневрологический интернат»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08400" y="5445125"/>
            <a:ext cx="22225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accent5">
                    <a:lumMod val="25000"/>
                  </a:schemeClr>
                </a:solidFill>
              </a:rPr>
              <a:t>Красноярский </a:t>
            </a:r>
            <a:r>
              <a:rPr lang="ru-RU" dirty="0" smtClean="0">
                <a:solidFill>
                  <a:schemeClr val="accent5">
                    <a:lumMod val="25000"/>
                  </a:schemeClr>
                </a:solidFill>
              </a:rPr>
              <a:t>край</a:t>
            </a:r>
          </a:p>
          <a:p>
            <a:pPr algn="ctr">
              <a:defRPr/>
            </a:pPr>
            <a:r>
              <a:rPr lang="ru-RU" dirty="0" smtClean="0">
                <a:solidFill>
                  <a:schemeClr val="accent5">
                    <a:lumMod val="25000"/>
                  </a:schemeClr>
                </a:solidFill>
              </a:rPr>
              <a:t>2023</a:t>
            </a:r>
            <a:endParaRPr lang="ru-RU" dirty="0">
              <a:solidFill>
                <a:schemeClr val="accent5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6916" y="247313"/>
            <a:ext cx="832606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Для </a:t>
            </a:r>
            <a:r>
              <a:rPr lang="ru-RU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торжественного поздравления именинников </a:t>
            </a:r>
            <a:r>
              <a:rPr lang="ru-RU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волонтеры инклюзивного </a:t>
            </a:r>
          </a:p>
          <a:p>
            <a:pPr algn="ctr">
              <a:defRPr/>
            </a:pPr>
            <a:r>
              <a:rPr lang="ru-RU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агентства «Поделись добром» изготовили 44 торта и 128 пирожных</a:t>
            </a:r>
          </a:p>
        </p:txBody>
      </p:sp>
      <p:pic>
        <p:nvPicPr>
          <p:cNvPr id="11267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38" y="1136650"/>
            <a:ext cx="3609975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047750"/>
            <a:ext cx="2212975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459" y="4049713"/>
            <a:ext cx="374491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AutoShape 2" descr="blob:https://web.whatsapp.com/c883b2a5-778e-4e60-8fc5-8d228cf4a25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586" y="1083877"/>
            <a:ext cx="2160240" cy="2880320"/>
          </a:xfrm>
          <a:prstGeom prst="rect">
            <a:avLst/>
          </a:prstGeom>
        </p:spPr>
      </p:pic>
      <p:pic>
        <p:nvPicPr>
          <p:cNvPr id="11269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3892550"/>
            <a:ext cx="3851275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4707" y="260648"/>
            <a:ext cx="725237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Проведено </a:t>
            </a:r>
            <a:r>
              <a:rPr lang="ru-RU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12 праздничных </a:t>
            </a:r>
            <a:r>
              <a:rPr lang="ru-RU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программ: календарные праздники,</a:t>
            </a:r>
            <a:endParaRPr lang="ru-RU" dirty="0">
              <a:ln>
                <a:solidFill>
                  <a:srgbClr val="0000FF"/>
                </a:solidFill>
              </a:ln>
              <a:solidFill>
                <a:srgbClr val="0000FF"/>
              </a:solidFill>
            </a:endParaRPr>
          </a:p>
          <a:p>
            <a:pPr algn="ctr">
              <a:defRPr/>
            </a:pPr>
            <a:r>
              <a:rPr lang="ru-RU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событийные мероприятия, конкурсы и социальные акции</a:t>
            </a:r>
          </a:p>
        </p:txBody>
      </p:sp>
      <p:pic>
        <p:nvPicPr>
          <p:cNvPr id="12291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438" y="1317625"/>
            <a:ext cx="3309937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071563"/>
            <a:ext cx="2232025" cy="297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8" t="6837" r="-1357" b="11099"/>
          <a:stretch>
            <a:fillRect/>
          </a:stretch>
        </p:blipFill>
        <p:spPr bwMode="auto">
          <a:xfrm>
            <a:off x="1023938" y="4211638"/>
            <a:ext cx="3497262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065213"/>
            <a:ext cx="2233612" cy="297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205288"/>
            <a:ext cx="3024187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145104892"/>
              </p:ext>
            </p:extLst>
          </p:nvPr>
        </p:nvGraphicFramePr>
        <p:xfrm>
          <a:off x="467544" y="1052736"/>
          <a:ext cx="8208912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9512" y="332656"/>
            <a:ext cx="906299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dirty="0">
                <a:ln>
                  <a:solidFill>
                    <a:srgbClr val="0033CC"/>
                  </a:solidFill>
                </a:ln>
                <a:solidFill>
                  <a:srgbClr val="0033CC"/>
                </a:solidFill>
              </a:rPr>
              <a:t>Как изменилась жизнь проживающих в психоневрологическом интернате?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42821" y="260648"/>
            <a:ext cx="91469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ln>
                  <a:solidFill>
                    <a:srgbClr val="0033CC"/>
                  </a:solidFill>
                </a:ln>
                <a:solidFill>
                  <a:srgbClr val="0000FF"/>
                </a:solidFill>
              </a:rPr>
              <a:t>Идея создания инклюзивного праздничного агентства «Поделись добром» </a:t>
            </a:r>
          </a:p>
          <a:p>
            <a:pPr algn="ctr"/>
            <a:r>
              <a:rPr lang="ru-RU" sz="2000" dirty="0" smtClean="0">
                <a:ln>
                  <a:solidFill>
                    <a:srgbClr val="0033CC"/>
                  </a:solidFill>
                </a:ln>
                <a:solidFill>
                  <a:srgbClr val="0000FF"/>
                </a:solidFill>
              </a:rPr>
              <a:t>очень проста и доступна для применения в любом регионе, </a:t>
            </a:r>
          </a:p>
          <a:p>
            <a:pPr algn="ctr"/>
            <a:r>
              <a:rPr lang="ru-RU" sz="2000" dirty="0" smtClean="0">
                <a:ln>
                  <a:solidFill>
                    <a:srgbClr val="0033CC"/>
                  </a:solidFill>
                </a:ln>
                <a:solidFill>
                  <a:srgbClr val="0000FF"/>
                </a:solidFill>
              </a:rPr>
              <a:t>в любых организациях социального обслуживания. </a:t>
            </a:r>
            <a:endParaRPr lang="ru-RU" sz="2000" dirty="0">
              <a:ln>
                <a:solidFill>
                  <a:srgbClr val="0033CC"/>
                </a:solidFill>
              </a:ln>
              <a:solidFill>
                <a:srgbClr val="0000FF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9046792"/>
              </p:ext>
            </p:extLst>
          </p:nvPr>
        </p:nvGraphicFramePr>
        <p:xfrm>
          <a:off x="423024" y="1783400"/>
          <a:ext cx="8471848" cy="5056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620688"/>
            <a:ext cx="5508104" cy="41234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Горизонтальный свиток 3"/>
          <p:cNvSpPr/>
          <p:nvPr/>
        </p:nvSpPr>
        <p:spPr>
          <a:xfrm>
            <a:off x="323528" y="2060848"/>
            <a:ext cx="2880320" cy="2160240"/>
          </a:xfrm>
          <a:prstGeom prst="horizontalScroll">
            <a:avLst/>
          </a:prstGeom>
          <a:solidFill>
            <a:srgbClr val="E1AC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«Будьте добрее, когда это возможно.</a:t>
            </a:r>
          </a:p>
          <a:p>
            <a:pPr algn="ctr"/>
            <a:r>
              <a:rPr lang="ru-RU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А это возможно всегда»</a:t>
            </a:r>
          </a:p>
          <a:p>
            <a:pPr algn="ctr"/>
            <a:r>
              <a:rPr lang="ru-RU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                    </a:t>
            </a:r>
            <a:r>
              <a:rPr lang="ru-RU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Далай</a:t>
            </a:r>
            <a:r>
              <a:rPr lang="ru-RU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 Лама</a:t>
            </a:r>
            <a:endParaRPr lang="ru-RU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66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84188" y="5492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Инклюзивное праздничное агентство </a:t>
            </a:r>
            <a:r>
              <a:rPr lang="ru-RU" altLang="ru-RU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«Поделись добром» </a:t>
            </a:r>
            <a:r>
              <a:rPr lang="ru-RU" altLang="ru-RU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как способ социальной реабилитации инвалидов </a:t>
            </a:r>
            <a:r>
              <a:rPr lang="ru-RU" altLang="ru-RU" sz="28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Шарыповского</a:t>
            </a:r>
            <a:r>
              <a:rPr lang="ru-RU" altLang="ru-RU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ПНИ</a:t>
            </a:r>
            <a:endParaRPr lang="es-ES" altLang="ru-RU" sz="2800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ru-RU" altLang="ru-RU" sz="2800" u="sng" dirty="0" smtClean="0">
                <a:solidFill>
                  <a:srgbClr val="000099"/>
                </a:solidFill>
              </a:rPr>
              <a:t>Целевая аудитория:</a:t>
            </a:r>
            <a:r>
              <a:rPr lang="ru-RU" altLang="ru-RU" sz="2800" dirty="0" smtClean="0">
                <a:solidFill>
                  <a:srgbClr val="000099"/>
                </a:solidFill>
              </a:rPr>
              <a:t> </a:t>
            </a:r>
            <a:r>
              <a:rPr lang="ru-RU" altLang="ru-RU" sz="2800" dirty="0" smtClean="0">
                <a:solidFill>
                  <a:srgbClr val="0000FF"/>
                </a:solidFill>
              </a:rPr>
              <a:t>инвалиды с ментальными нарушениями старше 18 лет, проживающие в </a:t>
            </a:r>
            <a:r>
              <a:rPr lang="ru-RU" altLang="ru-RU" sz="2800" dirty="0" err="1" smtClean="0">
                <a:solidFill>
                  <a:srgbClr val="0000FF"/>
                </a:solidFill>
              </a:rPr>
              <a:t>Шарыповском</a:t>
            </a:r>
            <a:r>
              <a:rPr lang="ru-RU" altLang="ru-RU" sz="2800" dirty="0" smtClean="0">
                <a:solidFill>
                  <a:srgbClr val="0000FF"/>
                </a:solidFill>
              </a:rPr>
              <a:t> психоневрологическом интернате:</a:t>
            </a:r>
          </a:p>
          <a:p>
            <a:pPr marL="0" indent="0" algn="ctr" eaLnBrk="1" hangingPunct="1">
              <a:buFontTx/>
              <a:buNone/>
            </a:pPr>
            <a:r>
              <a:rPr lang="ru-RU" altLang="ru-RU" sz="2800" dirty="0" smtClean="0">
                <a:solidFill>
                  <a:srgbClr val="0000FF"/>
                </a:solidFill>
              </a:rPr>
              <a:t>98 </a:t>
            </a:r>
            <a:r>
              <a:rPr lang="ru-RU" altLang="ru-RU" sz="2800" dirty="0" err="1" smtClean="0">
                <a:solidFill>
                  <a:srgbClr val="0000FF"/>
                </a:solidFill>
              </a:rPr>
              <a:t>благополучателей</a:t>
            </a:r>
            <a:r>
              <a:rPr lang="ru-RU" altLang="ru-RU" sz="2800" dirty="0" smtClean="0">
                <a:solidFill>
                  <a:srgbClr val="0000FF"/>
                </a:solidFill>
              </a:rPr>
              <a:t> старше 60 лет, 25 </a:t>
            </a:r>
            <a:r>
              <a:rPr lang="ru-RU" altLang="ru-RU" sz="2800" dirty="0" smtClean="0">
                <a:solidFill>
                  <a:srgbClr val="0000FF"/>
                </a:solidFill>
              </a:rPr>
              <a:t>– участники инклюзивного праздничного агентства</a:t>
            </a:r>
          </a:p>
          <a:p>
            <a:pPr marL="0" indent="0" algn="ctr" eaLnBrk="1" hangingPunct="1">
              <a:buFontTx/>
              <a:buNone/>
            </a:pPr>
            <a:r>
              <a:rPr lang="ru-RU" altLang="ru-RU" sz="2800" u="sng" dirty="0" smtClean="0">
                <a:solidFill>
                  <a:srgbClr val="000099"/>
                </a:solidFill>
              </a:rPr>
              <a:t>Территория внедрения практики: </a:t>
            </a:r>
            <a:r>
              <a:rPr lang="ru-RU" altLang="ru-RU" sz="2800" dirty="0" smtClean="0">
                <a:solidFill>
                  <a:srgbClr val="0000FF"/>
                </a:solidFill>
              </a:rPr>
              <a:t>КГБУ СО «Шарыповский психоневрологический интернат»</a:t>
            </a:r>
          </a:p>
          <a:p>
            <a:pPr marL="0" indent="0" eaLnBrk="1" hangingPunct="1">
              <a:buFontTx/>
              <a:buNone/>
            </a:pPr>
            <a:endParaRPr lang="es-ES" alt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325562"/>
          </a:xfrm>
          <a:solidFill>
            <a:schemeClr val="accent5"/>
          </a:solidFill>
        </p:spPr>
        <p:txBody>
          <a:bodyPr/>
          <a:lstStyle/>
          <a:p>
            <a:pPr eaLnBrk="1" hangingPunct="1">
              <a:defRPr/>
            </a:pPr>
            <a:r>
              <a:rPr lang="ru-RU" altLang="ru-RU" sz="2000" b="1" u="sng" dirty="0" smtClean="0">
                <a:solidFill>
                  <a:schemeClr val="tx1"/>
                </a:solidFill>
              </a:rPr>
              <a:t/>
            </a:r>
            <a:br>
              <a:rPr lang="ru-RU" altLang="ru-RU" sz="2000" b="1" u="sng" dirty="0" smtClean="0">
                <a:solidFill>
                  <a:schemeClr val="tx1"/>
                </a:solidFill>
              </a:rPr>
            </a:br>
            <a:r>
              <a:rPr lang="ru-RU" altLang="ru-RU" sz="1800" b="1" u="sng" dirty="0" smtClean="0">
                <a:solidFill>
                  <a:srgbClr val="7030A0"/>
                </a:solidFill>
              </a:rPr>
              <a:t>Цель:</a:t>
            </a:r>
            <a:r>
              <a:rPr lang="ru-RU" alt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 smtClean="0"/>
              <a:t>оказание помощи инвалидам с ментальными нарушениями старше </a:t>
            </a:r>
            <a:r>
              <a:rPr lang="ru-RU" sz="1800" dirty="0" smtClean="0"/>
              <a:t>60 </a:t>
            </a:r>
            <a:r>
              <a:rPr lang="ru-RU" sz="1800" dirty="0" smtClean="0"/>
              <a:t>лет, проживающим в </a:t>
            </a:r>
            <a:r>
              <a:rPr lang="ru-RU" sz="1800" dirty="0" err="1" smtClean="0"/>
              <a:t>Шарыповском</a:t>
            </a:r>
            <a:r>
              <a:rPr lang="ru-RU" sz="1800" dirty="0" smtClean="0"/>
              <a:t> психоневрологическом интернате, в социальной реабилитации и повышении качества жизни посредством инклюзивного праздничного агентства.</a:t>
            </a:r>
            <a:br>
              <a:rPr lang="ru-RU" sz="1800" dirty="0" smtClean="0"/>
            </a:br>
            <a:endParaRPr lang="es-ES" altLang="ru-RU" sz="1800" dirty="0" smtClean="0">
              <a:solidFill>
                <a:schemeClr val="tx1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44675"/>
            <a:ext cx="8229600" cy="4824413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altLang="ru-RU" sz="2800" b="1" u="sng" dirty="0" smtClean="0">
                <a:solidFill>
                  <a:srgbClr val="7030A0"/>
                </a:solidFill>
              </a:rPr>
              <a:t>Задачи: </a:t>
            </a:r>
            <a:endParaRPr lang="es-ES" altLang="ru-RU" sz="2800" b="1" u="sng" dirty="0" smtClean="0">
              <a:solidFill>
                <a:srgbClr val="7030A0"/>
              </a:solidFill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1043608" y="3062605"/>
            <a:ext cx="6877050" cy="1873250"/>
          </a:xfrm>
          <a:prstGeom prst="homePlate">
            <a:avLst/>
          </a:prstGeom>
          <a:solidFill>
            <a:srgbClr val="F9D1DB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2.	Обучить </a:t>
            </a:r>
            <a:r>
              <a:rPr lang="ru-RU" dirty="0" smtClean="0"/>
              <a:t>25 участников </a:t>
            </a:r>
            <a:r>
              <a:rPr lang="ru-RU" dirty="0"/>
              <a:t>инклюзивного праздничного агентства волонтерской деятельности по направлениям:</a:t>
            </a:r>
          </a:p>
          <a:p>
            <a:pPr algn="ctr">
              <a:defRPr/>
            </a:pPr>
            <a:r>
              <a:rPr lang="ru-RU" dirty="0"/>
              <a:t>- организация праздников,</a:t>
            </a:r>
          </a:p>
          <a:p>
            <a:pPr algn="ctr">
              <a:defRPr/>
            </a:pPr>
            <a:r>
              <a:rPr lang="ru-RU" dirty="0"/>
              <a:t>- изготовление сувениров (подарков),</a:t>
            </a:r>
          </a:p>
          <a:p>
            <a:pPr algn="ctr">
              <a:defRPr/>
            </a:pPr>
            <a:r>
              <a:rPr lang="ru-RU" dirty="0"/>
              <a:t>- изготовление кондитерских изделий;</a:t>
            </a:r>
          </a:p>
        </p:txBody>
      </p:sp>
      <p:sp>
        <p:nvSpPr>
          <p:cNvPr id="14" name="Пятиугольник 13"/>
          <p:cNvSpPr/>
          <p:nvPr/>
        </p:nvSpPr>
        <p:spPr>
          <a:xfrm>
            <a:off x="2339975" y="4997450"/>
            <a:ext cx="5976938" cy="1238250"/>
          </a:xfrm>
          <a:prstGeom prst="homePlate">
            <a:avLst/>
          </a:prstGeom>
          <a:solidFill>
            <a:srgbClr val="F9D1DB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3. Организовать и провести праздничные мероприятия для </a:t>
            </a:r>
            <a:r>
              <a:rPr lang="ru-RU" dirty="0" smtClean="0"/>
              <a:t>98 </a:t>
            </a:r>
            <a:r>
              <a:rPr lang="ru-RU" dirty="0" smtClean="0"/>
              <a:t>жителей </a:t>
            </a:r>
            <a:r>
              <a:rPr lang="ru-RU" dirty="0" err="1" smtClean="0"/>
              <a:t>Шарыповского</a:t>
            </a:r>
            <a:r>
              <a:rPr lang="ru-RU" dirty="0" smtClean="0"/>
              <a:t> ПНИ</a:t>
            </a:r>
            <a:r>
              <a:rPr lang="ru-RU" dirty="0"/>
              <a:t>, </a:t>
            </a:r>
            <a:r>
              <a:rPr lang="ru-RU" dirty="0" smtClean="0"/>
              <a:t>старше 60 лет, включая </a:t>
            </a:r>
            <a:r>
              <a:rPr lang="ru-RU" dirty="0"/>
              <a:t>поздравления именинников.</a:t>
            </a:r>
          </a:p>
        </p:txBody>
      </p:sp>
      <p:sp>
        <p:nvSpPr>
          <p:cNvPr id="9" name="Пятиугольник 8"/>
          <p:cNvSpPr/>
          <p:nvPr/>
        </p:nvSpPr>
        <p:spPr>
          <a:xfrm>
            <a:off x="2321680" y="1762760"/>
            <a:ext cx="5976937" cy="1238250"/>
          </a:xfrm>
          <a:prstGeom prst="homePlate">
            <a:avLst/>
          </a:prstGeom>
          <a:solidFill>
            <a:srgbClr val="F9D1DB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1.	Вовлечь в инклюзивное праздничное агентство </a:t>
            </a:r>
            <a:r>
              <a:rPr lang="ru-RU" dirty="0" smtClean="0"/>
              <a:t>«Поделись добром» 25 получателей социальных услуг </a:t>
            </a:r>
            <a:r>
              <a:rPr lang="ru-RU" dirty="0" err="1" smtClean="0"/>
              <a:t>Шарыповского</a:t>
            </a:r>
            <a:r>
              <a:rPr lang="ru-RU" dirty="0" smtClean="0"/>
              <a:t> ПНИ, </a:t>
            </a:r>
            <a:r>
              <a:rPr lang="ru-RU" dirty="0"/>
              <a:t>имеющих творческие и коммуникативные способности;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539552" y="188640"/>
            <a:ext cx="2952328" cy="1033272"/>
          </a:xfrm>
          <a:prstGeom prst="horizontalScroll">
            <a:avLst/>
          </a:prstGeom>
          <a:solidFill>
            <a:srgbClr val="EAEFAF"/>
          </a:solidFill>
          <a:ln>
            <a:solidFill>
              <a:srgbClr val="92D05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ln>
                  <a:solidFill>
                    <a:srgbClr val="CC3399"/>
                  </a:solidFill>
                </a:ln>
              </a:rPr>
              <a:t>С чего все </a:t>
            </a:r>
            <a:r>
              <a:rPr lang="ru-RU" dirty="0" smtClean="0">
                <a:ln>
                  <a:solidFill>
                    <a:srgbClr val="CC3399"/>
                  </a:solidFill>
                </a:ln>
              </a:rPr>
              <a:t>начиналось</a:t>
            </a:r>
            <a:r>
              <a:rPr lang="ru-RU" dirty="0">
                <a:ln>
                  <a:solidFill>
                    <a:srgbClr val="CC3399"/>
                  </a:solidFill>
                </a:ln>
              </a:rPr>
              <a:t>?</a:t>
            </a:r>
          </a:p>
        </p:txBody>
      </p:sp>
      <p:pic>
        <p:nvPicPr>
          <p:cNvPr id="5123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33375"/>
            <a:ext cx="3600450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23528" y="1335088"/>
            <a:ext cx="3888432" cy="1778496"/>
          </a:xfrm>
          <a:prstGeom prst="roundRect">
            <a:avLst/>
          </a:prstGeom>
          <a:solidFill>
            <a:srgbClr val="EAEFAF"/>
          </a:solidFill>
          <a:ln>
            <a:solidFill>
              <a:srgbClr val="92D05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ln>
                  <a:solidFill>
                    <a:srgbClr val="0070C0"/>
                  </a:solidFill>
                </a:ln>
              </a:rPr>
              <a:t>Из числа </a:t>
            </a:r>
            <a:r>
              <a:rPr lang="ru-RU" dirty="0" smtClean="0">
                <a:ln>
                  <a:solidFill>
                    <a:srgbClr val="0070C0"/>
                  </a:solidFill>
                </a:ln>
              </a:rPr>
              <a:t>проживающих в ПНИ, </a:t>
            </a:r>
            <a:r>
              <a:rPr lang="ru-RU" dirty="0">
                <a:ln>
                  <a:solidFill>
                    <a:srgbClr val="0070C0"/>
                  </a:solidFill>
                </a:ln>
              </a:rPr>
              <a:t>имеющих творческие и коммуникативные способности, сформировали команду инклюзивного праздничного агентства «Поделись добром»</a:t>
            </a:r>
          </a:p>
        </p:txBody>
      </p:sp>
      <p:sp>
        <p:nvSpPr>
          <p:cNvPr id="6" name="Выноска с четырьмя стрелками 5"/>
          <p:cNvSpPr/>
          <p:nvPr/>
        </p:nvSpPr>
        <p:spPr>
          <a:xfrm>
            <a:off x="3039252" y="3983088"/>
            <a:ext cx="3188932" cy="1737123"/>
          </a:xfrm>
          <a:prstGeom prst="quadArrowCallout">
            <a:avLst/>
          </a:prstGeom>
          <a:solidFill>
            <a:srgbClr val="F9D1DB"/>
          </a:solidFill>
          <a:ln>
            <a:solidFill>
              <a:srgbClr val="FF33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n>
                  <a:solidFill>
                    <a:srgbClr val="FF3300"/>
                  </a:solidFill>
                </a:ln>
              </a:rPr>
              <a:t>25</a:t>
            </a:r>
          </a:p>
          <a:p>
            <a:pPr algn="ctr">
              <a:defRPr/>
            </a:pPr>
            <a:r>
              <a:rPr lang="ru-RU" b="1" dirty="0">
                <a:ln>
                  <a:solidFill>
                    <a:srgbClr val="FF3300"/>
                  </a:solidFill>
                </a:ln>
              </a:rPr>
              <a:t>участников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16216" y="4493220"/>
            <a:ext cx="1440160" cy="580710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</a:bodyPr>
          <a:lstStyle/>
          <a:p>
            <a:pPr>
              <a:defRPr/>
            </a:pPr>
            <a:r>
              <a:rPr lang="ru-RU" dirty="0">
                <a:ln>
                  <a:solidFill>
                    <a:srgbClr val="0033CC"/>
                  </a:solidFill>
                </a:ln>
                <a:solidFill>
                  <a:srgbClr val="0033CC"/>
                </a:solidFill>
              </a:rPr>
              <a:t>артисты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61310" y="3481753"/>
            <a:ext cx="1728192" cy="369332"/>
          </a:xfrm>
          <a:prstGeom prst="rect">
            <a:avLst/>
          </a:prstGeom>
          <a:noFill/>
        </p:spPr>
        <p:txBody>
          <a:bodyPr wrap="none">
            <a:prstTxWarp prst="textChevronInverted">
              <a:avLst/>
            </a:prstTxWarp>
            <a:spAutoFit/>
          </a:bodyPr>
          <a:lstStyle/>
          <a:p>
            <a:pPr>
              <a:defRPr/>
            </a:pPr>
            <a:r>
              <a:rPr lang="ru-RU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художники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61310" y="5832782"/>
            <a:ext cx="2124236" cy="369332"/>
          </a:xfrm>
          <a:prstGeom prst="rect">
            <a:avLst/>
          </a:prstGeom>
          <a:noFill/>
        </p:spPr>
        <p:txBody>
          <a:bodyPr>
            <a:prstTxWarp prst="textWave1">
              <a:avLst/>
            </a:prstTxWarp>
            <a:spAutoFit/>
          </a:bodyPr>
          <a:lstStyle/>
          <a:p>
            <a:pPr algn="ctr">
              <a:defRPr/>
            </a:pPr>
            <a:r>
              <a:rPr lang="ru-RU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кулинары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5536" y="4493220"/>
            <a:ext cx="2643716" cy="369332"/>
          </a:xfrm>
          <a:prstGeom prst="rect">
            <a:avLst/>
          </a:prstGeom>
          <a:noFill/>
        </p:spPr>
        <p:txBody>
          <a:bodyPr>
            <a:prstTxWarp prst="textChevronInverted">
              <a:avLst/>
            </a:prstTxWarp>
            <a:spAutoFit/>
          </a:bodyPr>
          <a:lstStyle/>
          <a:p>
            <a:pPr>
              <a:defRPr/>
            </a:pPr>
            <a:r>
              <a:rPr lang="ru-RU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рукодельники</a:t>
            </a:r>
            <a:endParaRPr lang="ru-RU" dirty="0">
              <a:ln>
                <a:solidFill>
                  <a:srgbClr val="0000FF"/>
                </a:solidFill>
              </a:ln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467544" y="260648"/>
            <a:ext cx="3240360" cy="1656184"/>
          </a:xfrm>
          <a:prstGeom prst="horizontalScroll">
            <a:avLst/>
          </a:prstGeom>
          <a:solidFill>
            <a:srgbClr val="F9D1DB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ln>
                  <a:solidFill>
                    <a:srgbClr val="FF00FF"/>
                  </a:solidFill>
                </a:ln>
                <a:solidFill>
                  <a:srgbClr val="0066FF"/>
                </a:solidFill>
              </a:rPr>
              <a:t>Следующим этапом было проведение обучающих </a:t>
            </a:r>
            <a:r>
              <a:rPr lang="ru-RU" dirty="0" smtClean="0">
                <a:ln>
                  <a:solidFill>
                    <a:srgbClr val="FF00FF"/>
                  </a:solidFill>
                </a:ln>
                <a:solidFill>
                  <a:srgbClr val="0066FF"/>
                </a:solidFill>
              </a:rPr>
              <a:t>занятий в течение </a:t>
            </a:r>
          </a:p>
          <a:p>
            <a:pPr algn="ctr">
              <a:defRPr/>
            </a:pPr>
            <a:r>
              <a:rPr lang="ru-RU" dirty="0" smtClean="0">
                <a:ln>
                  <a:solidFill>
                    <a:srgbClr val="FF00FF"/>
                  </a:solidFill>
                </a:ln>
                <a:solidFill>
                  <a:srgbClr val="0066FF"/>
                </a:solidFill>
              </a:rPr>
              <a:t>2 месяцев</a:t>
            </a:r>
          </a:p>
        </p:txBody>
      </p:sp>
      <p:pic>
        <p:nvPicPr>
          <p:cNvPr id="6147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36538"/>
            <a:ext cx="4106862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10033" y="3316960"/>
            <a:ext cx="284430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>
                <a:ln>
                  <a:solidFill>
                    <a:srgbClr val="FFFF00"/>
                  </a:solidFill>
                </a:ln>
                <a:solidFill>
                  <a:srgbClr val="660033"/>
                </a:solidFill>
              </a:rPr>
              <a:t>Мастер-классы по </a:t>
            </a:r>
          </a:p>
          <a:p>
            <a:pPr algn="r">
              <a:defRPr/>
            </a:pPr>
            <a:r>
              <a:rPr lang="ru-RU" dirty="0">
                <a:ln>
                  <a:solidFill>
                    <a:srgbClr val="FFFF00"/>
                  </a:solidFill>
                </a:ln>
                <a:solidFill>
                  <a:srgbClr val="660033"/>
                </a:solidFill>
              </a:rPr>
              <a:t>изготовлению сувениров</a:t>
            </a:r>
          </a:p>
        </p:txBody>
      </p:sp>
      <p:pic>
        <p:nvPicPr>
          <p:cNvPr id="6149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852738"/>
            <a:ext cx="4413250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50218" y="5519519"/>
            <a:ext cx="368459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n>
                  <a:solidFill>
                    <a:srgbClr val="FF3300"/>
                  </a:solidFill>
                </a:ln>
                <a:solidFill>
                  <a:srgbClr val="000000"/>
                </a:solidFill>
              </a:rPr>
              <a:t>Мастер-классы по изготовлению</a:t>
            </a:r>
          </a:p>
          <a:p>
            <a:pPr algn="ctr">
              <a:defRPr/>
            </a:pPr>
            <a:r>
              <a:rPr lang="ru-RU" dirty="0">
                <a:ln>
                  <a:solidFill>
                    <a:srgbClr val="FF3300"/>
                  </a:solidFill>
                </a:ln>
                <a:solidFill>
                  <a:srgbClr val="000000"/>
                </a:solidFill>
              </a:rPr>
              <a:t>кондитерских изделий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51" b="9309"/>
          <a:stretch>
            <a:fillRect/>
          </a:stretch>
        </p:blipFill>
        <p:spPr bwMode="auto">
          <a:xfrm>
            <a:off x="792038" y="3281363"/>
            <a:ext cx="2519362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063" y="169863"/>
            <a:ext cx="4235450" cy="317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9" b="12898"/>
          <a:stretch>
            <a:fillRect/>
          </a:stretch>
        </p:blipFill>
        <p:spPr bwMode="auto">
          <a:xfrm>
            <a:off x="3924300" y="3573463"/>
            <a:ext cx="4751388" cy="294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Горизонтальный свиток 1"/>
          <p:cNvSpPr/>
          <p:nvPr/>
        </p:nvSpPr>
        <p:spPr>
          <a:xfrm>
            <a:off x="467543" y="548680"/>
            <a:ext cx="3168351" cy="201622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dirty="0">
                <a:ln>
                  <a:solidFill>
                    <a:srgbClr val="0033CC"/>
                  </a:solidFill>
                </a:ln>
                <a:solidFill>
                  <a:srgbClr val="0033CC"/>
                </a:solidFill>
              </a:rPr>
              <a:t>Будущие инклюзивные </a:t>
            </a:r>
          </a:p>
          <a:p>
            <a:pPr algn="ctr">
              <a:defRPr/>
            </a:pPr>
            <a:r>
              <a:rPr lang="ru-RU" dirty="0">
                <a:ln>
                  <a:solidFill>
                    <a:srgbClr val="0033CC"/>
                  </a:solidFill>
                </a:ln>
                <a:solidFill>
                  <a:srgbClr val="0033CC"/>
                </a:solidFill>
              </a:rPr>
              <a:t>волонтеры </a:t>
            </a:r>
            <a:r>
              <a:rPr lang="ru-RU" dirty="0" smtClean="0">
                <a:ln>
                  <a:solidFill>
                    <a:srgbClr val="0033CC"/>
                  </a:solidFill>
                </a:ln>
                <a:solidFill>
                  <a:srgbClr val="0033CC"/>
                </a:solidFill>
              </a:rPr>
              <a:t>обучались</a:t>
            </a:r>
            <a:endParaRPr lang="ru-RU" dirty="0">
              <a:ln>
                <a:solidFill>
                  <a:srgbClr val="0033CC"/>
                </a:solidFill>
              </a:ln>
              <a:solidFill>
                <a:srgbClr val="0033CC"/>
              </a:solidFill>
            </a:endParaRPr>
          </a:p>
          <a:p>
            <a:pPr algn="ctr">
              <a:defRPr/>
            </a:pPr>
            <a:r>
              <a:rPr lang="ru-RU" dirty="0">
                <a:ln>
                  <a:solidFill>
                    <a:srgbClr val="0033CC"/>
                  </a:solidFill>
                </a:ln>
                <a:solidFill>
                  <a:srgbClr val="0033CC"/>
                </a:solidFill>
              </a:rPr>
              <a:t>на занятиях у психолога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574675"/>
            <a:ext cx="3500437" cy="436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5" b="9782"/>
          <a:stretch>
            <a:fillRect/>
          </a:stretch>
        </p:blipFill>
        <p:spPr bwMode="auto">
          <a:xfrm>
            <a:off x="5148263" y="620713"/>
            <a:ext cx="3190875" cy="433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9009" y="5411068"/>
            <a:ext cx="356963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n>
                  <a:solidFill>
                    <a:srgbClr val="0033CC"/>
                  </a:solidFill>
                </a:ln>
                <a:solidFill>
                  <a:srgbClr val="CC3300"/>
                </a:solidFill>
              </a:rPr>
              <a:t>Учились крутить сахарную вату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64088" y="5158053"/>
            <a:ext cx="272292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>
                <a:ln>
                  <a:solidFill>
                    <a:srgbClr val="0033CC"/>
                  </a:solidFill>
                </a:ln>
                <a:solidFill>
                  <a:srgbClr val="CC3300"/>
                </a:solidFill>
              </a:rPr>
              <a:t>Создавали макеты для </a:t>
            </a:r>
          </a:p>
          <a:p>
            <a:pPr algn="ctr">
              <a:defRPr/>
            </a:pPr>
            <a:r>
              <a:rPr lang="ru-RU" dirty="0">
                <a:ln>
                  <a:solidFill>
                    <a:srgbClr val="0033CC"/>
                  </a:solidFill>
                </a:ln>
                <a:solidFill>
                  <a:srgbClr val="CC3300"/>
                </a:solidFill>
              </a:rPr>
              <a:t>будущих открыток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256" y="170086"/>
            <a:ext cx="3816424" cy="22345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57045"/>
            <a:ext cx="2762816" cy="20652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916832"/>
            <a:ext cx="2880320" cy="21343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256" y="4205700"/>
            <a:ext cx="3838832" cy="22476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24" y="4437112"/>
            <a:ext cx="2939072" cy="2207243"/>
          </a:xfrm>
          <a:prstGeom prst="rect">
            <a:avLst/>
          </a:prstGeom>
        </p:spPr>
      </p:pic>
      <p:sp>
        <p:nvSpPr>
          <p:cNvPr id="8" name="Горизонтальный свиток 7"/>
          <p:cNvSpPr/>
          <p:nvPr/>
        </p:nvSpPr>
        <p:spPr>
          <a:xfrm>
            <a:off x="395536" y="0"/>
            <a:ext cx="4536504" cy="203977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 smtClean="0">
              <a:ln>
                <a:solidFill>
                  <a:srgbClr val="FF0000"/>
                </a:solidFill>
              </a:ln>
              <a:solidFill>
                <a:srgbClr val="0000FF"/>
              </a:solidFill>
            </a:endParaRPr>
          </a:p>
          <a:p>
            <a:pPr algn="ctr">
              <a:defRPr/>
            </a:pPr>
            <a:r>
              <a:rPr lang="ru-RU" dirty="0" smtClean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</a:rPr>
              <a:t>Из </a:t>
            </a:r>
            <a:r>
              <a:rPr lang="ru-RU" dirty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</a:rPr>
              <a:t>представленных макетов </a:t>
            </a:r>
          </a:p>
          <a:p>
            <a:pPr algn="ctr">
              <a:defRPr/>
            </a:pPr>
            <a:r>
              <a:rPr lang="ru-RU" dirty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</a:rPr>
              <a:t>было выбрано 5 </a:t>
            </a:r>
            <a:r>
              <a:rPr lang="ru-RU" dirty="0" smtClean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</a:rPr>
              <a:t>эскизных работ</a:t>
            </a:r>
            <a:r>
              <a:rPr lang="ru-RU" dirty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</a:rPr>
              <a:t>, </a:t>
            </a:r>
          </a:p>
          <a:p>
            <a:pPr algn="ctr">
              <a:defRPr/>
            </a:pPr>
            <a:r>
              <a:rPr lang="ru-RU" dirty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</a:rPr>
              <a:t>по которым изготовлены</a:t>
            </a:r>
          </a:p>
          <a:p>
            <a:pPr algn="ctr">
              <a:defRPr/>
            </a:pPr>
            <a:r>
              <a:rPr lang="ru-RU" dirty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</a:rPr>
              <a:t> поздравительные  открытки </a:t>
            </a:r>
          </a:p>
          <a:p>
            <a:pPr algn="ctr">
              <a:defRPr/>
            </a:pPr>
            <a:r>
              <a:rPr lang="ru-RU" dirty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</a:rPr>
              <a:t>с пожеланиями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332656"/>
            <a:ext cx="6768752" cy="864096"/>
          </a:xfrm>
          <a:prstGeom prst="rect">
            <a:avLst/>
          </a:prstGeom>
          <a:noFill/>
          <a:ln>
            <a:noFill/>
          </a:ln>
        </p:spPr>
        <p:txBody>
          <a:bodyPr wrap="none">
            <a:prstTxWarp prst="textInflate">
              <a:avLst/>
            </a:prstTxWarp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33CC"/>
                </a:solidFill>
              </a:rPr>
              <a:t>Когда </a:t>
            </a:r>
            <a:r>
              <a:rPr lang="ru-RU" b="1" dirty="0" smtClean="0">
                <a:solidFill>
                  <a:srgbClr val="0033CC"/>
                </a:solidFill>
              </a:rPr>
              <a:t>инклюзивные </a:t>
            </a:r>
            <a:r>
              <a:rPr lang="ru-RU" b="1" dirty="0">
                <a:solidFill>
                  <a:srgbClr val="0033CC"/>
                </a:solidFill>
              </a:rPr>
              <a:t>волонтеры были </a:t>
            </a:r>
            <a:r>
              <a:rPr lang="ru-RU" b="1" dirty="0" smtClean="0">
                <a:solidFill>
                  <a:srgbClr val="0033CC"/>
                </a:solidFill>
              </a:rPr>
              <a:t>обучены навыкам добровольческой</a:t>
            </a:r>
          </a:p>
          <a:p>
            <a:pPr algn="ctr">
              <a:defRPr/>
            </a:pPr>
            <a:r>
              <a:rPr lang="ru-RU" b="1" dirty="0" smtClean="0">
                <a:solidFill>
                  <a:srgbClr val="0033CC"/>
                </a:solidFill>
              </a:rPr>
              <a:t> деятельности, жизнь в интернате </a:t>
            </a:r>
            <a:r>
              <a:rPr lang="ru-RU" b="1" dirty="0">
                <a:solidFill>
                  <a:srgbClr val="0033CC"/>
                </a:solidFill>
              </a:rPr>
              <a:t>изменилась кардинально</a:t>
            </a:r>
          </a:p>
        </p:txBody>
      </p:sp>
      <p:pic>
        <p:nvPicPr>
          <p:cNvPr id="1024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339850"/>
            <a:ext cx="4573587" cy="343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1339850"/>
            <a:ext cx="4584700" cy="343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7584" y="4798320"/>
            <a:ext cx="7704856" cy="1728192"/>
          </a:xfrm>
          <a:prstGeom prst="rect">
            <a:avLst/>
          </a:prstGeom>
          <a:noFill/>
        </p:spPr>
        <p:txBody>
          <a:bodyPr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ru-RU" dirty="0">
                <a:ln>
                  <a:solidFill>
                    <a:srgbClr val="0033CC"/>
                  </a:solidFill>
                </a:ln>
                <a:solidFill>
                  <a:srgbClr val="0033CC"/>
                </a:solidFill>
              </a:rPr>
              <a:t>День рождения стал ярким событием в жизни каждого</a:t>
            </a:r>
          </a:p>
          <a:p>
            <a:pPr algn="ctr">
              <a:defRPr/>
            </a:pPr>
            <a:r>
              <a:rPr lang="ru-RU" dirty="0">
                <a:ln>
                  <a:solidFill>
                    <a:srgbClr val="0033CC"/>
                  </a:solidFill>
                </a:ln>
                <a:solidFill>
                  <a:srgbClr val="0033CC"/>
                </a:solidFill>
              </a:rPr>
              <a:t> </a:t>
            </a:r>
            <a:r>
              <a:rPr lang="ru-RU" dirty="0" smtClean="0">
                <a:ln>
                  <a:solidFill>
                    <a:srgbClr val="0033CC"/>
                  </a:solidFill>
                </a:ln>
                <a:solidFill>
                  <a:srgbClr val="0033CC"/>
                </a:solidFill>
              </a:rPr>
              <a:t>жителя интерната. </a:t>
            </a:r>
            <a:r>
              <a:rPr lang="ru-RU" dirty="0">
                <a:ln>
                  <a:solidFill>
                    <a:srgbClr val="0033CC"/>
                  </a:solidFill>
                </a:ln>
                <a:solidFill>
                  <a:srgbClr val="0033CC"/>
                </a:solidFill>
              </a:rPr>
              <a:t>За год поздравления, сладкие</a:t>
            </a:r>
          </a:p>
          <a:p>
            <a:pPr algn="ctr">
              <a:defRPr/>
            </a:pPr>
            <a:r>
              <a:rPr lang="ru-RU" dirty="0">
                <a:ln>
                  <a:solidFill>
                    <a:srgbClr val="0033CC"/>
                  </a:solidFill>
                </a:ln>
                <a:solidFill>
                  <a:srgbClr val="0033CC"/>
                </a:solidFill>
              </a:rPr>
              <a:t>подарки, сюрпризы получили </a:t>
            </a:r>
            <a:r>
              <a:rPr lang="ru-RU" dirty="0" smtClean="0">
                <a:ln>
                  <a:solidFill>
                    <a:srgbClr val="0033CC"/>
                  </a:solidFill>
                </a:ln>
                <a:solidFill>
                  <a:srgbClr val="0033CC"/>
                </a:solidFill>
              </a:rPr>
              <a:t>98 человек</a:t>
            </a:r>
            <a:r>
              <a:rPr lang="ru-RU" dirty="0" smtClean="0">
                <a:ln>
                  <a:solidFill>
                    <a:srgbClr val="0033CC"/>
                  </a:solidFill>
                </a:ln>
                <a:solidFill>
                  <a:srgbClr val="0033CC"/>
                </a:solidFill>
              </a:rPr>
              <a:t>, старше 60 лет</a:t>
            </a:r>
            <a:r>
              <a:rPr lang="ru-RU" dirty="0" smtClean="0">
                <a:ln>
                  <a:solidFill>
                    <a:srgbClr val="0033CC"/>
                  </a:solidFill>
                </a:ln>
                <a:solidFill>
                  <a:srgbClr val="0033CC"/>
                </a:solidFill>
              </a:rPr>
              <a:t> </a:t>
            </a:r>
            <a:endParaRPr lang="ru-RU" dirty="0">
              <a:ln>
                <a:solidFill>
                  <a:srgbClr val="0033CC"/>
                </a:solidFill>
              </a:ln>
              <a:solidFill>
                <a:srgbClr val="0033CC"/>
              </a:solidFill>
            </a:endParaRPr>
          </a:p>
          <a:p>
            <a:pPr algn="ctr">
              <a:defRPr/>
            </a:pPr>
            <a:r>
              <a:rPr lang="ru-RU" dirty="0">
                <a:ln>
                  <a:solidFill>
                    <a:srgbClr val="0033CC"/>
                  </a:solidFill>
                </a:ln>
                <a:solidFill>
                  <a:srgbClr val="0033CC"/>
                </a:solidFill>
              </a:rPr>
              <a:t>Всего мы провели </a:t>
            </a:r>
            <a:r>
              <a:rPr lang="ru-RU" dirty="0" smtClean="0">
                <a:ln>
                  <a:solidFill>
                    <a:srgbClr val="0033CC"/>
                  </a:solidFill>
                </a:ln>
                <a:solidFill>
                  <a:srgbClr val="0033CC"/>
                </a:solidFill>
              </a:rPr>
              <a:t>42 </a:t>
            </a:r>
            <a:r>
              <a:rPr lang="ru-RU" dirty="0">
                <a:ln>
                  <a:solidFill>
                    <a:srgbClr val="0033CC"/>
                  </a:solidFill>
                </a:ln>
                <a:solidFill>
                  <a:srgbClr val="0033CC"/>
                </a:solidFill>
              </a:rPr>
              <a:t>дней именинника.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734</TotalTime>
  <Words>490</Words>
  <Application>Microsoft Office PowerPoint</Application>
  <PresentationFormat>Экран (4:3)</PresentationFormat>
  <Paragraphs>80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Garamond</vt:lpstr>
      <vt:lpstr>Times New Roman</vt:lpstr>
      <vt:lpstr>Diseño predeterminado</vt:lpstr>
      <vt:lpstr>МАСЛОВА Елена Владимировна</vt:lpstr>
      <vt:lpstr>Инклюзивное праздничное агентство «Поделись добром» - как способ социальной реабилитации инвалидов Шарыповского ПНИ</vt:lpstr>
      <vt:lpstr> Цель: оказание помощи инвалидам с ментальными нарушениями старше 60 лет, проживающим в Шарыповском психоневрологическом интернате, в социальной реабилитации и повышении качества жизни посредством инклюзивного праздничного агентства.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Lenovo</cp:lastModifiedBy>
  <cp:revision>68</cp:revision>
  <dcterms:created xsi:type="dcterms:W3CDTF">2010-02-11T18:41:59Z</dcterms:created>
  <dcterms:modified xsi:type="dcterms:W3CDTF">2023-10-30T02:31:18Z</dcterms:modified>
</cp:coreProperties>
</file>