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66" r:id="rId3"/>
    <p:sldId id="257" r:id="rId4"/>
    <p:sldId id="268" r:id="rId5"/>
    <p:sldId id="269" r:id="rId6"/>
    <p:sldId id="270" r:id="rId7"/>
    <p:sldId id="277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2A04A-4C2C-479A-8957-3552331467AA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1F1-EC86-4B49-928E-76012331A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AE4B7-6884-4475-9B8C-C8F5A883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AD2E68-5AF7-4F7D-BB27-C3C77E462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599FFC-4440-483A-B708-125B6918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D511EF-5219-428B-BF4A-FB55002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11BB7A-D675-4EB2-B607-C20596F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AAA6D4-3A7D-454A-81F5-0C2C7C0F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FA4F76-8F00-48C3-8C9B-D806D61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6A3FC8-A69D-4375-BF38-43322B23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408F36-5C13-49E1-A7DF-FF0F53F9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4D50461-0C70-4BC2-B4FE-8B26FFE53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67C622D-7EE5-4EEF-AC87-3B15CB3C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328E9CC-8439-45EA-9B6D-0D5CB44D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68373F-DC3B-4CA7-9FAF-020AA31D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CA0F11-2B40-40A0-8E44-CAAB3B665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C83453B-8E81-4F0E-8F6F-7532D110F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A0481B-F104-49E2-858E-F498BAFE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0A39B1-4B94-4EB8-B10D-446AD7EF5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9E7BDB-68A7-4EFF-8B9F-65507FBB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788BC-BBE6-4E92-A8CA-BB59C430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47B700C-AB27-4F3E-AAF1-897A5582D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E4933B-8F1C-45E2-97FB-325DC8238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D7AB09-C73C-4A14-8956-14A7128B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399E13-581D-4E10-9665-6F7714AA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0A4E4E-F4F8-4DF1-BACE-5EE8B82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6D4319-800E-4124-AA1E-DA97C1E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2B2C507-437A-4B67-BBA9-579B09BE2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7D1F57-6E52-462F-9123-F39DC3EA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165158-8864-4AE1-BEF8-46494BE6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B6BF31-3997-443C-971A-D93AF4F6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9D3DE8B-6224-4085-95F2-6F01842A6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D5A554-E2FF-4916-9477-3A18A5FA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2ABF90-9ABC-4C6E-B4DD-4E622A41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2FEA5-169E-4616-87F6-D05C23BA5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387BF7-480C-48B3-9388-77725AE5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281AA60-39D6-45E0-99B8-9FC5A234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8358352" y="1481138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D595FCE-B296-4C87-81A7-13053D3757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3213" y="1825625"/>
            <a:ext cx="52578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71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EB0E4B7-D223-4AF2-A8D7-C30230ECA01D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Головоломка со сплошной заливкой">
            <a:extLst>
              <a:ext uri="{FF2B5EF4-FFF2-40B4-BE49-F238E27FC236}">
                <a16:creationId xmlns:a16="http://schemas.microsoft.com/office/drawing/2014/main" xmlns="" id="{2B037416-1043-461C-9140-22B8D25ED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1053904" y="4836347"/>
            <a:ext cx="914400" cy="914400"/>
          </a:xfrm>
          <a:prstGeom prst="rect">
            <a:avLst/>
          </a:prstGeom>
        </p:spPr>
      </p:pic>
      <p:pic>
        <p:nvPicPr>
          <p:cNvPr id="12" name="Рисунок 11" descr="Головоломка со сплошной заливкой">
            <a:extLst>
              <a:ext uri="{FF2B5EF4-FFF2-40B4-BE49-F238E27FC236}">
                <a16:creationId xmlns:a16="http://schemas.microsoft.com/office/drawing/2014/main" xmlns="" id="{6DD10018-EF9D-4C7E-A2BD-1642E3FA7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52233" y="5229253"/>
            <a:ext cx="914400" cy="914400"/>
          </a:xfrm>
          <a:prstGeom prst="rect">
            <a:avLst/>
          </a:prstGeom>
        </p:spPr>
      </p:pic>
      <p:pic>
        <p:nvPicPr>
          <p:cNvPr id="13" name="Рисунок 12" descr="Головоломка со сплошной заливкой">
            <a:extLst>
              <a:ext uri="{FF2B5EF4-FFF2-40B4-BE49-F238E27FC236}">
                <a16:creationId xmlns:a16="http://schemas.microsoft.com/office/drawing/2014/main" xmlns="" id="{6A2735F2-A2A0-4CDF-A7F0-C8410F3F90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11011291" y="5580631"/>
            <a:ext cx="914400" cy="9144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8A49814-79F0-4898-931E-7C622906BCE9}"/>
              </a:ext>
            </a:extLst>
          </p:cNvPr>
          <p:cNvSpPr/>
          <p:nvPr userDrawn="1"/>
        </p:nvSpPr>
        <p:spPr>
          <a:xfrm>
            <a:off x="7759700" y="990600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5CF292E5-E046-4078-8029-342E92109FC9}"/>
              </a:ext>
            </a:extLst>
          </p:cNvPr>
          <p:cNvSpPr/>
          <p:nvPr userDrawn="1"/>
        </p:nvSpPr>
        <p:spPr>
          <a:xfrm>
            <a:off x="381000" y="3429000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78B59867-83D3-4A36-A48A-48C69FAC60FA}"/>
              </a:ext>
            </a:extLst>
          </p:cNvPr>
          <p:cNvSpPr/>
          <p:nvPr userDrawn="1"/>
        </p:nvSpPr>
        <p:spPr>
          <a:xfrm>
            <a:off x="1397000" y="6176963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78FF557-D870-4C04-8D74-16851276E79F}"/>
              </a:ext>
            </a:extLst>
          </p:cNvPr>
          <p:cNvSpPr/>
          <p:nvPr userDrawn="1"/>
        </p:nvSpPr>
        <p:spPr>
          <a:xfrm>
            <a:off x="8791575" y="6062663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EE590DB-9CB4-438D-9208-4CF7240D246B}"/>
              </a:ext>
            </a:extLst>
          </p:cNvPr>
          <p:cNvSpPr/>
          <p:nvPr userDrawn="1"/>
        </p:nvSpPr>
        <p:spPr>
          <a:xfrm>
            <a:off x="0" y="-1"/>
            <a:ext cx="12192000" cy="634786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85583 w 12192000"/>
              <a:gd name="connsiteY2" fmla="*/ 3696101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0125777 w 12192000"/>
              <a:gd name="connsiteY2" fmla="*/ 430249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1069053 w 12192000"/>
              <a:gd name="connsiteY2" fmla="*/ 4485372 h 6858000"/>
              <a:gd name="connsiteX3" fmla="*/ 10854089 w 12192000"/>
              <a:gd name="connsiteY3" fmla="*/ 5183204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347861"/>
              <a:gd name="connsiteX1" fmla="*/ 12192000 w 12192000"/>
              <a:gd name="connsiteY1" fmla="*/ 0 h 6347861"/>
              <a:gd name="connsiteX2" fmla="*/ 11069053 w 12192000"/>
              <a:gd name="connsiteY2" fmla="*/ 4485372 h 6347861"/>
              <a:gd name="connsiteX3" fmla="*/ 10854089 w 12192000"/>
              <a:gd name="connsiteY3" fmla="*/ 5183204 h 6347861"/>
              <a:gd name="connsiteX4" fmla="*/ 0 w 12192000"/>
              <a:gd name="connsiteY4" fmla="*/ 6347861 h 6347861"/>
              <a:gd name="connsiteX5" fmla="*/ 0 w 12192000"/>
              <a:gd name="connsiteY5" fmla="*/ 0 h 634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347861">
                <a:moveTo>
                  <a:pt x="0" y="0"/>
                </a:moveTo>
                <a:lnTo>
                  <a:pt x="12192000" y="0"/>
                </a:lnTo>
                <a:lnTo>
                  <a:pt x="11069053" y="4485372"/>
                </a:lnTo>
                <a:lnTo>
                  <a:pt x="10854089" y="5183204"/>
                </a:lnTo>
                <a:lnTo>
                  <a:pt x="0" y="63478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42900" dist="38100" dir="4800000" sx="110000" sy="110000" algn="t" rotWithShape="0">
              <a:schemeClr val="accent2">
                <a:alpha val="4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757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1BCA107-CFFD-48D1-A7B4-CF209A294E14}"/>
              </a:ext>
            </a:extLst>
          </p:cNvPr>
          <p:cNvSpPr/>
          <p:nvPr userDrawn="1"/>
        </p:nvSpPr>
        <p:spPr>
          <a:xfrm>
            <a:off x="7823200" y="891623"/>
            <a:ext cx="7239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4E8BCCB-F0E7-4D9A-99AF-1733EDE81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9438F547-87A5-4930-A4C8-7EB1388C4384}"/>
              </a:ext>
            </a:extLst>
          </p:cNvPr>
          <p:cNvSpPr/>
          <p:nvPr userDrawn="1"/>
        </p:nvSpPr>
        <p:spPr>
          <a:xfrm>
            <a:off x="444500" y="3330023"/>
            <a:ext cx="558800" cy="520700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6617FEA-EEA1-4848-B27D-C5F44B6E692A}"/>
              </a:ext>
            </a:extLst>
          </p:cNvPr>
          <p:cNvSpPr/>
          <p:nvPr userDrawn="1"/>
        </p:nvSpPr>
        <p:spPr>
          <a:xfrm>
            <a:off x="2171700" y="5103218"/>
            <a:ext cx="635000" cy="6350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F9006C45-C6CF-48CA-87B8-59CC06125627}"/>
              </a:ext>
            </a:extLst>
          </p:cNvPr>
          <p:cNvSpPr/>
          <p:nvPr userDrawn="1"/>
        </p:nvSpPr>
        <p:spPr>
          <a:xfrm>
            <a:off x="9172575" y="2344186"/>
            <a:ext cx="711994" cy="228600"/>
          </a:xfrm>
          <a:custGeom>
            <a:avLst/>
            <a:gdLst>
              <a:gd name="connsiteX0" fmla="*/ 0 w 711994"/>
              <a:gd name="connsiteY0" fmla="*/ 228600 h 228600"/>
              <a:gd name="connsiteX1" fmla="*/ 164306 w 711994"/>
              <a:gd name="connsiteY1" fmla="*/ 14287 h 228600"/>
              <a:gd name="connsiteX2" fmla="*/ 311944 w 711994"/>
              <a:gd name="connsiteY2" fmla="*/ 221456 h 228600"/>
              <a:gd name="connsiteX3" fmla="*/ 454819 w 711994"/>
              <a:gd name="connsiteY3" fmla="*/ 9525 h 228600"/>
              <a:gd name="connsiteX4" fmla="*/ 597694 w 711994"/>
              <a:gd name="connsiteY4" fmla="*/ 214312 h 228600"/>
              <a:gd name="connsiteX5" fmla="*/ 711994 w 711994"/>
              <a:gd name="connsiteY5" fmla="*/ 0 h 228600"/>
              <a:gd name="connsiteX6" fmla="*/ 711994 w 711994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994" h="228600">
                <a:moveTo>
                  <a:pt x="0" y="228600"/>
                </a:moveTo>
                <a:cubicBezTo>
                  <a:pt x="56157" y="122039"/>
                  <a:pt x="112315" y="15478"/>
                  <a:pt x="164306" y="14287"/>
                </a:cubicBezTo>
                <a:cubicBezTo>
                  <a:pt x="216297" y="13096"/>
                  <a:pt x="263525" y="222250"/>
                  <a:pt x="311944" y="221456"/>
                </a:cubicBezTo>
                <a:cubicBezTo>
                  <a:pt x="360363" y="220662"/>
                  <a:pt x="407194" y="10716"/>
                  <a:pt x="454819" y="9525"/>
                </a:cubicBezTo>
                <a:cubicBezTo>
                  <a:pt x="502444" y="8334"/>
                  <a:pt x="554832" y="215899"/>
                  <a:pt x="597694" y="214312"/>
                </a:cubicBezTo>
                <a:cubicBezTo>
                  <a:pt x="640556" y="212725"/>
                  <a:pt x="711994" y="0"/>
                  <a:pt x="711994" y="0"/>
                </a:cubicBezTo>
                <a:lnTo>
                  <a:pt x="711994" y="0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0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938" y="365125"/>
            <a:ext cx="9585434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DB45FA-052C-434E-BDB8-3DE79BC8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1954925"/>
            <a:ext cx="9585434" cy="4222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B44825-19EA-4B9F-A60E-21B35A38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66A5F6-7510-42A0-A90D-89655CA0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58A404-6F48-4E1F-BFD6-94D24C68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D4906C8-32AE-405E-AD87-3E97AEF9DC21}"/>
              </a:ext>
            </a:extLst>
          </p:cNvPr>
          <p:cNvCxnSpPr/>
          <p:nvPr userDrawn="1"/>
        </p:nvCxnSpPr>
        <p:spPr>
          <a:xfrm>
            <a:off x="1555531" y="1545021"/>
            <a:ext cx="3510455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нешний, вода, за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6FC643B6-E3A4-48D1-B2C5-D2C4557C7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8" y="303433"/>
            <a:ext cx="7170683" cy="14721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5847BA-B002-47B3-9FF8-E6AF73E6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11" name="Рисунок 9" descr="Вертушка">
            <a:extLst>
              <a:ext uri="{FF2B5EF4-FFF2-40B4-BE49-F238E27FC236}">
                <a16:creationId xmlns:a16="http://schemas.microsoft.com/office/drawing/2014/main" xmlns="" id="{54ECDD7C-E578-44A2-938A-A20979372F6C}"/>
              </a:ext>
            </a:extLst>
          </p:cNvPr>
          <p:cNvGrpSpPr/>
          <p:nvPr/>
        </p:nvGrpSpPr>
        <p:grpSpPr>
          <a:xfrm>
            <a:off x="9559158" y="4227730"/>
            <a:ext cx="2940269" cy="2940269"/>
            <a:chOff x="8928537" y="3922930"/>
            <a:chExt cx="2940269" cy="2940269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F482E4A3-7210-46BB-8A0D-B66FCE6C4D9F}"/>
                </a:ext>
              </a:extLst>
            </p:cNvPr>
            <p:cNvSpPr/>
            <p:nvPr/>
          </p:nvSpPr>
          <p:spPr>
            <a:xfrm>
              <a:off x="10374169" y="5510859"/>
              <a:ext cx="49004" cy="980089"/>
            </a:xfrm>
            <a:custGeom>
              <a:avLst/>
              <a:gdLst>
                <a:gd name="connsiteX0" fmla="*/ 0 w 49004"/>
                <a:gd name="connsiteY0" fmla="*/ 0 h 980089"/>
                <a:gd name="connsiteX1" fmla="*/ 49004 w 49004"/>
                <a:gd name="connsiteY1" fmla="*/ 0 h 980089"/>
                <a:gd name="connsiteX2" fmla="*/ 49004 w 49004"/>
                <a:gd name="connsiteY2" fmla="*/ 980090 h 980089"/>
                <a:gd name="connsiteX3" fmla="*/ 0 w 49004"/>
                <a:gd name="connsiteY3" fmla="*/ 980090 h 98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04" h="980089">
                  <a:moveTo>
                    <a:pt x="0" y="0"/>
                  </a:moveTo>
                  <a:lnTo>
                    <a:pt x="49004" y="0"/>
                  </a:lnTo>
                  <a:lnTo>
                    <a:pt x="49004" y="980090"/>
                  </a:lnTo>
                  <a:lnTo>
                    <a:pt x="0" y="980090"/>
                  </a:lnTo>
                  <a:close/>
                </a:path>
              </a:pathLst>
            </a:custGeom>
            <a:solidFill>
              <a:srgbClr val="737373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" name="Рисунок 9" descr="Вертушка">
              <a:extLst>
                <a:ext uri="{FF2B5EF4-FFF2-40B4-BE49-F238E27FC236}">
                  <a16:creationId xmlns:a16="http://schemas.microsoft.com/office/drawing/2014/main" xmlns="" id="{54ECDD7C-E578-44A2-938A-A20979372F6C}"/>
                </a:ext>
              </a:extLst>
            </p:cNvPr>
            <p:cNvGrpSpPr/>
            <p:nvPr/>
          </p:nvGrpSpPr>
          <p:grpSpPr>
            <a:xfrm>
              <a:off x="9641309" y="4268168"/>
              <a:ext cx="1514723" cy="1514723"/>
              <a:chOff x="9641309" y="4268168"/>
              <a:chExt cx="1514723" cy="1514723"/>
            </a:xfrm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307AF468-4E5A-4EAB-908A-97247191CB42}"/>
                  </a:ext>
                </a:extLst>
              </p:cNvPr>
              <p:cNvSpPr/>
              <p:nvPr/>
            </p:nvSpPr>
            <p:spPr>
              <a:xfrm>
                <a:off x="9753935" y="4652318"/>
                <a:ext cx="644735" cy="674117"/>
              </a:xfrm>
              <a:custGeom>
                <a:avLst/>
                <a:gdLst>
                  <a:gd name="connsiteX0" fmla="*/ 644736 w 644735"/>
                  <a:gd name="connsiteY0" fmla="*/ 373212 h 674117"/>
                  <a:gd name="connsiteX1" fmla="*/ 153938 w 644735"/>
                  <a:gd name="connsiteY1" fmla="*/ 674118 h 674117"/>
                  <a:gd name="connsiteX2" fmla="*/ 3267 w 644735"/>
                  <a:gd name="connsiteY2" fmla="*/ 511576 h 674117"/>
                  <a:gd name="connsiteX3" fmla="*/ 3592 w 644735"/>
                  <a:gd name="connsiteY3" fmla="*/ 494584 h 674117"/>
                  <a:gd name="connsiteX4" fmla="*/ 498176 w 644735"/>
                  <a:gd name="connsiteY4" fmla="*/ 0 h 674117"/>
                  <a:gd name="connsiteX5" fmla="*/ 644736 w 644735"/>
                  <a:gd name="connsiteY5" fmla="*/ 373212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735" h="674117">
                    <a:moveTo>
                      <a:pt x="644736" y="373212"/>
                    </a:moveTo>
                    <a:lnTo>
                      <a:pt x="153938" y="674118"/>
                    </a:lnTo>
                    <a:lnTo>
                      <a:pt x="3267" y="511576"/>
                    </a:lnTo>
                    <a:cubicBezTo>
                      <a:pt x="-1211" y="506749"/>
                      <a:pt x="-1070" y="499239"/>
                      <a:pt x="3592" y="494584"/>
                    </a:cubicBezTo>
                    <a:lnTo>
                      <a:pt x="498176" y="0"/>
                    </a:lnTo>
                    <a:lnTo>
                      <a:pt x="644736" y="373212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22344650-814F-4ED1-8205-BC5671854D03}"/>
                  </a:ext>
                </a:extLst>
              </p:cNvPr>
              <p:cNvSpPr/>
              <p:nvPr/>
            </p:nvSpPr>
            <p:spPr>
              <a:xfrm>
                <a:off x="10025459" y="5025530"/>
                <a:ext cx="646531" cy="647975"/>
              </a:xfrm>
              <a:custGeom>
                <a:avLst/>
                <a:gdLst>
                  <a:gd name="connsiteX0" fmla="*/ 373212 w 646531"/>
                  <a:gd name="connsiteY0" fmla="*/ 0 h 647975"/>
                  <a:gd name="connsiteX1" fmla="*/ 645077 w 646531"/>
                  <a:gd name="connsiteY1" fmla="*/ 506841 h 647975"/>
                  <a:gd name="connsiteX2" fmla="*/ 642479 w 646531"/>
                  <a:gd name="connsiteY2" fmla="*/ 521732 h 647975"/>
                  <a:gd name="connsiteX3" fmla="*/ 502737 w 646531"/>
                  <a:gd name="connsiteY3" fmla="*/ 647662 h 647975"/>
                  <a:gd name="connsiteX4" fmla="*/ 501052 w 646531"/>
                  <a:gd name="connsiteY4" fmla="*/ 647619 h 647975"/>
                  <a:gd name="connsiteX5" fmla="*/ 0 w 646531"/>
                  <a:gd name="connsiteY5" fmla="*/ 146566 h 647975"/>
                  <a:gd name="connsiteX6" fmla="*/ 373212 w 646531"/>
                  <a:gd name="connsiteY6" fmla="*/ 0 h 64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6531" h="647975">
                    <a:moveTo>
                      <a:pt x="373212" y="0"/>
                    </a:moveTo>
                    <a:lnTo>
                      <a:pt x="645077" y="506841"/>
                    </a:lnTo>
                    <a:cubicBezTo>
                      <a:pt x="647741" y="511809"/>
                      <a:pt x="646669" y="517959"/>
                      <a:pt x="642479" y="521732"/>
                    </a:cubicBezTo>
                    <a:lnTo>
                      <a:pt x="502737" y="647662"/>
                    </a:lnTo>
                    <a:cubicBezTo>
                      <a:pt x="502253" y="648097"/>
                      <a:pt x="501512" y="648078"/>
                      <a:pt x="501052" y="647619"/>
                    </a:cubicBezTo>
                    <a:lnTo>
                      <a:pt x="0" y="146566"/>
                    </a:lnTo>
                    <a:lnTo>
                      <a:pt x="373212" y="0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9DB64937-0043-4368-9388-E2D802AE9478}"/>
                  </a:ext>
                </a:extLst>
              </p:cNvPr>
              <p:cNvSpPr/>
              <p:nvPr/>
            </p:nvSpPr>
            <p:spPr>
              <a:xfrm>
                <a:off x="10398671" y="4752189"/>
                <a:ext cx="644820" cy="674117"/>
              </a:xfrm>
              <a:custGeom>
                <a:avLst/>
                <a:gdLst>
                  <a:gd name="connsiteX0" fmla="*/ 0 w 644820"/>
                  <a:gd name="connsiteY0" fmla="*/ 273341 h 674117"/>
                  <a:gd name="connsiteX1" fmla="*/ 518363 w 644820"/>
                  <a:gd name="connsiteY1" fmla="*/ 0 h 674117"/>
                  <a:gd name="connsiteX2" fmla="*/ 641616 w 644820"/>
                  <a:gd name="connsiteY2" fmla="*/ 134958 h 674117"/>
                  <a:gd name="connsiteX3" fmla="*/ 641230 w 644820"/>
                  <a:gd name="connsiteY3" fmla="*/ 151883 h 674117"/>
                  <a:gd name="connsiteX4" fmla="*/ 118995 w 644820"/>
                  <a:gd name="connsiteY4" fmla="*/ 674118 h 674117"/>
                  <a:gd name="connsiteX5" fmla="*/ 0 w 644820"/>
                  <a:gd name="connsiteY5" fmla="*/ 273341 h 674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820" h="674117">
                    <a:moveTo>
                      <a:pt x="0" y="273341"/>
                    </a:moveTo>
                    <a:lnTo>
                      <a:pt x="518363" y="0"/>
                    </a:lnTo>
                    <a:lnTo>
                      <a:pt x="641616" y="134958"/>
                    </a:lnTo>
                    <a:cubicBezTo>
                      <a:pt x="646032" y="139798"/>
                      <a:pt x="645867" y="147252"/>
                      <a:pt x="641230" y="151883"/>
                    </a:cubicBezTo>
                    <a:lnTo>
                      <a:pt x="118995" y="674118"/>
                    </a:lnTo>
                    <a:lnTo>
                      <a:pt x="0" y="273341"/>
                    </a:lnTo>
                    <a:close/>
                  </a:path>
                </a:pathLst>
              </a:custGeom>
              <a:solidFill>
                <a:srgbClr val="505050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6A9BF32D-B81A-4AE6-B407-FE06DEF24631}"/>
                  </a:ext>
                </a:extLst>
              </p:cNvPr>
              <p:cNvSpPr/>
              <p:nvPr/>
            </p:nvSpPr>
            <p:spPr>
              <a:xfrm>
                <a:off x="10128393" y="4379643"/>
                <a:ext cx="649615" cy="645887"/>
              </a:xfrm>
              <a:custGeom>
                <a:avLst/>
                <a:gdLst>
                  <a:gd name="connsiteX0" fmla="*/ 270278 w 649615"/>
                  <a:gd name="connsiteY0" fmla="*/ 645887 h 645887"/>
                  <a:gd name="connsiteX1" fmla="*/ 0 w 649615"/>
                  <a:gd name="connsiteY1" fmla="*/ 124461 h 645887"/>
                  <a:gd name="connsiteX2" fmla="*/ 130762 w 649615"/>
                  <a:gd name="connsiteY2" fmla="*/ 3267 h 645887"/>
                  <a:gd name="connsiteX3" fmla="*/ 147755 w 649615"/>
                  <a:gd name="connsiteY3" fmla="*/ 3592 h 645887"/>
                  <a:gd name="connsiteX4" fmla="*/ 649616 w 649615"/>
                  <a:gd name="connsiteY4" fmla="*/ 505453 h 645887"/>
                  <a:gd name="connsiteX5" fmla="*/ 270278 w 649615"/>
                  <a:gd name="connsiteY5" fmla="*/ 645887 h 64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615" h="645887">
                    <a:moveTo>
                      <a:pt x="270278" y="645887"/>
                    </a:moveTo>
                    <a:lnTo>
                      <a:pt x="0" y="124461"/>
                    </a:lnTo>
                    <a:lnTo>
                      <a:pt x="130762" y="3267"/>
                    </a:lnTo>
                    <a:cubicBezTo>
                      <a:pt x="135589" y="-1211"/>
                      <a:pt x="143099" y="-1070"/>
                      <a:pt x="147755" y="3592"/>
                    </a:cubicBezTo>
                    <a:lnTo>
                      <a:pt x="649616" y="505453"/>
                    </a:lnTo>
                    <a:lnTo>
                      <a:pt x="270278" y="645887"/>
                    </a:lnTo>
                    <a:close/>
                  </a:path>
                </a:pathLst>
              </a:custGeom>
              <a:solidFill>
                <a:srgbClr val="737373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2C79CAB1-5FE4-4330-BD1D-B9C8CDC74CAE}"/>
                  </a:ext>
                </a:extLst>
              </p:cNvPr>
              <p:cNvSpPr/>
              <p:nvPr/>
            </p:nvSpPr>
            <p:spPr>
              <a:xfrm>
                <a:off x="9641309" y="4982237"/>
                <a:ext cx="757361" cy="693007"/>
              </a:xfrm>
              <a:custGeom>
                <a:avLst/>
                <a:gdLst>
                  <a:gd name="connsiteX0" fmla="*/ 757362 w 757361"/>
                  <a:gd name="connsiteY0" fmla="*/ 43294 h 693007"/>
                  <a:gd name="connsiteX1" fmla="*/ 694655 w 757361"/>
                  <a:gd name="connsiteY1" fmla="*/ 24617 h 693007"/>
                  <a:gd name="connsiteX2" fmla="*/ 107648 w 757361"/>
                  <a:gd name="connsiteY2" fmla="*/ 173235 h 693007"/>
                  <a:gd name="connsiteX3" fmla="*/ 107648 w 757361"/>
                  <a:gd name="connsiteY3" fmla="*/ 173235 h 693007"/>
                  <a:gd name="connsiteX4" fmla="*/ 107648 w 757361"/>
                  <a:gd name="connsiteY4" fmla="*/ 693007 h 693007"/>
                  <a:gd name="connsiteX5" fmla="*/ 757362 w 757361"/>
                  <a:gd name="connsiteY5" fmla="*/ 4329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757362" y="43294"/>
                    </a:moveTo>
                    <a:lnTo>
                      <a:pt x="694655" y="24617"/>
                    </a:lnTo>
                    <a:cubicBezTo>
                      <a:pt x="486539" y="-37362"/>
                      <a:pt x="261198" y="19692"/>
                      <a:pt x="107648" y="173235"/>
                    </a:cubicBezTo>
                    <a:lnTo>
                      <a:pt x="107648" y="173235"/>
                    </a:lnTo>
                    <a:cubicBezTo>
                      <a:pt x="-35880" y="316763"/>
                      <a:pt x="-35886" y="549473"/>
                      <a:pt x="107648" y="693007"/>
                    </a:cubicBezTo>
                    <a:lnTo>
                      <a:pt x="757362" y="4329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FDDD55D2-897D-4F21-909F-89F2871A516B}"/>
                  </a:ext>
                </a:extLst>
              </p:cNvPr>
              <p:cNvSpPr/>
              <p:nvPr/>
            </p:nvSpPr>
            <p:spPr>
              <a:xfrm>
                <a:off x="10355377" y="5025530"/>
                <a:ext cx="693007" cy="757361"/>
              </a:xfrm>
              <a:custGeom>
                <a:avLst/>
                <a:gdLst>
                  <a:gd name="connsiteX0" fmla="*/ 43294 w 693007"/>
                  <a:gd name="connsiteY0" fmla="*/ 0 h 757361"/>
                  <a:gd name="connsiteX1" fmla="*/ 24617 w 693007"/>
                  <a:gd name="connsiteY1" fmla="*/ 62707 h 757361"/>
                  <a:gd name="connsiteX2" fmla="*/ 173235 w 693007"/>
                  <a:gd name="connsiteY2" fmla="*/ 649714 h 757361"/>
                  <a:gd name="connsiteX3" fmla="*/ 173235 w 693007"/>
                  <a:gd name="connsiteY3" fmla="*/ 649714 h 757361"/>
                  <a:gd name="connsiteX4" fmla="*/ 693007 w 693007"/>
                  <a:gd name="connsiteY4" fmla="*/ 649714 h 757361"/>
                  <a:gd name="connsiteX5" fmla="*/ 43294 w 693007"/>
                  <a:gd name="connsiteY5" fmla="*/ 0 h 75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1">
                    <a:moveTo>
                      <a:pt x="43294" y="0"/>
                    </a:moveTo>
                    <a:lnTo>
                      <a:pt x="24617" y="62707"/>
                    </a:lnTo>
                    <a:cubicBezTo>
                      <a:pt x="-37362" y="270823"/>
                      <a:pt x="19692" y="496164"/>
                      <a:pt x="173235" y="649714"/>
                    </a:cubicBezTo>
                    <a:lnTo>
                      <a:pt x="173235" y="649714"/>
                    </a:lnTo>
                    <a:cubicBezTo>
                      <a:pt x="316763" y="793242"/>
                      <a:pt x="549473" y="793248"/>
                      <a:pt x="693007" y="649714"/>
                    </a:cubicBezTo>
                    <a:lnTo>
                      <a:pt x="432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D440726B-8692-49FA-8017-66210F02DBB1}"/>
                  </a:ext>
                </a:extLst>
              </p:cNvPr>
              <p:cNvSpPr/>
              <p:nvPr/>
            </p:nvSpPr>
            <p:spPr>
              <a:xfrm>
                <a:off x="10398671" y="4375817"/>
                <a:ext cx="757361" cy="693007"/>
              </a:xfrm>
              <a:custGeom>
                <a:avLst/>
                <a:gdLst>
                  <a:gd name="connsiteX0" fmla="*/ 0 w 757361"/>
                  <a:gd name="connsiteY0" fmla="*/ 649714 h 693007"/>
                  <a:gd name="connsiteX1" fmla="*/ 62707 w 757361"/>
                  <a:gd name="connsiteY1" fmla="*/ 668391 h 693007"/>
                  <a:gd name="connsiteX2" fmla="*/ 649714 w 757361"/>
                  <a:gd name="connsiteY2" fmla="*/ 519772 h 693007"/>
                  <a:gd name="connsiteX3" fmla="*/ 649714 w 757361"/>
                  <a:gd name="connsiteY3" fmla="*/ 519772 h 693007"/>
                  <a:gd name="connsiteX4" fmla="*/ 649714 w 757361"/>
                  <a:gd name="connsiteY4" fmla="*/ 0 h 693007"/>
                  <a:gd name="connsiteX5" fmla="*/ 0 w 757361"/>
                  <a:gd name="connsiteY5" fmla="*/ 649714 h 69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7361" h="693007">
                    <a:moveTo>
                      <a:pt x="0" y="649714"/>
                    </a:moveTo>
                    <a:lnTo>
                      <a:pt x="62707" y="668391"/>
                    </a:lnTo>
                    <a:cubicBezTo>
                      <a:pt x="270823" y="730369"/>
                      <a:pt x="496164" y="673315"/>
                      <a:pt x="649714" y="519772"/>
                    </a:cubicBezTo>
                    <a:lnTo>
                      <a:pt x="649714" y="519772"/>
                    </a:lnTo>
                    <a:cubicBezTo>
                      <a:pt x="793242" y="376244"/>
                      <a:pt x="793248" y="143534"/>
                      <a:pt x="649714" y="0"/>
                    </a:cubicBezTo>
                    <a:lnTo>
                      <a:pt x="0" y="649714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779698BA-F225-4134-AE7D-B3A266E849A0}"/>
                  </a:ext>
                </a:extLst>
              </p:cNvPr>
              <p:cNvSpPr/>
              <p:nvPr/>
            </p:nvSpPr>
            <p:spPr>
              <a:xfrm>
                <a:off x="9748957" y="4268168"/>
                <a:ext cx="693007" cy="757362"/>
              </a:xfrm>
              <a:custGeom>
                <a:avLst/>
                <a:gdLst>
                  <a:gd name="connsiteX0" fmla="*/ 649714 w 693007"/>
                  <a:gd name="connsiteY0" fmla="*/ 757362 h 757362"/>
                  <a:gd name="connsiteX1" fmla="*/ 668390 w 693007"/>
                  <a:gd name="connsiteY1" fmla="*/ 694655 h 757362"/>
                  <a:gd name="connsiteX2" fmla="*/ 519772 w 693007"/>
                  <a:gd name="connsiteY2" fmla="*/ 107648 h 757362"/>
                  <a:gd name="connsiteX3" fmla="*/ 519772 w 693007"/>
                  <a:gd name="connsiteY3" fmla="*/ 107648 h 757362"/>
                  <a:gd name="connsiteX4" fmla="*/ 0 w 693007"/>
                  <a:gd name="connsiteY4" fmla="*/ 107648 h 757362"/>
                  <a:gd name="connsiteX5" fmla="*/ 649714 w 693007"/>
                  <a:gd name="connsiteY5" fmla="*/ 757362 h 75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07" h="757362">
                    <a:moveTo>
                      <a:pt x="649714" y="757362"/>
                    </a:moveTo>
                    <a:lnTo>
                      <a:pt x="668390" y="694655"/>
                    </a:lnTo>
                    <a:cubicBezTo>
                      <a:pt x="730369" y="486539"/>
                      <a:pt x="673315" y="261198"/>
                      <a:pt x="519772" y="107648"/>
                    </a:cubicBezTo>
                    <a:lnTo>
                      <a:pt x="519772" y="107648"/>
                    </a:lnTo>
                    <a:cubicBezTo>
                      <a:pt x="376244" y="-35880"/>
                      <a:pt x="143534" y="-35886"/>
                      <a:pt x="0" y="107648"/>
                    </a:cubicBezTo>
                    <a:lnTo>
                      <a:pt x="649714" y="757362"/>
                    </a:lnTo>
                    <a:close/>
                  </a:path>
                </a:pathLst>
              </a:custGeom>
              <a:solidFill>
                <a:schemeClr val="accent2"/>
              </a:solidFill>
              <a:ln w="61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C2F4D1F6-3E9B-4302-811B-FC2A0AA9C4E4}"/>
                </a:ext>
              </a:extLst>
            </p:cNvPr>
            <p:cNvSpPr/>
            <p:nvPr/>
          </p:nvSpPr>
          <p:spPr>
            <a:xfrm>
              <a:off x="10306788" y="4933647"/>
              <a:ext cx="183766" cy="183766"/>
            </a:xfrm>
            <a:custGeom>
              <a:avLst/>
              <a:gdLst>
                <a:gd name="connsiteX0" fmla="*/ 183767 w 183766"/>
                <a:gd name="connsiteY0" fmla="*/ 91883 h 183766"/>
                <a:gd name="connsiteX1" fmla="*/ 91883 w 183766"/>
                <a:gd name="connsiteY1" fmla="*/ 183767 h 183766"/>
                <a:gd name="connsiteX2" fmla="*/ 0 w 183766"/>
                <a:gd name="connsiteY2" fmla="*/ 91883 h 183766"/>
                <a:gd name="connsiteX3" fmla="*/ 91883 w 183766"/>
                <a:gd name="connsiteY3" fmla="*/ 0 h 183766"/>
                <a:gd name="connsiteX4" fmla="*/ 183767 w 183766"/>
                <a:gd name="connsiteY4" fmla="*/ 91883 h 18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66" h="183766">
                  <a:moveTo>
                    <a:pt x="183767" y="91883"/>
                  </a:moveTo>
                  <a:cubicBezTo>
                    <a:pt x="183767" y="142629"/>
                    <a:pt x="142629" y="183767"/>
                    <a:pt x="91883" y="183767"/>
                  </a:cubicBezTo>
                  <a:cubicBezTo>
                    <a:pt x="41138" y="183767"/>
                    <a:pt x="0" y="142629"/>
                    <a:pt x="0" y="91883"/>
                  </a:cubicBezTo>
                  <a:cubicBezTo>
                    <a:pt x="0" y="41138"/>
                    <a:pt x="41138" y="0"/>
                    <a:pt x="91883" y="0"/>
                  </a:cubicBezTo>
                  <a:cubicBezTo>
                    <a:pt x="142629" y="0"/>
                    <a:pt x="183767" y="41138"/>
                    <a:pt x="183767" y="91883"/>
                  </a:cubicBezTo>
                  <a:close/>
                </a:path>
              </a:pathLst>
            </a:custGeom>
            <a:solidFill>
              <a:srgbClr val="FFFFFF"/>
            </a:solidFill>
            <a:ln w="6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411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20D94-D90B-444D-9DF5-AA797A9A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76CAFA2-9E00-491B-9E88-018408F3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70E60E-435A-4CBD-AC4C-55FB49B2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60DC71-5444-41A8-9516-38E3881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649F12-64CE-457C-8587-5B40384F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AC2AC-1B3D-45C3-A68F-42424E2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50A90D-6D48-4416-95E3-FE14136F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7F70D6-38F1-4A39-AA40-7CB4E822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CFA31D-FBB2-4A43-8775-8DA81428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DDD14A-F478-46BE-9C25-5957F6C2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8A2EB5-84A2-4156-BBA3-B4419B31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A81100-FC4F-45B9-BEDD-8CBC408F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D4DF6A-8A15-4900-9368-056968BF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7CA319-7024-4C11-8D3B-C8FC1368C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D48F651-1482-4643-A606-70BD88761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F928F0-27C5-4750-BEAA-F645285BF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CCB244-E9F8-4086-853C-E78F8D8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FE147B-E436-43EB-8A3A-DF1756E3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6D91B2-F5AA-452E-A14F-D9A3B6EB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AB2A30-1456-4FFB-9FAE-F102AE69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4E95D9-FA5E-4634-8C65-4E7F2C83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F53662-514A-4FF4-BD86-71AE6478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6F7C-1219-4032-81A7-2BF0BBA8D496}" type="datetimeFigureOut">
              <a:rPr lang="ru-RU" smtClean="0"/>
              <a:t>28.10.2023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16AFB7-B1AA-43AF-8CFE-3DC17624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6A6ED3-0BF3-40B3-A1F8-E2210E61A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DFFF-F977-4101-8A61-6CA27B7EE4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:a16="http://schemas.microsoft.com/office/drawing/2014/main" xmlns="" id="{E2B2AD6D-54A5-4DB1-8AAC-04DB2A4CC3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entation-creation.ru/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566" y="454025"/>
            <a:ext cx="9585434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Конструктор здоровья .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0500" y="43688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Выполнила: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Медицинская сестра 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ОГКУСО СРЦН «Планета Детства»</a:t>
            </a:r>
          </a:p>
          <a:p>
            <a:pPr algn="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Бурлакова  Наталья Владимировна.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1" y="2055058"/>
            <a:ext cx="330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>
                <a:solidFill>
                  <a:srgbClr val="00B050"/>
                </a:solidFill>
                <a:latin typeface="Montserrat"/>
              </a:rPr>
              <a:t>Чтоб здоровье раздобыть,</a:t>
            </a:r>
            <a:br>
              <a:rPr lang="ru-RU" sz="2000" dirty="0">
                <a:solidFill>
                  <a:srgbClr val="00B050"/>
                </a:solidFill>
                <a:latin typeface="Montserrat"/>
              </a:rPr>
            </a:br>
            <a:r>
              <a:rPr lang="ru-RU" sz="2000" dirty="0">
                <a:solidFill>
                  <a:srgbClr val="00B050"/>
                </a:solidFill>
                <a:latin typeface="Montserrat"/>
              </a:rPr>
              <a:t>Не надо далеко ходить.</a:t>
            </a:r>
            <a:br>
              <a:rPr lang="ru-RU" sz="2000" dirty="0">
                <a:solidFill>
                  <a:srgbClr val="00B050"/>
                </a:solidFill>
                <a:latin typeface="Montserrat"/>
              </a:rPr>
            </a:br>
            <a:r>
              <a:rPr lang="ru-RU" sz="2000" dirty="0">
                <a:solidFill>
                  <a:srgbClr val="00B050"/>
                </a:solidFill>
                <a:latin typeface="Montserrat"/>
              </a:rPr>
              <a:t>Нужно нам самим стараться,</a:t>
            </a:r>
            <a:br>
              <a:rPr lang="ru-RU" sz="2000" dirty="0">
                <a:solidFill>
                  <a:srgbClr val="00B050"/>
                </a:solidFill>
                <a:latin typeface="Montserrat"/>
              </a:rPr>
            </a:br>
            <a:r>
              <a:rPr lang="ru-RU" sz="2000" dirty="0">
                <a:solidFill>
                  <a:srgbClr val="00B050"/>
                </a:solidFill>
                <a:latin typeface="Montserrat"/>
              </a:rPr>
              <a:t>И всё будет получаться.</a:t>
            </a:r>
          </a:p>
          <a:p>
            <a:pPr algn="ctr" fontAlgn="base"/>
            <a:endParaRPr lang="ru-RU" sz="2000" b="0" i="0" dirty="0">
              <a:solidFill>
                <a:srgbClr val="00B050"/>
              </a:solidFill>
              <a:effectLst/>
              <a:latin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4" t="17222" r="8859" b="1111"/>
          <a:stretch/>
        </p:blipFill>
        <p:spPr>
          <a:xfrm>
            <a:off x="2172138" y="1639888"/>
            <a:ext cx="2323662" cy="47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0" y="807332"/>
            <a:ext cx="5519332" cy="59950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Самомассаж стоп  проводится с помощью деревянного рифлёного  массажёра «Скалка» </a:t>
            </a:r>
            <a:r>
              <a:rPr lang="ru-RU" sz="2800" dirty="0">
                <a:solidFill>
                  <a:srgbClr val="00B050"/>
                </a:solidFill>
              </a:rPr>
              <a:t>нами в качестве профилактики </a:t>
            </a:r>
            <a:r>
              <a:rPr lang="ru-RU" sz="2800" dirty="0" smtClean="0">
                <a:solidFill>
                  <a:srgbClr val="00B050"/>
                </a:solidFill>
              </a:rPr>
              <a:t>ортопедических </a:t>
            </a:r>
            <a:r>
              <a:rPr lang="ru-RU" sz="2800" dirty="0">
                <a:solidFill>
                  <a:srgbClr val="00B050"/>
                </a:solidFill>
              </a:rPr>
              <a:t>нарушений. Не стоит забывать еще об одном эффекте массажа стоп. На подошвенной поверхности стоп расположены биологически активные точки, ответственные за обмен веществ .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/>
            </a:r>
            <a:br>
              <a:rPr lang="ru-RU" sz="2800" dirty="0">
                <a:solidFill>
                  <a:srgbClr val="00B050"/>
                </a:solidFill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685043"/>
            <a:ext cx="2514600" cy="4470402"/>
          </a:xfrm>
        </p:spPr>
      </p:pic>
      <p:sp>
        <p:nvSpPr>
          <p:cNvPr id="5" name="TextBox 4"/>
          <p:cNvSpPr txBox="1"/>
          <p:nvPr/>
        </p:nvSpPr>
        <p:spPr>
          <a:xfrm>
            <a:off x="669334" y="463936"/>
            <a:ext cx="5214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«Скалка»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«Чудо-варежка»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418" y="1690688"/>
            <a:ext cx="8942902" cy="505547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Нестандартное оборудование для самомассажа в СРЦН «Планета детства». Повседневные методы закаливания и оздоровления детей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Задача «</a:t>
            </a:r>
            <a:r>
              <a:rPr lang="ru-RU" dirty="0">
                <a:solidFill>
                  <a:srgbClr val="7030A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удо Варежки»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 повышения общего тонуса организма.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 укрепления иммунитета и улучшения эмоционального состояния 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-закаливание и оздоровление 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dirty="0">
                <a:solidFill>
                  <a:srgbClr val="7030A0"/>
                </a:solidFill>
              </a:rPr>
              <a:t>При </a:t>
            </a:r>
            <a:r>
              <a:rPr lang="ru-RU" dirty="0" smtClean="0">
                <a:solidFill>
                  <a:srgbClr val="7030A0"/>
                </a:solidFill>
              </a:rPr>
              <a:t>самомассаже массажёром </a:t>
            </a:r>
            <a:r>
              <a:rPr lang="ru-RU" dirty="0">
                <a:solidFill>
                  <a:srgbClr val="7030A0"/>
                </a:solidFill>
              </a:rPr>
              <a:t>«Чудо-варежка» кожные сосуды расширяются, улучшается кровообращение, активизируется питание кожи и деятельность заложенных в ней желез.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07" y="1696435"/>
            <a:ext cx="2441893" cy="4341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47" y="851178"/>
            <a:ext cx="3061653" cy="5442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800" y="85117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Чудо «Варежки».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«Ёжик» 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690688"/>
            <a:ext cx="9585434" cy="422203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 помощью шаров – «ежиков»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детям нравится массировать пальцы и ладошки, что оказывает благотворное влияние на весь организм, а также на развитие мелкой моторики пальцев рук, тем самым, способствуя развитию речи.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03" y="3364276"/>
            <a:ext cx="2832837" cy="2955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5" y="3364276"/>
            <a:ext cx="3725152" cy="27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«Гимнастический шар» 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467168"/>
            <a:ext cx="9585434" cy="422203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имнастический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шар с пупырышками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За счет своих выпуклостей создает эффект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самомассажа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и, таким образом, улучшает кровообращение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3004300"/>
            <a:ext cx="4479925" cy="2934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95" y="2792731"/>
            <a:ext cx="3093545" cy="33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498" y="4763"/>
            <a:ext cx="9585434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Кружок «Айболит».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498" y="1325563"/>
            <a:ext cx="9585434" cy="42220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Мероприятие </a:t>
            </a:r>
            <a:r>
              <a:rPr lang="ru-RU" sz="2400" dirty="0" smtClean="0">
                <a:solidFill>
                  <a:srgbClr val="FF0000"/>
                </a:solidFill>
              </a:rPr>
              <a:t>проводиться </a:t>
            </a:r>
            <a:r>
              <a:rPr lang="ru-RU" sz="2400" dirty="0">
                <a:solidFill>
                  <a:srgbClr val="FF0000"/>
                </a:solidFill>
              </a:rPr>
              <a:t>с целью профилактики здорового образа жизни. 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Формировать у детей понимание того, что здоровье зависит от правильного питания - пища должна быть не только вкусной, но и полезной;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Закреплять знания о предметах личной гигиены для мытья и умывания;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Закреплять знания о пользе витаминов и их значении для здоровья человека;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Закреплять знания детей о пользе занятий утренней зарядки.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• Воспитывать желание заботиться о своём здоровье и вести здоровый образ жизни;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А так же практические занятия по оказания первой медицинской помощи.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" t="18333" r="247" b="18889"/>
          <a:stretch/>
        </p:blipFill>
        <p:spPr>
          <a:xfrm>
            <a:off x="7341582" y="903439"/>
            <a:ext cx="2349500" cy="3198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735">
            <a:off x="1679143" y="1474482"/>
            <a:ext cx="3695502" cy="264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0596" r="17051" b="-304"/>
          <a:stretch/>
        </p:blipFill>
        <p:spPr>
          <a:xfrm rot="1045078">
            <a:off x="5677882" y="4140427"/>
            <a:ext cx="3327400" cy="249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1" r="9835" b="713"/>
          <a:stretch/>
        </p:blipFill>
        <p:spPr>
          <a:xfrm rot="20343772">
            <a:off x="2098420" y="4504437"/>
            <a:ext cx="2578100" cy="1767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4860" y="217177"/>
            <a:ext cx="814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Кружок «Айболит»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 .</a:t>
            </a:r>
            <a:endParaRPr lang="ru-RU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19" y="1588848"/>
            <a:ext cx="6165381" cy="4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733B52-0B6F-4287-8C23-0AA5B1E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1" y="35403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 проекта «Конструктор здоровья»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FC9748-2F17-4076-B208-850D54909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7887" y="1830388"/>
            <a:ext cx="2160000" cy="216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C03622-F844-4F15-8902-4D050D95B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67887" y="1830388"/>
            <a:ext cx="2012762" cy="20127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B26E14-A315-4C40-B773-5D5C7F9D2E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78300" y="1830388"/>
            <a:ext cx="2160000" cy="216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EE9F04-0CEC-4562-A547-3A6BEA77A13B}"/>
              </a:ext>
            </a:extLst>
          </p:cNvPr>
          <p:cNvSpPr txBox="1"/>
          <p:nvPr/>
        </p:nvSpPr>
        <p:spPr>
          <a:xfrm>
            <a:off x="2800533" y="2371779"/>
            <a:ext cx="127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01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639A0D-C739-47CE-B2BC-C155F1E034A5}"/>
              </a:ext>
            </a:extLst>
          </p:cNvPr>
          <p:cNvSpPr txBox="1"/>
          <p:nvPr/>
        </p:nvSpPr>
        <p:spPr>
          <a:xfrm>
            <a:off x="5410534" y="2368474"/>
            <a:ext cx="127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24D31B-4AA9-432D-B665-948FB47C337A}"/>
              </a:ext>
            </a:extLst>
          </p:cNvPr>
          <p:cNvSpPr txBox="1"/>
          <p:nvPr/>
        </p:nvSpPr>
        <p:spPr>
          <a:xfrm>
            <a:off x="8020947" y="2368474"/>
            <a:ext cx="127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ru-RU" sz="2800" b="1" dirty="0">
                <a:solidFill>
                  <a:schemeClr val="bg1"/>
                </a:solidFill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579ED9-E24B-4C00-8971-2957EA2CF72B}"/>
              </a:ext>
            </a:extLst>
          </p:cNvPr>
          <p:cNvSpPr txBox="1"/>
          <p:nvPr/>
        </p:nvSpPr>
        <p:spPr>
          <a:xfrm>
            <a:off x="2554152" y="4342505"/>
            <a:ext cx="25963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Повысить уровень знаний родителей о </a:t>
            </a:r>
            <a:r>
              <a:rPr lang="ru-RU" sz="2000" b="1" dirty="0" smtClean="0"/>
              <a:t>здоровье сберегающих методах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Половина рамки 12">
            <a:extLst>
              <a:ext uri="{FF2B5EF4-FFF2-40B4-BE49-F238E27FC236}">
                <a16:creationId xmlns:a16="http://schemas.microsoft.com/office/drawing/2014/main" xmlns="" id="{FFB04703-9B55-4DB8-AE76-92F430E89E50}"/>
              </a:ext>
            </a:extLst>
          </p:cNvPr>
          <p:cNvSpPr/>
          <p:nvPr/>
        </p:nvSpPr>
        <p:spPr>
          <a:xfrm rot="13533709">
            <a:off x="3345994" y="3961769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овина рамки 13">
            <a:extLst>
              <a:ext uri="{FF2B5EF4-FFF2-40B4-BE49-F238E27FC236}">
                <a16:creationId xmlns:a16="http://schemas.microsoft.com/office/drawing/2014/main" xmlns="" id="{3CC7CE3A-A8FF-4E34-8CDC-DFBA19028D1C}"/>
              </a:ext>
            </a:extLst>
          </p:cNvPr>
          <p:cNvSpPr/>
          <p:nvPr/>
        </p:nvSpPr>
        <p:spPr>
          <a:xfrm rot="13533709">
            <a:off x="3345994" y="406035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овина рамки 14">
            <a:extLst>
              <a:ext uri="{FF2B5EF4-FFF2-40B4-BE49-F238E27FC236}">
                <a16:creationId xmlns:a16="http://schemas.microsoft.com/office/drawing/2014/main" xmlns="" id="{D57B65B6-814F-4C67-9C85-00B341016D14}"/>
              </a:ext>
            </a:extLst>
          </p:cNvPr>
          <p:cNvSpPr/>
          <p:nvPr/>
        </p:nvSpPr>
        <p:spPr>
          <a:xfrm rot="13533709">
            <a:off x="5957682" y="3982201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овина рамки 15">
            <a:extLst>
              <a:ext uri="{FF2B5EF4-FFF2-40B4-BE49-F238E27FC236}">
                <a16:creationId xmlns:a16="http://schemas.microsoft.com/office/drawing/2014/main" xmlns="" id="{280166BD-3466-4B29-BC38-AD3FEB3A03FD}"/>
              </a:ext>
            </a:extLst>
          </p:cNvPr>
          <p:cNvSpPr/>
          <p:nvPr/>
        </p:nvSpPr>
        <p:spPr>
          <a:xfrm rot="13533709">
            <a:off x="5957682" y="4080782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xmlns="" id="{1714C297-94D3-4DF7-9B1D-EBE27D79B152}"/>
              </a:ext>
            </a:extLst>
          </p:cNvPr>
          <p:cNvSpPr/>
          <p:nvPr/>
        </p:nvSpPr>
        <p:spPr>
          <a:xfrm rot="13533709">
            <a:off x="8567681" y="3982200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xmlns="" id="{C4844B53-AE47-4E37-9253-302123A3E33C}"/>
              </a:ext>
            </a:extLst>
          </p:cNvPr>
          <p:cNvSpPr/>
          <p:nvPr/>
        </p:nvSpPr>
        <p:spPr>
          <a:xfrm rot="13533709">
            <a:off x="8567681" y="4080781"/>
            <a:ext cx="216324" cy="216324"/>
          </a:xfrm>
          <a:prstGeom prst="halfFrame">
            <a:avLst>
              <a:gd name="adj1" fmla="val 16965"/>
              <a:gd name="adj2" fmla="val 146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EFC658-4FC9-43DF-B356-F702DA25CDA1}"/>
              </a:ext>
            </a:extLst>
          </p:cNvPr>
          <p:cNvSpPr txBox="1"/>
          <p:nvPr/>
        </p:nvSpPr>
        <p:spPr>
          <a:xfrm>
            <a:off x="5150517" y="4337576"/>
            <a:ext cx="2304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Пропагандировать </a:t>
            </a:r>
            <a:r>
              <a:rPr lang="ru-RU" sz="2000" b="1" dirty="0"/>
              <a:t>здоровый образ жизни среди </a:t>
            </a:r>
            <a:r>
              <a:rPr lang="ru-RU" sz="2000" b="1" dirty="0" smtClean="0"/>
              <a:t>благо получателей. 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09A5B1A-FEF1-417D-A81B-609AE21A73E3}"/>
              </a:ext>
            </a:extLst>
          </p:cNvPr>
          <p:cNvSpPr/>
          <p:nvPr/>
        </p:nvSpPr>
        <p:spPr>
          <a:xfrm>
            <a:off x="5150517" y="4706908"/>
            <a:ext cx="17779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FFDB15-F678-479B-9025-878BE3B8EB2F}"/>
              </a:ext>
            </a:extLst>
          </p:cNvPr>
          <p:cNvSpPr txBox="1"/>
          <p:nvPr/>
        </p:nvSpPr>
        <p:spPr>
          <a:xfrm>
            <a:off x="7746881" y="4360065"/>
            <a:ext cx="306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Оказывать своевременную медицинскую помощь семьям разной категории , для профилактики различных заболеваний среди несовершеннолетних</a:t>
            </a:r>
            <a:endParaRPr lang="ru-RU" b="1" dirty="0"/>
          </a:p>
        </p:txBody>
      </p:sp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xmlns="" id="{A1B5F837-759E-416A-B350-9AA89300F024}"/>
              </a:ext>
            </a:extLst>
          </p:cNvPr>
          <p:cNvSpPr txBox="1">
            <a:spLocks/>
          </p:cNvSpPr>
          <p:nvPr/>
        </p:nvSpPr>
        <p:spPr>
          <a:xfrm>
            <a:off x="2271000" y="6440529"/>
            <a:ext cx="76500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Шаблоны презентаций с сайта </a:t>
            </a:r>
            <a:r>
              <a:rPr lang="en-US" sz="1200" dirty="0">
                <a:hlinkClick r:id="rId8"/>
              </a:rPr>
              <a:t>presentation-creation.ru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74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594EC-E4C1-49B6-8703-56CB7F04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24" y="626382"/>
            <a:ext cx="7085662" cy="13255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Внедрение практики осуществлялась по нескольким направлениям программам: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01DB04-6865-43DE-8454-67079013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2048" cy="327576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Внедрение практики осуществлялась по нескольким направлениям программам:</a:t>
            </a:r>
          </a:p>
          <a:p>
            <a:r>
              <a:rPr lang="ru-RU" dirty="0">
                <a:solidFill>
                  <a:srgbClr val="7030A0"/>
                </a:solidFill>
              </a:rPr>
              <a:t>1.       «Тропа здоровья»</a:t>
            </a:r>
          </a:p>
          <a:p>
            <a:r>
              <a:rPr lang="ru-RU" dirty="0">
                <a:solidFill>
                  <a:srgbClr val="7030A0"/>
                </a:solidFill>
              </a:rPr>
              <a:t>2.       Кружок «Айболит»</a:t>
            </a:r>
          </a:p>
          <a:p>
            <a:r>
              <a:rPr lang="ru-RU" dirty="0">
                <a:solidFill>
                  <a:srgbClr val="7030A0"/>
                </a:solidFill>
              </a:rPr>
              <a:t>3.       Самомассаж «Поддержка»</a:t>
            </a:r>
          </a:p>
          <a:p>
            <a:r>
              <a:rPr lang="ru-RU" dirty="0">
                <a:solidFill>
                  <a:srgbClr val="7030A0"/>
                </a:solidFill>
              </a:rPr>
              <a:t>Использованные группы программ для восстановления, укрепления здоровья детей и консультирования родителей в условиях социально-реабилитационного центра.</a:t>
            </a:r>
          </a:p>
          <a:p>
            <a:r>
              <a:rPr lang="ru-RU" dirty="0">
                <a:solidFill>
                  <a:srgbClr val="7030A0"/>
                </a:solidFill>
              </a:rPr>
              <a:t>Предоставленная практика позволяет существенно улучшить ситуацию в семьях за счет оказания адресной медицинской помощи и подключения специалистов.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5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Тропа здоровья».</a:t>
            </a:r>
            <a:endParaRPr lang="ru-RU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Тропа здоровья оборудование своими руками на участке СРЦН «Планета детства» для профилактики плоскостопия и укрепления </a:t>
            </a:r>
            <a:r>
              <a:rPr lang="ru-RU" dirty="0">
                <a:solidFill>
                  <a:srgbClr val="00B050"/>
                </a:solidFill>
              </a:rPr>
              <a:t>здоровья </a:t>
            </a:r>
            <a:r>
              <a:rPr lang="ru-RU" dirty="0" smtClean="0">
                <a:solidFill>
                  <a:srgbClr val="00B050"/>
                </a:solidFill>
              </a:rPr>
              <a:t>, занятия </a:t>
            </a:r>
            <a:r>
              <a:rPr lang="ru-RU" dirty="0">
                <a:solidFill>
                  <a:srgbClr val="00B050"/>
                </a:solidFill>
              </a:rPr>
              <a:t>рекомендуется проводить небольшими группами, </a:t>
            </a: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основном это упражнения на </a:t>
            </a:r>
            <a:r>
              <a:rPr lang="ru-RU" dirty="0" smtClean="0">
                <a:solidFill>
                  <a:srgbClr val="00B050"/>
                </a:solidFill>
              </a:rPr>
              <a:t>ходьбу. «Тропа </a:t>
            </a:r>
            <a:r>
              <a:rPr lang="ru-RU" dirty="0">
                <a:solidFill>
                  <a:srgbClr val="00B050"/>
                </a:solidFill>
              </a:rPr>
              <a:t>здоровья» является полезным и важным элементом комплексного подхода </a:t>
            </a:r>
            <a:r>
              <a:rPr lang="ru-RU" dirty="0" smtClean="0">
                <a:solidFill>
                  <a:srgbClr val="00B050"/>
                </a:solidFill>
              </a:rPr>
              <a:t>здоровье сберегающие </a:t>
            </a:r>
            <a:r>
              <a:rPr lang="ru-RU" dirty="0">
                <a:solidFill>
                  <a:srgbClr val="00B050"/>
                </a:solidFill>
              </a:rPr>
              <a:t>технологии для </a:t>
            </a:r>
            <a:r>
              <a:rPr lang="ru-RU" dirty="0" smtClean="0">
                <a:solidFill>
                  <a:srgbClr val="00B050"/>
                </a:solidFill>
              </a:rPr>
              <a:t>детей.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23" y="1735873"/>
            <a:ext cx="3500877" cy="4670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339" y="1735873"/>
            <a:ext cx="3467761" cy="4624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00" y="876300"/>
            <a:ext cx="549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Тропа здоровья.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87" y="1760065"/>
            <a:ext cx="3020314" cy="44026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79" y="1480665"/>
            <a:ext cx="2534921" cy="4504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7500" y="1016000"/>
            <a:ext cx="378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Тропа здоровья.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Самомассаж 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938" y="1467168"/>
            <a:ext cx="9585434" cy="516731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Самомассаж - это массаж, выполняемый самим ребёнком. Он улучшает кровообращение, помогает нормализовать работу внутренних органов. Для детей самомассаж - это и профилактика простудных заболеваний. Он благоприятствует психоэмоциональной устойчивости к физическому здоровью, повышает функциональную деятельность головного мозга, тонизирует весь организм.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Игровой самомассаж – это уникальная тактильная гимнастика, благодаря которой в мозг поступает мощный поток импульсов от рецепторов, расположенных в коже.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Главная ценность массажа заключается в том, что он, прежде всего, влияет на нервную систему малыша, помогает ребенку снять общую усталость, помогает всем органам и системам работать бесперебойно и эффективно. Все упражнения должны выполняться на фоне позитивных ответных реакций ребенка.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0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156" y="283845"/>
            <a:ext cx="958543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Волшебные перчатки.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«Волшебные перчатки» </a:t>
            </a:r>
            <a:r>
              <a:rPr lang="ru-RU" dirty="0" smtClean="0">
                <a:solidFill>
                  <a:srgbClr val="7030A0"/>
                </a:solidFill>
              </a:rPr>
              <a:t>так мы называем  перчатки на которых нашиты разные бусинки, пуговки округлой формы , надев на свои ручки  и выполняя упражнения </a:t>
            </a:r>
            <a:r>
              <a:rPr lang="ru-RU" b="1" dirty="0" smtClean="0">
                <a:solidFill>
                  <a:srgbClr val="7030A0"/>
                </a:solidFill>
              </a:rPr>
              <a:t>самомассажа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д</a:t>
            </a:r>
            <a:r>
              <a:rPr lang="ru-RU" dirty="0" smtClean="0">
                <a:solidFill>
                  <a:srgbClr val="7030A0"/>
                </a:solidFill>
              </a:rPr>
              <a:t>ети получают радость и хорошее настроение одновременно не замечая для себя какую пользу приносят своему здоровью без всякого принуждения 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86" y="530565"/>
            <a:ext cx="6365214" cy="3265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8153">
            <a:off x="2854003" y="4406749"/>
            <a:ext cx="2740139" cy="2055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t="7834" r="6703" b="14675"/>
          <a:stretch/>
        </p:blipFill>
        <p:spPr>
          <a:xfrm rot="891237">
            <a:off x="6687819" y="4123012"/>
            <a:ext cx="2400327" cy="2622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13701" y="1806492"/>
            <a:ext cx="387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Волшебные перчатки.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432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Тема Office</vt:lpstr>
      <vt:lpstr>Конструктор здоровья .</vt:lpstr>
      <vt:lpstr>Задачи проекта «Конструктор здоровья»</vt:lpstr>
      <vt:lpstr>Внедрение практики осуществлялась по нескольким направлениям программам: </vt:lpstr>
      <vt:lpstr>«Тропа здоровья».</vt:lpstr>
      <vt:lpstr>Презентация PowerPoint</vt:lpstr>
      <vt:lpstr>Презентация PowerPoint</vt:lpstr>
      <vt:lpstr>Самомассаж .</vt:lpstr>
      <vt:lpstr>Волшебные перчатки.</vt:lpstr>
      <vt:lpstr>Презентация PowerPoint</vt:lpstr>
      <vt:lpstr>Самомассаж стоп  проводится с помощью деревянного рифлёного  массажёра «Скалка» нами в качестве профилактики ортопедических нарушений. Не стоит забывать еще об одном эффекте массажа стоп. На подошвенной поверхности стоп расположены биологически активные точки, ответственные за обмен веществ .  </vt:lpstr>
      <vt:lpstr> «Чудо-варежка»</vt:lpstr>
      <vt:lpstr>Презентация PowerPoint</vt:lpstr>
      <vt:lpstr> «Ёжик» .</vt:lpstr>
      <vt:lpstr>«Гимнастический шар» </vt:lpstr>
      <vt:lpstr>Кружок «Айболит».</vt:lpstr>
      <vt:lpstr>Презентация PowerPoint</vt:lpstr>
      <vt:lpstr>Спасибо за внимание 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ИГРЫ</dc:title>
  <dc:creator>Юрий Козырев</dc:creator>
  <cp:lastModifiedBy>Пользователь</cp:lastModifiedBy>
  <cp:revision>39</cp:revision>
  <dcterms:created xsi:type="dcterms:W3CDTF">2021-04-06T16:39:49Z</dcterms:created>
  <dcterms:modified xsi:type="dcterms:W3CDTF">2023-10-28T19:25:13Z</dcterms:modified>
</cp:coreProperties>
</file>