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66" r:id="rId2"/>
    <p:sldId id="257" r:id="rId3"/>
    <p:sldId id="269" r:id="rId4"/>
    <p:sldId id="270" r:id="rId5"/>
    <p:sldId id="260" r:id="rId6"/>
    <p:sldId id="267" r:id="rId7"/>
    <p:sldId id="261" r:id="rId8"/>
    <p:sldId id="265" r:id="rId9"/>
    <p:sldId id="263" r:id="rId10"/>
    <p:sldId id="25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9D3E"/>
    <a:srgbClr val="F5AB3E"/>
    <a:srgbClr val="3C840D"/>
    <a:srgbClr val="83794D"/>
    <a:srgbClr val="78A957"/>
    <a:srgbClr val="938B68"/>
    <a:srgbClr val="57952E"/>
    <a:srgbClr val="73A652"/>
    <a:srgbClr val="5A1F0F"/>
    <a:srgbClr val="521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BC1B-E3E4-4045-816B-D9B8A91C3716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2444-3D26-49F2-B2A6-B745A32264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596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BC1B-E3E4-4045-816B-D9B8A91C3716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2444-3D26-49F2-B2A6-B745A32264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129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BC1B-E3E4-4045-816B-D9B8A91C3716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2444-3D26-49F2-B2A6-B745A32264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743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BC1B-E3E4-4045-816B-D9B8A91C3716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2444-3D26-49F2-B2A6-B745A32264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514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BC1B-E3E4-4045-816B-D9B8A91C3716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2444-3D26-49F2-B2A6-B745A32264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8236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BC1B-E3E4-4045-816B-D9B8A91C3716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2444-3D26-49F2-B2A6-B745A32264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518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BC1B-E3E4-4045-816B-D9B8A91C3716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2444-3D26-49F2-B2A6-B745A32264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869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BC1B-E3E4-4045-816B-D9B8A91C3716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2444-3D26-49F2-B2A6-B745A32264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4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BC1B-E3E4-4045-816B-D9B8A91C3716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2444-3D26-49F2-B2A6-B745A32264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30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BC1B-E3E4-4045-816B-D9B8A91C3716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2444-3D26-49F2-B2A6-B745A32264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054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BC1B-E3E4-4045-816B-D9B8A91C3716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2444-3D26-49F2-B2A6-B745A32264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973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BC1B-E3E4-4045-816B-D9B8A91C3716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2444-3D26-49F2-B2A6-B745A32264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486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BC1B-E3E4-4045-816B-D9B8A91C3716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2444-3D26-49F2-B2A6-B745A32264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793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BC1B-E3E4-4045-816B-D9B8A91C3716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2444-3D26-49F2-B2A6-B745A32264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736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BC1B-E3E4-4045-816B-D9B8A91C3716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2444-3D26-49F2-B2A6-B745A32264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402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BC1B-E3E4-4045-816B-D9B8A91C3716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2444-3D26-49F2-B2A6-B745A32264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58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9BC1B-E3E4-4045-816B-D9B8A91C3716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3F02444-3D26-49F2-B2A6-B745A32264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37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3.wdp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432368" y="2698230"/>
            <a:ext cx="24287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400" dirty="0">
              <a:solidFill>
                <a:srgbClr val="37AE79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12034" y="175305"/>
            <a:ext cx="11866359" cy="916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Franklin Gothic Demi Cond" panose="020B0706030402020204" pitchFamily="34" charset="0"/>
              </a:rPr>
              <a:t>Всероссийский конкурс Фонда Тимченко «Туда, где семья», направленный на выявление и поддержку действующих эффективных инструментов и технологий работы с семьями в кризисе на малых территориях в РФ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Franklin Gothic Demi Cond" panose="020B0706030402020204" pitchFamily="34" charset="0"/>
              </a:rPr>
              <a:t>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6155" r="15340"/>
          <a:stretch/>
        </p:blipFill>
        <p:spPr>
          <a:xfrm>
            <a:off x="5886994" y="1092200"/>
            <a:ext cx="5927426" cy="5316583"/>
          </a:xfrm>
          <a:prstGeom prst="flowChartProcess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31408" y="2669519"/>
            <a:ext cx="5589627" cy="21779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</a:rPr>
              <a:t>Проект Челябинского областного центра социальной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</a:rPr>
              <a:t>защиты «Семья»: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</a:rPr>
            </a:br>
            <a:r>
              <a:rPr lang="ru-RU" dirty="0">
                <a:solidFill>
                  <a:srgbClr val="252B7F"/>
                </a:solidFill>
                <a:latin typeface="Franklin Gothic Demi" panose="020B0703020102020204" pitchFamily="34" charset="0"/>
              </a:rPr>
              <a:t>«В руках женщины…»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21"/>
          <a:stretch/>
        </p:blipFill>
        <p:spPr>
          <a:xfrm>
            <a:off x="2590863" y="5915482"/>
            <a:ext cx="917302" cy="7570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8"/>
          <a:stretch/>
        </p:blipFill>
        <p:spPr>
          <a:xfrm>
            <a:off x="3686504" y="5915482"/>
            <a:ext cx="656965" cy="7782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08" b="975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88" y="5980754"/>
            <a:ext cx="2085413" cy="7782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343" y="5732733"/>
            <a:ext cx="749517" cy="93982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0" y="3978275"/>
            <a:ext cx="914400" cy="2888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150" y="5922892"/>
            <a:ext cx="1834378" cy="77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65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87BFBBA-8661-7A90-EA26-54A12C440602}"/>
              </a:ext>
            </a:extLst>
          </p:cNvPr>
          <p:cNvSpPr txBox="1"/>
          <p:nvPr/>
        </p:nvSpPr>
        <p:spPr>
          <a:xfrm>
            <a:off x="901148" y="2133118"/>
            <a:ext cx="4026085" cy="1985159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ru-RU" dirty="0">
                <a:solidFill>
                  <a:srgbClr val="649D3E"/>
                </a:solidFill>
                <a:latin typeface="Franklin Gothic Medium Cond" panose="020B0606030402020204" pitchFamily="34" charset="0"/>
                <a:cs typeface="Calibri" panose="020F0502020204030204" pitchFamily="34" charset="0"/>
              </a:rPr>
              <a:t>г. Челябинск, ул. Румянцева 19а</a:t>
            </a:r>
          </a:p>
          <a:p>
            <a:endParaRPr lang="ru-RU" dirty="0">
              <a:solidFill>
                <a:srgbClr val="649D3E"/>
              </a:solidFill>
              <a:latin typeface="Franklin Gothic Medium Cond" panose="020B0606030402020204" pitchFamily="34" charset="0"/>
              <a:cs typeface="Calibri" panose="020F0502020204030204" pitchFamily="34" charset="0"/>
            </a:endParaRPr>
          </a:p>
          <a:p>
            <a:r>
              <a:rPr lang="ru-RU" dirty="0">
                <a:solidFill>
                  <a:srgbClr val="649D3E"/>
                </a:solidFill>
                <a:latin typeface="Franklin Gothic Medium Cond" panose="020B0606030402020204" pitchFamily="34" charset="0"/>
                <a:cs typeface="Calibri" panose="020F0502020204030204" pitchFamily="34" charset="0"/>
              </a:rPr>
              <a:t>8 (351) 700-14-42</a:t>
            </a:r>
          </a:p>
          <a:p>
            <a:endParaRPr lang="ru-RU" dirty="0">
              <a:solidFill>
                <a:srgbClr val="649D3E"/>
              </a:solidFill>
              <a:latin typeface="Franklin Gothic Medium Cond" panose="020B060603040202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649D3E"/>
                </a:solidFill>
                <a:latin typeface="Franklin Gothic Medium Cond" panose="020B0606030402020204" pitchFamily="34" charset="0"/>
                <a:cs typeface="Calibri" panose="020F0502020204030204" pitchFamily="34" charset="0"/>
              </a:rPr>
              <a:t>Rostok_shkola@mail.ru</a:t>
            </a:r>
            <a:endParaRPr lang="ru-RU" dirty="0">
              <a:solidFill>
                <a:srgbClr val="649D3E"/>
              </a:solidFill>
              <a:latin typeface="Franklin Gothic Medium Cond" panose="020B0606030402020204" pitchFamily="34" charset="0"/>
              <a:cs typeface="Calibri" panose="020F0502020204030204" pitchFamily="34" charset="0"/>
            </a:endParaRPr>
          </a:p>
          <a:p>
            <a:endParaRPr lang="ru-RU" dirty="0">
              <a:solidFill>
                <a:srgbClr val="649D3E"/>
              </a:solidFill>
              <a:latin typeface="Montserrat Medium" pitchFamily="2" charset="-52"/>
              <a:cs typeface="Calibri" panose="020F0502020204030204" pitchFamily="34" charset="0"/>
            </a:endParaRPr>
          </a:p>
          <a:p>
            <a:endParaRPr lang="ru-RU" b="1" dirty="0">
              <a:solidFill>
                <a:srgbClr val="649D3E"/>
              </a:solidFill>
              <a:latin typeface="Montserrat ExtraBold" pitchFamily="2" charset="-52"/>
              <a:cs typeface="Calibri" panose="020F050202020403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75479" y="1934821"/>
            <a:ext cx="3791721" cy="47861"/>
          </a:xfrm>
          <a:prstGeom prst="line">
            <a:avLst/>
          </a:prstGeom>
          <a:ln w="57150">
            <a:solidFill>
              <a:srgbClr val="F5AB3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87BFBBA-8661-7A90-EA26-54A12C440602}"/>
              </a:ext>
            </a:extLst>
          </p:cNvPr>
          <p:cNvSpPr txBox="1"/>
          <p:nvPr/>
        </p:nvSpPr>
        <p:spPr>
          <a:xfrm>
            <a:off x="418430" y="723649"/>
            <a:ext cx="4202538" cy="784830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ru-RU" sz="4800" b="1" dirty="0">
                <a:solidFill>
                  <a:srgbClr val="649D3E"/>
                </a:solidFill>
                <a:latin typeface="Franklin Gothic Medium Cond" panose="020B0606030402020204" pitchFamily="34" charset="0"/>
              </a:rPr>
              <a:t>Контакты</a:t>
            </a:r>
            <a:endParaRPr lang="ru-RU" sz="4800" b="1" dirty="0">
              <a:solidFill>
                <a:srgbClr val="649D3E"/>
              </a:solidFill>
              <a:latin typeface="Franklin Gothic Medium Cond" panose="020B060603040202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37F09AF-FADF-188D-5E81-3262E91AB7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69" t="6925" r="5149" b="7536"/>
          <a:stretch/>
        </p:blipFill>
        <p:spPr>
          <a:xfrm>
            <a:off x="2656846" y="4782831"/>
            <a:ext cx="1319071" cy="12608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71" y="2144754"/>
            <a:ext cx="559571" cy="31141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30" y="3183262"/>
            <a:ext cx="363451" cy="36345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00" y="2703360"/>
            <a:ext cx="307642" cy="3076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" r="2543"/>
          <a:stretch/>
        </p:blipFill>
        <p:spPr>
          <a:xfrm>
            <a:off x="4693921" y="1143863"/>
            <a:ext cx="7097486" cy="506600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21"/>
          <a:stretch/>
        </p:blipFill>
        <p:spPr>
          <a:xfrm>
            <a:off x="546756" y="4365470"/>
            <a:ext cx="1896246" cy="156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47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16942"/>
            <a:ext cx="184731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br>
              <a:rPr lang="ru-RU" sz="3200" dirty="0">
                <a:solidFill>
                  <a:srgbClr val="37AE79"/>
                </a:solidFill>
                <a:latin typeface="Montserrat Medium" pitchFamily="2" charset="-52"/>
              </a:rPr>
            </a:br>
            <a:br>
              <a:rPr lang="ru-RU" sz="3200" dirty="0">
                <a:solidFill>
                  <a:srgbClr val="37AE79"/>
                </a:solidFill>
                <a:latin typeface="Montserrat Medium" pitchFamily="2" charset="-52"/>
              </a:rPr>
            </a:br>
            <a:endParaRPr lang="ru-RU" sz="3200" dirty="0">
              <a:solidFill>
                <a:srgbClr val="37AE7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5444" y="2535382"/>
            <a:ext cx="7582614" cy="4692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</a:rPr>
              <a:t>Март 2022 г: </a:t>
            </a:r>
            <a:r>
              <a:rPr lang="ru-RU" sz="1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  <a:t>Обучение специалистов ЧОЦСЗ «Семья» в формате тренинг-</a:t>
            </a:r>
            <a:r>
              <a:rPr lang="ru-RU" sz="16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  <a:t>интенсива</a:t>
            </a:r>
            <a:r>
              <a:rPr lang="ru-RU" sz="1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  <a:t> психологами МЧС Российской Федерации</a:t>
            </a:r>
          </a:p>
          <a:p>
            <a:endParaRPr lang="ru-RU" sz="1600" i="1" dirty="0">
              <a:solidFill>
                <a:schemeClr val="tx2">
                  <a:lumMod val="60000"/>
                  <a:lumOff val="40000"/>
                </a:schemeClr>
              </a:solidFill>
              <a:latin typeface="Franklin Gothic Demi" panose="020B0703020102020204" pitchFamily="34" charset="0"/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</a:rPr>
              <a:t>Апрель 2022 г.: </a:t>
            </a:r>
            <a:r>
              <a:rPr lang="ru-RU" sz="1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  <a:t>Осуществляется психологическое консультирование семей участников СВО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Franklin Gothic Demi" panose="020B0703020102020204" pitchFamily="34" charset="0"/>
            </a:endParaRPr>
          </a:p>
          <a:p>
            <a:endParaRPr lang="ru-RU" sz="1600" dirty="0">
              <a:solidFill>
                <a:schemeClr val="accent1">
                  <a:lumMod val="50000"/>
                </a:schemeClr>
              </a:solidFill>
              <a:latin typeface="Franklin Gothic Demi" panose="020B0703020102020204" pitchFamily="34" charset="0"/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</a:rPr>
              <a:t>Май 2022 г: </a:t>
            </a:r>
            <a:r>
              <a:rPr lang="ru-RU" sz="1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  <a:t>Первый выезд мобильной бригады экстренной психологической помощи </a:t>
            </a:r>
          </a:p>
          <a:p>
            <a:endParaRPr lang="ru-RU" sz="1600" i="1" dirty="0">
              <a:solidFill>
                <a:schemeClr val="accent1">
                  <a:lumMod val="50000"/>
                </a:schemeClr>
              </a:solidFill>
              <a:latin typeface="Franklin Gothic Demi" panose="020B0703020102020204" pitchFamily="34" charset="0"/>
            </a:endParaRPr>
          </a:p>
          <a:p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</a:rPr>
              <a:t>Октябрь 2022 г.: </a:t>
            </a:r>
            <a:r>
              <a:rPr lang="ru-RU" sz="1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  <a:t>В ЧОЦСЗ «Семья» открыта </a:t>
            </a:r>
            <a:r>
              <a:rPr lang="ru-RU" sz="1600" i="1" dirty="0">
                <a:solidFill>
                  <a:srgbClr val="C00000"/>
                </a:solidFill>
                <a:latin typeface="Franklin Gothic Demi" panose="020B0703020102020204" pitchFamily="34" charset="0"/>
              </a:rPr>
              <a:t>Горячая линия </a:t>
            </a:r>
            <a:r>
              <a:rPr lang="ru-RU" sz="1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  <a:t>по социальной поддержке членов семей мобилизованных граждан</a:t>
            </a:r>
          </a:p>
          <a:p>
            <a:endParaRPr lang="ru-RU" sz="1600" i="1" dirty="0">
              <a:solidFill>
                <a:schemeClr val="tx2">
                  <a:lumMod val="60000"/>
                  <a:lumOff val="40000"/>
                </a:schemeClr>
              </a:solidFill>
              <a:latin typeface="Franklin Gothic Demi" panose="020B0703020102020204" pitchFamily="34" charset="0"/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</a:rPr>
              <a:t>Март 2023 г: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  <a:t>Открытие </a:t>
            </a:r>
            <a:r>
              <a:rPr lang="ru-RU" sz="1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  <a:t>Службы содействия в социальной адаптации участников боевых действий (СВО) и членов их семей</a:t>
            </a:r>
          </a:p>
          <a:p>
            <a:endParaRPr lang="ru-RU" sz="1600" dirty="0">
              <a:solidFill>
                <a:schemeClr val="accent1">
                  <a:lumMod val="50000"/>
                </a:schemeClr>
              </a:solidFill>
              <a:latin typeface="Franklin Gothic Demi" panose="020B0703020102020204" pitchFamily="34" charset="0"/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</a:rPr>
              <a:t>Апрель 2023 г: </a:t>
            </a:r>
            <a:r>
              <a:rPr lang="ru-RU" sz="1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  <a:t>Юридическое консультирование участников СВО и членов их семей 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</a:rPr>
              <a:t> 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Franklin Gothic Demi" panose="020B0703020102020204" pitchFamily="34" charset="0"/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Franklin Gothic Demi" panose="020B0703020102020204" pitchFamily="34" charset="0"/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</a:rPr>
              <a:t> 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Franklin Gothic Demi" panose="020B0703020102020204" pitchFamily="34" charset="0"/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Franklin Gothic Demi" panose="020B0703020102020204" pitchFamily="34" charset="0"/>
            </a:endParaRPr>
          </a:p>
          <a:p>
            <a:endParaRPr lang="ru-RU" i="1" dirty="0">
              <a:solidFill>
                <a:schemeClr val="tx2">
                  <a:lumMod val="60000"/>
                  <a:lumOff val="40000"/>
                </a:schemeClr>
              </a:solidFill>
              <a:latin typeface="Franklin Gothic Demi" panose="020B0703020102020204" pitchFamily="34" charset="0"/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76053" y="218662"/>
            <a:ext cx="7072152" cy="724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История работы с новой целевой группой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7636" y="944183"/>
            <a:ext cx="795295" cy="79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39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16942"/>
            <a:ext cx="184731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br>
              <a:rPr lang="ru-RU" sz="3200" dirty="0">
                <a:solidFill>
                  <a:srgbClr val="37AE79"/>
                </a:solidFill>
                <a:latin typeface="Montserrat Medium" pitchFamily="2" charset="-52"/>
              </a:rPr>
            </a:br>
            <a:br>
              <a:rPr lang="ru-RU" sz="3200" dirty="0">
                <a:solidFill>
                  <a:srgbClr val="37AE79"/>
                </a:solidFill>
                <a:latin typeface="Montserrat Medium" pitchFamily="2" charset="-52"/>
              </a:rPr>
            </a:br>
            <a:endParaRPr lang="ru-RU" sz="3200" dirty="0">
              <a:solidFill>
                <a:srgbClr val="37AE7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883919" y="889462"/>
            <a:ext cx="258283" cy="2164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49250" y="3005"/>
            <a:ext cx="76358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Методические материалы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9" y="2143174"/>
            <a:ext cx="5911766" cy="461229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5484349" y="881443"/>
            <a:ext cx="6544079" cy="5392903"/>
            <a:chOff x="4417549" y="1526207"/>
            <a:chExt cx="6544079" cy="5392903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0"/>
            <a:stretch/>
          </p:blipFill>
          <p:spPr>
            <a:xfrm rot="19410921">
              <a:off x="4417549" y="1706731"/>
              <a:ext cx="3133558" cy="458655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75096">
              <a:off x="4667437" y="1526207"/>
              <a:ext cx="2856278" cy="4045546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73"/>
            <a:stretch/>
          </p:blipFill>
          <p:spPr>
            <a:xfrm rot="20710810">
              <a:off x="5358123" y="1951510"/>
              <a:ext cx="3097040" cy="4415011"/>
            </a:xfrm>
            <a:prstGeom prst="rect">
              <a:avLst/>
            </a:prstGeom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 l="61876" t="10000" r="14499" b="5999"/>
            <a:stretch>
              <a:fillRect/>
            </a:stretch>
          </p:blipFill>
          <p:spPr bwMode="auto">
            <a:xfrm rot="21420504">
              <a:off x="5996084" y="2368137"/>
              <a:ext cx="2035121" cy="4070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 l="62122" t="8081" r="15150" b="5723"/>
            <a:stretch>
              <a:fillRect/>
            </a:stretch>
          </p:blipFill>
          <p:spPr bwMode="auto">
            <a:xfrm rot="979706">
              <a:off x="6538633" y="2469475"/>
              <a:ext cx="1949422" cy="4158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 l="61120" t="10667" r="15000" b="5778"/>
            <a:stretch>
              <a:fillRect/>
            </a:stretch>
          </p:blipFill>
          <p:spPr bwMode="auto">
            <a:xfrm rot="2152822">
              <a:off x="7297552" y="2753506"/>
              <a:ext cx="2116483" cy="4165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 l="61964" t="9122" r="14800" b="5506"/>
            <a:stretch>
              <a:fillRect/>
            </a:stretch>
          </p:blipFill>
          <p:spPr bwMode="auto">
            <a:xfrm rot="3248037">
              <a:off x="7853108" y="3287938"/>
              <a:ext cx="2027296" cy="4189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074018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2" t="12284"/>
          <a:stretch/>
        </p:blipFill>
        <p:spPr>
          <a:xfrm>
            <a:off x="4104101" y="4278677"/>
            <a:ext cx="2029399" cy="24932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8" r="24692"/>
          <a:stretch/>
        </p:blipFill>
        <p:spPr>
          <a:xfrm>
            <a:off x="6158523" y="4275014"/>
            <a:ext cx="2117969" cy="2485449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16942"/>
            <a:ext cx="184731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br>
              <a:rPr lang="ru-RU" sz="3200" dirty="0">
                <a:solidFill>
                  <a:srgbClr val="37AE79"/>
                </a:solidFill>
                <a:latin typeface="Montserrat Medium" pitchFamily="2" charset="-52"/>
              </a:rPr>
            </a:br>
            <a:br>
              <a:rPr lang="ru-RU" sz="3200" dirty="0">
                <a:solidFill>
                  <a:srgbClr val="37AE79"/>
                </a:solidFill>
                <a:latin typeface="Montserrat Medium" pitchFamily="2" charset="-52"/>
              </a:rPr>
            </a:br>
            <a:endParaRPr lang="ru-RU" sz="3200" dirty="0">
              <a:solidFill>
                <a:srgbClr val="37AE7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883919" y="889462"/>
            <a:ext cx="258283" cy="2164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40438" y="226679"/>
            <a:ext cx="98152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Мероприятия Службы содействия в социальной адаптации участников боевых действий (СВО) и членов их семей</a:t>
            </a:r>
          </a:p>
          <a:p>
            <a:endParaRPr lang="ru-RU" sz="3200" b="1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5" r="10436"/>
          <a:stretch/>
        </p:blipFill>
        <p:spPr>
          <a:xfrm>
            <a:off x="397316" y="1620776"/>
            <a:ext cx="3643238" cy="25108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4"/>
          <a:stretch/>
        </p:blipFill>
        <p:spPr>
          <a:xfrm>
            <a:off x="397316" y="4234723"/>
            <a:ext cx="3646096" cy="252574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1" r="5120"/>
          <a:stretch/>
        </p:blipFill>
        <p:spPr>
          <a:xfrm>
            <a:off x="8321736" y="4290155"/>
            <a:ext cx="3640405" cy="24703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8"/>
          <a:stretch/>
        </p:blipFill>
        <p:spPr>
          <a:xfrm>
            <a:off x="8321736" y="1620777"/>
            <a:ext cx="3640405" cy="24867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 b="11573"/>
          <a:stretch/>
        </p:blipFill>
        <p:spPr>
          <a:xfrm>
            <a:off x="4104101" y="1608864"/>
            <a:ext cx="4172391" cy="250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31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432368" y="2698230"/>
            <a:ext cx="24287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400" dirty="0">
              <a:solidFill>
                <a:srgbClr val="37AE79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76052" y="218662"/>
            <a:ext cx="76358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В руках женщины …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87266" y="1190509"/>
            <a:ext cx="7178055" cy="44338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6000" dirty="0">
              <a:solidFill>
                <a:srgbClr val="37AE79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6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Любовь</a:t>
            </a:r>
          </a:p>
          <a:p>
            <a:pPr algn="ctr"/>
            <a:r>
              <a:rPr lang="ru-RU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Здоровье </a:t>
            </a:r>
          </a:p>
          <a:p>
            <a:pPr algn="ctr"/>
            <a:r>
              <a:rPr lang="ru-RU" sz="6000" b="1" dirty="0">
                <a:solidFill>
                  <a:schemeClr val="accent6">
                    <a:lumMod val="75000"/>
                  </a:schemeClr>
                </a:solidFill>
                <a:latin typeface="Franklin Gothic Medium Cond" panose="020B0606030402020204" pitchFamily="34" charset="0"/>
              </a:rPr>
              <a:t>Семья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0"/>
          <a:stretch/>
        </p:blipFill>
        <p:spPr>
          <a:xfrm>
            <a:off x="2326570" y="3503352"/>
            <a:ext cx="5899449" cy="33488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648" y="1089519"/>
            <a:ext cx="1514089" cy="14700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9476">
            <a:off x="1018635" y="1726401"/>
            <a:ext cx="1976567" cy="16663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7774">
            <a:off x="7833219" y="4349198"/>
            <a:ext cx="1668078" cy="1657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6721">
            <a:off x="124629" y="4402830"/>
            <a:ext cx="3455498" cy="187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03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16942"/>
            <a:ext cx="184731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br>
              <a:rPr lang="ru-RU" sz="3200" dirty="0">
                <a:solidFill>
                  <a:srgbClr val="37AE79"/>
                </a:solidFill>
                <a:latin typeface="Montserrat Medium" pitchFamily="2" charset="-52"/>
              </a:rPr>
            </a:br>
            <a:br>
              <a:rPr lang="ru-RU" sz="3200" dirty="0">
                <a:solidFill>
                  <a:srgbClr val="37AE79"/>
                </a:solidFill>
                <a:latin typeface="Montserrat Medium" pitchFamily="2" charset="-52"/>
              </a:rPr>
            </a:br>
            <a:endParaRPr lang="ru-RU" sz="3200" dirty="0">
              <a:solidFill>
                <a:srgbClr val="37AE7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68903" y="449976"/>
            <a:ext cx="6966856" cy="63122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  <a:t>Срок реализации проекта:  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</a:rPr>
              <a:t>октябрь 2023 г – март 2025 г.</a:t>
            </a:r>
          </a:p>
          <a:p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latin typeface="Franklin Gothic Demi" panose="020B0703020102020204" pitchFamily="34" charset="0"/>
            </a:endParaRPr>
          </a:p>
          <a:p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  <a:t>Основная идея проекта: 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</a:rPr>
              <a:t>оказание адресной социально-психологической поддержки целевой группе – семьи кадровых военнослужащих – участников СВО - 90 Танковой Дивизии г. Чебаркуля.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  <a:latin typeface="Franklin Gothic Demi" panose="020B0703020102020204" pitchFamily="34" charset="0"/>
            </a:endParaRPr>
          </a:p>
          <a:p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  <a:t>Целевая группа проекта: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</a:rPr>
              <a:t>30 семей кадровых военнослужащих 90 Танковой Дивизии, члены которых принимали или принимают участие в специальной военной операции</a:t>
            </a:r>
          </a:p>
        </p:txBody>
      </p:sp>
      <p:sp>
        <p:nvSpPr>
          <p:cNvPr id="2" name="TextBox 1"/>
          <p:cNvSpPr txBox="1"/>
          <p:nvPr/>
        </p:nvSpPr>
        <p:spPr>
          <a:xfrm flipH="1">
            <a:off x="883919" y="889462"/>
            <a:ext cx="258283" cy="2164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6" y="4310662"/>
            <a:ext cx="1136740" cy="11367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23" y="2772156"/>
            <a:ext cx="979906" cy="9799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23" y="1514920"/>
            <a:ext cx="796470" cy="79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32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061" y="253317"/>
            <a:ext cx="7214509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Карта проекта: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2237" y="1194365"/>
            <a:ext cx="5859087" cy="501939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Franklin Gothic Medium Cond" panose="020B0606030402020204" pitchFamily="34" charset="0"/>
              </a:rPr>
              <a:t>Ежемесячные выезды в г. Чебаркуль 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BB585F1-CDD2-48F9-B0D3-B0ED4600631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483" y="1523191"/>
            <a:ext cx="3764848" cy="3764848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7002435" y="2663677"/>
            <a:ext cx="1845474" cy="712040"/>
            <a:chOff x="7072104" y="2535540"/>
            <a:chExt cx="1845474" cy="712040"/>
          </a:xfrm>
        </p:grpSpPr>
        <p:sp>
          <p:nvSpPr>
            <p:cNvPr id="6" name="Блок-схема: узел 5"/>
            <p:cNvSpPr/>
            <p:nvPr/>
          </p:nvSpPr>
          <p:spPr>
            <a:xfrm>
              <a:off x="8586550" y="2535540"/>
              <a:ext cx="118776" cy="114898"/>
            </a:xfrm>
            <a:prstGeom prst="flowChartConnector">
              <a:avLst/>
            </a:prstGeom>
            <a:solidFill>
              <a:srgbClr val="57952E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ая выноска 7"/>
            <p:cNvSpPr/>
            <p:nvPr/>
          </p:nvSpPr>
          <p:spPr>
            <a:xfrm>
              <a:off x="7072104" y="2816601"/>
              <a:ext cx="1781629" cy="430979"/>
            </a:xfrm>
            <a:prstGeom prst="wedgeRectCallout">
              <a:avLst>
                <a:gd name="adj1" fmla="val 35770"/>
                <a:gd name="adj2" fmla="val -779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159550" y="2847470"/>
              <a:ext cx="17580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73A652"/>
                  </a:solidFill>
                </a:rPr>
                <a:t>ЧЕБАРКУЛЬ</a:t>
              </a:r>
            </a:p>
          </p:txBody>
        </p:sp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A7B7EC9-88FE-4A93-AE50-33BEC8A621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965" y="3541880"/>
            <a:ext cx="4767888" cy="31885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23" y="2903165"/>
            <a:ext cx="338867" cy="3388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27" y="2293467"/>
            <a:ext cx="544667" cy="5446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951" y="3427864"/>
            <a:ext cx="304564" cy="3045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194" y="3843592"/>
            <a:ext cx="406566" cy="40656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444" y="5839381"/>
            <a:ext cx="267741" cy="2677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706" y="4355539"/>
            <a:ext cx="259124" cy="25095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391" y="1921557"/>
            <a:ext cx="327124" cy="3271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183" y="4833239"/>
            <a:ext cx="302903" cy="30290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929" y="5221138"/>
            <a:ext cx="402665" cy="402665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835406" y="1929120"/>
            <a:ext cx="743157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в стиле ЯРНБОМБИНГ </a:t>
            </a:r>
          </a:p>
          <a:p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Поход-тренинг</a:t>
            </a:r>
          </a:p>
          <a:p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Тренинги для родителей</a:t>
            </a:r>
          </a:p>
          <a:p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консультирование</a:t>
            </a: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Телесно-ориентированные занятия </a:t>
            </a:r>
          </a:p>
          <a:p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Социально-ориентированная игра</a:t>
            </a:r>
          </a:p>
          <a:p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Тренинги для детей, подростков </a:t>
            </a:r>
          </a:p>
          <a:p>
            <a:pPr lvl="0"/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Семейное консультирование </a:t>
            </a:r>
          </a:p>
          <a:p>
            <a:pPr lvl="0"/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Масленичные гуляния </a:t>
            </a:r>
          </a:p>
          <a:p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218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Карта проекта: 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1983896" y="2490798"/>
            <a:ext cx="10819032" cy="4073270"/>
            <a:chOff x="77631" y="-206787"/>
            <a:chExt cx="7207133" cy="302430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77631" y="1804204"/>
              <a:ext cx="7207133" cy="2513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600" dirty="0">
                  <a:latin typeface="Franklin Gothic Medium Cond" panose="020B0606030402020204" pitchFamily="34" charset="0"/>
                </a:rPr>
                <a:t>Тренинг и социально-ролевая игра «Дилижанс ПРО-семью»</a:t>
              </a:r>
              <a:endParaRPr lang="ru-RU" sz="1600" b="1" dirty="0">
                <a:latin typeface="Franklin Gothic Medium Cond" panose="020B06060304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77631" y="2566145"/>
              <a:ext cx="4604427" cy="2513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atin typeface="Franklin Gothic Medium Cond" panose="020B06060304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Акция в стиле </a:t>
              </a:r>
              <a:r>
                <a:rPr lang="ru-RU" sz="1600" dirty="0" err="1">
                  <a:latin typeface="Franklin Gothic Medium Cond" panose="020B06060304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ярнбомбинг</a:t>
              </a:r>
              <a:r>
                <a:rPr lang="ru-RU" sz="1600" dirty="0">
                  <a:latin typeface="Franklin Gothic Medium Cond" panose="020B06060304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"Волшебный клубочек".</a:t>
              </a:r>
              <a:endParaRPr lang="ru-RU" sz="16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7631" y="2050061"/>
              <a:ext cx="6096001" cy="43418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600" dirty="0">
                  <a:latin typeface="Franklin Gothic Medium Cond" panose="020B06060304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Психологический тренинг для родителей "Бумеранг родительского гнева" </a:t>
              </a:r>
              <a:endParaRPr lang="ru-RU" sz="16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7631" y="-206787"/>
              <a:ext cx="6438681" cy="2513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atin typeface="Franklin Gothic Medium Cond" panose="020B06060304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Супружеское психологическое консультирование "Близость"</a:t>
              </a:r>
              <a:endParaRPr lang="ru-RU" sz="16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77631" y="2300976"/>
              <a:ext cx="6096001" cy="45979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dirty="0">
                  <a:latin typeface="Franklin Gothic Medium Cond" panose="020B0606030402020204" pitchFamily="34" charset="0"/>
                </a:rPr>
                <a:t>Итоговое праздничное мероприятие - масленичные гуляния "Когда в доме солнце"</a:t>
              </a:r>
              <a:endParaRPr lang="ru-RU" sz="1600" dirty="0"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983896" y="1370513"/>
            <a:ext cx="9640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Индивидуальное консультирование (демобилизованных, членов их семей) </a:t>
            </a:r>
            <a:endParaRPr lang="ru-RU" sz="1600" dirty="0">
              <a:latin typeface="Franklin Gothic Medium Cond" panose="020B06060304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12988" y="3958902"/>
            <a:ext cx="85171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Семейный поход-тренинг на Зюраткульский хребет Саткинского муниципального района </a:t>
            </a:r>
            <a:endParaRPr lang="ru-RU" sz="1600" dirty="0">
              <a:latin typeface="Franklin Gothic Medium Cond" panose="020B06060304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83896" y="2110499"/>
            <a:ext cx="63318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видеоролика "В руках женщины"</a:t>
            </a:r>
            <a:endParaRPr lang="ru-RU" sz="1600" dirty="0">
              <a:latin typeface="Franklin Gothic Medium Cond" panose="020B06060304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87917" y="1767245"/>
            <a:ext cx="8517157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Franklin Gothic Medium Cond" panose="020B0606030402020204" pitchFamily="34" charset="0"/>
              </a:rPr>
              <a:t>Психологический тренинг "Как пережить </a:t>
            </a:r>
            <a:r>
              <a:rPr lang="ru-RU" sz="1600" dirty="0" err="1">
                <a:latin typeface="Franklin Gothic Medium Cond" panose="020B0606030402020204" pitchFamily="34" charset="0"/>
              </a:rPr>
              <a:t>буллинг</a:t>
            </a:r>
            <a:r>
              <a:rPr lang="ru-RU" sz="1600" dirty="0">
                <a:latin typeface="Franklin Gothic Medium Cond" panose="020B0606030402020204" pitchFamily="34" charset="0"/>
              </a:rPr>
              <a:t>" для подростков</a:t>
            </a:r>
            <a:endParaRPr lang="ru-RU" sz="1600" dirty="0">
              <a:latin typeface="Franklin Gothic Medium Cond" panose="020B06060304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83896" y="3580945"/>
            <a:ext cx="6022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Коммуникативный тренинг "Женский круг". </a:t>
            </a:r>
            <a:endParaRPr lang="ru-RU" sz="1600" dirty="0">
              <a:latin typeface="Franklin Gothic Medium Cond" panose="020B06060304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98442" y="3196474"/>
            <a:ext cx="75318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Цикл телесно-ориентированных занятий "Женский круг"</a:t>
            </a:r>
            <a:endParaRPr lang="ru-RU" sz="1600" dirty="0">
              <a:latin typeface="Franklin Gothic Medium Cond" panose="020B06060304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983896" y="4825586"/>
            <a:ext cx="8236168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Franklin Gothic Medium Cond" panose="020B0606030402020204" pitchFamily="34" charset="0"/>
              </a:rPr>
              <a:t>Тренинг для родителей "Что делать, если ребенка травят в школе" </a:t>
            </a:r>
            <a:endParaRPr lang="ru-RU" sz="1600" dirty="0">
              <a:latin typeface="Franklin Gothic Medium Cond" panose="020B06060304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07" y="3196474"/>
            <a:ext cx="1022337" cy="9926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37" y="5126801"/>
            <a:ext cx="1246878" cy="105120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97" y="1409900"/>
            <a:ext cx="1342718" cy="13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90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842107" y="2737988"/>
            <a:ext cx="24287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>
                <a:solidFill>
                  <a:srgbClr val="37AE79"/>
                </a:solidFill>
                <a:latin typeface="Monotype Corsiva" panose="03010101010201010101" pitchFamily="66" charset="0"/>
              </a:rPr>
              <a:t>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71573" y="214290"/>
            <a:ext cx="53880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Партнеры проекта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83827" y="1308847"/>
            <a:ext cx="10566244" cy="5281021"/>
            <a:chOff x="3145" y="1785661"/>
            <a:chExt cx="10188623" cy="483110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5" y="1785661"/>
              <a:ext cx="10188623" cy="4831105"/>
            </a:xfrm>
            <a:prstGeom prst="rect">
              <a:avLst/>
            </a:prstGeom>
          </p:spPr>
        </p:pic>
        <p:sp>
          <p:nvSpPr>
            <p:cNvPr id="14" name="Блок-схема: узел 13"/>
            <p:cNvSpPr/>
            <p:nvPr/>
          </p:nvSpPr>
          <p:spPr>
            <a:xfrm>
              <a:off x="2691261" y="2401346"/>
              <a:ext cx="1185919" cy="11859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Блок-схема: узел 14"/>
            <p:cNvSpPr/>
            <p:nvPr/>
          </p:nvSpPr>
          <p:spPr>
            <a:xfrm>
              <a:off x="1014926" y="3572063"/>
              <a:ext cx="1185919" cy="11859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Блок-схема: узел 15"/>
            <p:cNvSpPr/>
            <p:nvPr/>
          </p:nvSpPr>
          <p:spPr>
            <a:xfrm>
              <a:off x="2713092" y="4773102"/>
              <a:ext cx="1185919" cy="11859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Блок-схема: узел 16"/>
            <p:cNvSpPr/>
            <p:nvPr/>
          </p:nvSpPr>
          <p:spPr>
            <a:xfrm>
              <a:off x="6257922" y="2494320"/>
              <a:ext cx="1185919" cy="11859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Блок-схема: узел 17"/>
            <p:cNvSpPr/>
            <p:nvPr/>
          </p:nvSpPr>
          <p:spPr>
            <a:xfrm>
              <a:off x="7935646" y="3426239"/>
              <a:ext cx="1395390" cy="143821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Блок-схема: узел 18"/>
            <p:cNvSpPr/>
            <p:nvPr/>
          </p:nvSpPr>
          <p:spPr>
            <a:xfrm>
              <a:off x="6237480" y="4701619"/>
              <a:ext cx="1308299" cy="1257402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Блок-схема: узел 19"/>
            <p:cNvSpPr/>
            <p:nvPr/>
          </p:nvSpPr>
          <p:spPr>
            <a:xfrm>
              <a:off x="4226619" y="3298016"/>
              <a:ext cx="1718736" cy="1750414"/>
            </a:xfrm>
            <a:prstGeom prst="flowChartConnector">
              <a:avLst/>
            </a:prstGeom>
            <a:solidFill>
              <a:srgbClr val="3C84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C840D"/>
                </a:solidFill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4519051" y="3613584"/>
            <a:ext cx="16957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ЧОЦСЗ «Семья»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7176" y="2330255"/>
            <a:ext cx="1725466" cy="802303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83794D"/>
                </a:solidFill>
                <a:latin typeface="Franklin Gothic Medium Cond" panose="020B0606030402020204" pitchFamily="34" charset="0"/>
              </a:rPr>
              <a:t>УСЗН </a:t>
            </a:r>
            <a:br>
              <a:rPr lang="ru-RU" sz="2000" dirty="0">
                <a:solidFill>
                  <a:srgbClr val="83794D"/>
                </a:solidFill>
                <a:latin typeface="Franklin Gothic Medium Cond" panose="020B0606030402020204" pitchFamily="34" charset="0"/>
              </a:rPr>
            </a:br>
            <a:r>
              <a:rPr lang="ru-RU" sz="2000" dirty="0">
                <a:solidFill>
                  <a:srgbClr val="83794D"/>
                </a:solidFill>
                <a:latin typeface="Franklin Gothic Medium Cond" panose="020B0606030402020204" pitchFamily="34" charset="0"/>
              </a:rPr>
              <a:t>г. Чебаркуль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33084" y="3486557"/>
            <a:ext cx="1689988" cy="961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Franklin Gothic Medium Cond" panose="020B0606030402020204" pitchFamily="34" charset="0"/>
              </a:rPr>
              <a:t>АНО «Волонтеры рядом»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645728" y="4574505"/>
            <a:ext cx="1569483" cy="1296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Franklin Gothic Medium Cond" panose="020B0606030402020204" pitchFamily="34" charset="0"/>
              </a:rPr>
              <a:t>Чебаркульский городской совет ветеранов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368542" y="2083503"/>
            <a:ext cx="16867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Franklin Gothic Medium Cond" panose="020B0606030402020204" pitchFamily="34" charset="0"/>
              </a:rPr>
              <a:t>МБОУ «СОШ №4» </a:t>
            </a:r>
          </a:p>
          <a:p>
            <a:pPr algn="ctr"/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Franklin Gothic Medium Cond" panose="020B0606030402020204" pitchFamily="34" charset="0"/>
              </a:rPr>
              <a:t>г. Чебаркуль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400367" y="3374984"/>
            <a:ext cx="134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Franklin Gothic Medium Cond" panose="020B0606030402020204" pitchFamily="34" charset="0"/>
              </a:rPr>
              <a:t>Женсовет </a:t>
            </a:r>
          </a:p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Franklin Gothic Medium Cond" panose="020B0606030402020204" pitchFamily="34" charset="0"/>
              </a:rPr>
              <a:t>90 Танковой Дивизии </a:t>
            </a:r>
          </a:p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Franklin Gothic Medium Cond" panose="020B0606030402020204" pitchFamily="34" charset="0"/>
              </a:rPr>
              <a:t>г. Чебаркуль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010410" y="4663928"/>
            <a:ext cx="2560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Franklin Gothic Medium Cond" panose="020B0606030402020204" pitchFamily="34" charset="0"/>
              </a:rPr>
              <a:t>МУ «КСЦОН» </a:t>
            </a:r>
          </a:p>
          <a:p>
            <a:pPr algn="ctr"/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Franklin Gothic Medium Cond" panose="020B0606030402020204" pitchFamily="34" charset="0"/>
              </a:rPr>
              <a:t>г. Чебаркуль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7859643" y="2343974"/>
            <a:ext cx="610498" cy="610498"/>
            <a:chOff x="7859643" y="2343974"/>
            <a:chExt cx="610498" cy="610498"/>
          </a:xfrm>
        </p:grpSpPr>
        <p:sp>
          <p:nvSpPr>
            <p:cNvPr id="26" name="Блок-схема: узел 25"/>
            <p:cNvSpPr/>
            <p:nvPr/>
          </p:nvSpPr>
          <p:spPr>
            <a:xfrm>
              <a:off x="7960169" y="2497381"/>
              <a:ext cx="398186" cy="374403"/>
            </a:xfrm>
            <a:prstGeom prst="flowChartConnector">
              <a:avLst/>
            </a:prstGeom>
            <a:solidFill>
              <a:srgbClr val="649D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9643" y="2343974"/>
              <a:ext cx="610498" cy="610498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9726231" y="3622477"/>
            <a:ext cx="610498" cy="610498"/>
            <a:chOff x="7868608" y="2343974"/>
            <a:chExt cx="610498" cy="610498"/>
          </a:xfrm>
        </p:grpSpPr>
        <p:sp>
          <p:nvSpPr>
            <p:cNvPr id="29" name="Блок-схема: узел 28"/>
            <p:cNvSpPr/>
            <p:nvPr/>
          </p:nvSpPr>
          <p:spPr>
            <a:xfrm>
              <a:off x="7960169" y="2497381"/>
              <a:ext cx="398186" cy="374403"/>
            </a:xfrm>
            <a:prstGeom prst="flowChartConnector">
              <a:avLst/>
            </a:prstGeom>
            <a:solidFill>
              <a:srgbClr val="649D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8608" y="2343974"/>
              <a:ext cx="610498" cy="610498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7888868" y="4879406"/>
            <a:ext cx="610498" cy="610498"/>
            <a:chOff x="7859643" y="2343974"/>
            <a:chExt cx="610498" cy="610498"/>
          </a:xfrm>
        </p:grpSpPr>
        <p:sp>
          <p:nvSpPr>
            <p:cNvPr id="32" name="Блок-схема: узел 31"/>
            <p:cNvSpPr/>
            <p:nvPr/>
          </p:nvSpPr>
          <p:spPr>
            <a:xfrm>
              <a:off x="7960169" y="2497381"/>
              <a:ext cx="398186" cy="374403"/>
            </a:xfrm>
            <a:prstGeom prst="flowChartConnector">
              <a:avLst/>
            </a:prstGeom>
            <a:solidFill>
              <a:srgbClr val="649D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9643" y="2343974"/>
              <a:ext cx="610498" cy="610498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2217823" y="2379333"/>
            <a:ext cx="610498" cy="610498"/>
            <a:chOff x="7859643" y="2343974"/>
            <a:chExt cx="610498" cy="610498"/>
          </a:xfrm>
        </p:grpSpPr>
        <p:sp>
          <p:nvSpPr>
            <p:cNvPr id="35" name="Блок-схема: узел 34"/>
            <p:cNvSpPr/>
            <p:nvPr/>
          </p:nvSpPr>
          <p:spPr>
            <a:xfrm>
              <a:off x="7960169" y="2497381"/>
              <a:ext cx="398186" cy="374403"/>
            </a:xfrm>
            <a:prstGeom prst="flowChartConnector">
              <a:avLst/>
            </a:prstGeom>
            <a:solidFill>
              <a:srgbClr val="649D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9643" y="2343974"/>
              <a:ext cx="610498" cy="610498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2223481" y="4880222"/>
            <a:ext cx="610498" cy="610498"/>
            <a:chOff x="7859643" y="2343974"/>
            <a:chExt cx="610498" cy="610498"/>
          </a:xfrm>
        </p:grpSpPr>
        <p:sp>
          <p:nvSpPr>
            <p:cNvPr id="38" name="Блок-схема: узел 37"/>
            <p:cNvSpPr/>
            <p:nvPr/>
          </p:nvSpPr>
          <p:spPr>
            <a:xfrm>
              <a:off x="7960169" y="2497381"/>
              <a:ext cx="398186" cy="374403"/>
            </a:xfrm>
            <a:prstGeom prst="flowChartConnector">
              <a:avLst/>
            </a:prstGeom>
            <a:solidFill>
              <a:srgbClr val="649D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9643" y="2343974"/>
              <a:ext cx="610498" cy="610498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400327" y="3630941"/>
            <a:ext cx="610498" cy="610498"/>
            <a:chOff x="7859643" y="2343974"/>
            <a:chExt cx="610498" cy="610498"/>
          </a:xfrm>
        </p:grpSpPr>
        <p:sp>
          <p:nvSpPr>
            <p:cNvPr id="41" name="Блок-схема: узел 40"/>
            <p:cNvSpPr/>
            <p:nvPr/>
          </p:nvSpPr>
          <p:spPr>
            <a:xfrm>
              <a:off x="7960169" y="2497381"/>
              <a:ext cx="398186" cy="374403"/>
            </a:xfrm>
            <a:prstGeom prst="flowChartConnector">
              <a:avLst/>
            </a:prstGeom>
            <a:solidFill>
              <a:srgbClr val="649D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9643" y="2343974"/>
              <a:ext cx="610498" cy="6104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015165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1003</TotalTime>
  <Words>440</Words>
  <Application>Microsoft Office PowerPoint</Application>
  <PresentationFormat>Широкоэкранный</PresentationFormat>
  <Paragraphs>94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Franklin Gothic Demi</vt:lpstr>
      <vt:lpstr>Franklin Gothic Demi Cond</vt:lpstr>
      <vt:lpstr>Franklin Gothic Medium Cond</vt:lpstr>
      <vt:lpstr>Monotype Corsiva</vt:lpstr>
      <vt:lpstr>Montserrat ExtraBold</vt:lpstr>
      <vt:lpstr>Montserrat Medium</vt:lpstr>
      <vt:lpstr>Times New Roman</vt:lpstr>
      <vt:lpstr>Trebuchet MS</vt:lpstr>
      <vt:lpstr>Wingdings 3</vt:lpstr>
      <vt:lpstr>Аспект</vt:lpstr>
      <vt:lpstr>Презентация PowerPoint</vt:lpstr>
      <vt:lpstr>  </vt:lpstr>
      <vt:lpstr>  </vt:lpstr>
      <vt:lpstr>  </vt:lpstr>
      <vt:lpstr>Презентация PowerPoint</vt:lpstr>
      <vt:lpstr>  </vt:lpstr>
      <vt:lpstr>Карта проекта: </vt:lpstr>
      <vt:lpstr>Карта проекта: </vt:lpstr>
      <vt:lpstr>УСЗН  г. Чебаркуль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Мария Алексеевна</cp:lastModifiedBy>
  <cp:revision>94</cp:revision>
  <dcterms:created xsi:type="dcterms:W3CDTF">2023-08-01T05:07:17Z</dcterms:created>
  <dcterms:modified xsi:type="dcterms:W3CDTF">2023-10-26T13:31:01Z</dcterms:modified>
</cp:coreProperties>
</file>