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92" r:id="rId2"/>
    <p:sldId id="294" r:id="rId3"/>
    <p:sldId id="296" r:id="rId4"/>
    <p:sldId id="258" r:id="rId5"/>
    <p:sldId id="259" r:id="rId6"/>
    <p:sldId id="261" r:id="rId7"/>
    <p:sldId id="262" r:id="rId8"/>
    <p:sldId id="295" r:id="rId9"/>
    <p:sldId id="260" r:id="rId10"/>
    <p:sldId id="264" r:id="rId11"/>
    <p:sldId id="274" r:id="rId12"/>
    <p:sldId id="272" r:id="rId13"/>
    <p:sldId id="293" r:id="rId14"/>
    <p:sldId id="297" r:id="rId15"/>
  </p:sldIdLst>
  <p:sldSz cx="9144000" cy="5143500" type="screen16x9"/>
  <p:notesSz cx="6858000" cy="9144000"/>
  <p:embeddedFontLst>
    <p:embeddedFont>
      <p:font typeface="Cambria Math" pitchFamily="18" charset="0"/>
      <p:regular r:id="rId17"/>
    </p:embeddedFont>
    <p:embeddedFont>
      <p:font typeface="Arvo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E77"/>
    <a:srgbClr val="0092C0"/>
    <a:srgbClr val="0097C0"/>
  </p:clrMru>
</p:presentationPr>
</file>

<file path=ppt/tableStyles.xml><?xml version="1.0" encoding="utf-8"?>
<a:tblStyleLst xmlns:a="http://schemas.openxmlformats.org/drawingml/2006/main" def="{E97CDE0D-6779-4BD5-8F81-CE4629DEF547}">
  <a:tblStyle styleId="{E97CDE0D-6779-4BD5-8F81-CE4629DEF5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8882" autoAdjust="0"/>
    <p:restoredTop sz="94660"/>
  </p:normalViewPr>
  <p:slideViewPr>
    <p:cSldViewPr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Death_to_stock_photography_Vibrant-(9-of-10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0452" y="-155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 descr="Death_to_stock_communicate_hands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1323" y="1991825"/>
            <a:ext cx="1159828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Death_to_stock_photography_Vibrant-(10-of-10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425" y="308182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Death_to_stock_communicate_hands_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750" y="2225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Death_to_stock_communicate_hands_9-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1493" y="101718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-72627" y="20481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965073" y="4114876"/>
            <a:ext cx="1037700" cy="1037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2" descr="DeathtoStock_Clementine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6643" y="4111407"/>
            <a:ext cx="1037700" cy="10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Death_to_stock_communicate_hands_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2538" y="308537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DeathtoStock_Simplify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6600" y="-18106"/>
            <a:ext cx="1037700" cy="103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Death_to_stock_communicate_hands_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2294" y="-180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 descr="Death_to_stock_communicate_hands_3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895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 flipH="1">
            <a:off x="971550" y="-6120"/>
            <a:ext cx="1028700" cy="10287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flipH="1">
            <a:off x="2000250" y="4114889"/>
            <a:ext cx="1028700" cy="10287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flipH="1">
            <a:off x="3028950" y="0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flipH="1">
            <a:off x="5086350" y="4114889"/>
            <a:ext cx="1028700" cy="102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flipH="1">
            <a:off x="6115050" y="4114889"/>
            <a:ext cx="1028700" cy="102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flipH="1">
            <a:off x="6117975" y="-9556"/>
            <a:ext cx="1028700" cy="1028700"/>
          </a:xfrm>
          <a:prstGeom prst="rect">
            <a:avLst/>
          </a:prstGeom>
          <a:solidFill>
            <a:srgbClr val="37A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flipH="1">
            <a:off x="4057650" y="0"/>
            <a:ext cx="1028700" cy="1028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2000250" y="1019175"/>
            <a:ext cx="5143500" cy="30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961550" y="1991825"/>
            <a:ext cx="3220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 flipH="1">
            <a:off x="7144834" y="2563116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flipH="1">
            <a:off x="2507334" y="5004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flipH="1">
            <a:off x="8172291" y="8"/>
            <a:ext cx="971700" cy="9714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566118" y="-49"/>
            <a:ext cx="518700" cy="518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flipH="1">
            <a:off x="453009" y="-5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138685" y="30853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flipH="1">
            <a:off x="7143750" y="2057450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BLANK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3" descr="DeathtoStock_Simplify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905" y="-1"/>
            <a:ext cx="935025" cy="9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3" descr="Death_to_stock_communicate_hands_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1786" y="1865793"/>
            <a:ext cx="1872187" cy="187219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/>
          <p:nvPr/>
        </p:nvSpPr>
        <p:spPr>
          <a:xfrm>
            <a:off x="7275209" y="4"/>
            <a:ext cx="935100" cy="9351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8208899" y="935036"/>
            <a:ext cx="935100" cy="9351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"/>
          <p:cNvSpPr/>
          <p:nvPr/>
        </p:nvSpPr>
        <p:spPr>
          <a:xfrm>
            <a:off x="7275209" y="2795481"/>
            <a:ext cx="935100" cy="9351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"/>
          <p:cNvSpPr/>
          <p:nvPr/>
        </p:nvSpPr>
        <p:spPr>
          <a:xfrm>
            <a:off x="13" y="4208474"/>
            <a:ext cx="935100" cy="9351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935032" y="4208477"/>
            <a:ext cx="467400" cy="4674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-1" y="4676119"/>
            <a:ext cx="467400" cy="4674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7741458" y="935017"/>
            <a:ext cx="467400" cy="4674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3"/>
          <p:cNvSpPr/>
          <p:nvPr/>
        </p:nvSpPr>
        <p:spPr>
          <a:xfrm>
            <a:off x="8676589" y="467639"/>
            <a:ext cx="467400" cy="4674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3"/>
          <p:cNvSpPr/>
          <p:nvPr/>
        </p:nvSpPr>
        <p:spPr>
          <a:xfrm>
            <a:off x="7689536" y="3100148"/>
            <a:ext cx="410309" cy="373255"/>
          </a:xfrm>
          <a:custGeom>
            <a:avLst/>
            <a:gdLst/>
            <a:ahLst/>
            <a:cxnLst/>
            <a:rect l="l" t="t" r="r" b="b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3"/>
          <p:cNvSpPr/>
          <p:nvPr/>
        </p:nvSpPr>
        <p:spPr>
          <a:xfrm flipH="1">
            <a:off x="7385585" y="3052605"/>
            <a:ext cx="273000" cy="248322"/>
          </a:xfrm>
          <a:custGeom>
            <a:avLst/>
            <a:gdLst/>
            <a:ahLst/>
            <a:cxnLst/>
            <a:rect l="l" t="t" r="r" b="b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" descr="Death_to_stock_photography_Vibrant-(9-of-10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0452" y="-155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" descr="Death_to_stock_communicate_hands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1323" y="1991825"/>
            <a:ext cx="1159828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" descr="Death_to_stock_photography_Vibrant-(10-of-10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425" y="308182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" descr="Death_to_stock_communicate_hands_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750" y="2225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" descr="Death_to_stock_communicate_hands_9-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1493" y="101718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"/>
          <p:cNvSpPr/>
          <p:nvPr/>
        </p:nvSpPr>
        <p:spPr>
          <a:xfrm>
            <a:off x="-72627" y="20481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3" descr="DeathtoStock_Clementine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6643" y="4111407"/>
            <a:ext cx="1037700" cy="10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" descr="Death_to_stock_communicate_hands_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2538" y="308537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 descr="DeathtoStock_Simplify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6600" y="-18106"/>
            <a:ext cx="1037700" cy="103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 descr="Death_to_stock_communicate_hands_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2294" y="-180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 descr="Death_to_stock_communicate_hands_3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895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/>
          <p:nvPr/>
        </p:nvSpPr>
        <p:spPr>
          <a:xfrm flipH="1">
            <a:off x="971550" y="-6120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2000250" y="4114889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flipH="1">
            <a:off x="3028950" y="0"/>
            <a:ext cx="1028700" cy="102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 flipH="1">
            <a:off x="5086350" y="4114889"/>
            <a:ext cx="1028700" cy="102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flipH="1">
            <a:off x="6115050" y="4114889"/>
            <a:ext cx="1028700" cy="102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flipH="1">
            <a:off x="6117975" y="-9556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flipH="1">
            <a:off x="4057650" y="0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flipH="1">
            <a:off x="2507334" y="5004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4566118" y="-4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453009" y="-5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965075" y="1019175"/>
            <a:ext cx="7207200" cy="30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ctrTitle"/>
          </p:nvPr>
        </p:nvSpPr>
        <p:spPr>
          <a:xfrm>
            <a:off x="2014575" y="1583350"/>
            <a:ext cx="51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2014575" y="2611454"/>
            <a:ext cx="51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072818" y="4615401"/>
            <a:ext cx="518700" cy="518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" descr="Death_to_stock_communicate_hands_1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550" y="995050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 descr="DeathtoStock_Simplify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0" y="3065725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"/>
          <p:cNvSpPr/>
          <p:nvPr/>
        </p:nvSpPr>
        <p:spPr>
          <a:xfrm>
            <a:off x="8107795" y="311011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4" descr="DeathtoStock_Wired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025" y="1037700"/>
            <a:ext cx="2084475" cy="20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"/>
          <p:cNvSpPr txBox="1">
            <a:spLocks noGrp="1"/>
          </p:cNvSpPr>
          <p:nvPr>
            <p:ph type="body" idx="1"/>
          </p:nvPr>
        </p:nvSpPr>
        <p:spPr>
          <a:xfrm>
            <a:off x="2901375" y="2161800"/>
            <a:ext cx="3341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spcBef>
                <a:spcPts val="60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□"/>
              <a:defRPr i="1">
                <a:latin typeface="Arvo"/>
                <a:ea typeface="Arvo"/>
                <a:cs typeface="Arvo"/>
                <a:sym typeface="Arvo"/>
              </a:defRPr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▫"/>
              <a:defRPr i="1">
                <a:latin typeface="Arvo"/>
                <a:ea typeface="Arvo"/>
                <a:cs typeface="Arvo"/>
                <a:sym typeface="Arvo"/>
              </a:defRPr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▫"/>
              <a:defRPr i="1">
                <a:latin typeface="Arvo"/>
                <a:ea typeface="Arvo"/>
                <a:cs typeface="Arvo"/>
                <a:sym typeface="Arvo"/>
              </a:defRPr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○"/>
              <a:defRPr i="1">
                <a:latin typeface="Arvo"/>
                <a:ea typeface="Arvo"/>
                <a:cs typeface="Arvo"/>
                <a:sym typeface="Arvo"/>
              </a:defRPr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●"/>
              <a:defRPr i="1">
                <a:latin typeface="Arvo"/>
                <a:ea typeface="Arvo"/>
                <a:cs typeface="Arvo"/>
                <a:sym typeface="Arvo"/>
              </a:defRPr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○"/>
              <a:defRPr i="1">
                <a:latin typeface="Arvo"/>
                <a:ea typeface="Arvo"/>
                <a:cs typeface="Arvo"/>
                <a:sym typeface="Arvo"/>
              </a:defRPr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7070023" y="1037701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7070023" y="42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6551323" y="-9"/>
            <a:ext cx="518700" cy="51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8107728" y="3122166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 flipH="1">
            <a:off x="1032727" y="99505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 flipH="1">
            <a:off x="-3494" y="203276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 flipH="1">
            <a:off x="1032727" y="306572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 flipH="1">
            <a:off x="2070428" y="4624791"/>
            <a:ext cx="518700" cy="51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 flipH="1">
            <a:off x="1551734" y="15140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4" descr="Death_to_stock_communicate_hands_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7734" y="-5"/>
            <a:ext cx="1037815" cy="1037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4"/>
          <p:cNvGrpSpPr/>
          <p:nvPr/>
        </p:nvGrpSpPr>
        <p:grpSpPr>
          <a:xfrm>
            <a:off x="1310132" y="3331424"/>
            <a:ext cx="482890" cy="506303"/>
            <a:chOff x="5961125" y="1623900"/>
            <a:chExt cx="427450" cy="448175"/>
          </a:xfrm>
        </p:grpSpPr>
        <p:sp>
          <p:nvSpPr>
            <p:cNvPr id="81" name="Google Shape;81;p4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/>
          <p:nvPr/>
        </p:nvSpPr>
        <p:spPr>
          <a:xfrm>
            <a:off x="7349050" y="1316724"/>
            <a:ext cx="479648" cy="479648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sldNum" idx="12"/>
          </p:nvPr>
        </p:nvSpPr>
        <p:spPr>
          <a:xfrm>
            <a:off x="4312650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93" name="Google Shape;93;p5" descr="Death_to_stock_communicate_hands_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184" y="2070682"/>
            <a:ext cx="1037815" cy="103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 descr="Death_to_stock_communicate_hands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221" y="9"/>
            <a:ext cx="2077780" cy="20777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/>
          <p:nvPr/>
        </p:nvSpPr>
        <p:spPr>
          <a:xfrm>
            <a:off x="7070023" y="2072330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8106245" y="310851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>
            <a:off x="7070023" y="1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0" y="35870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518691" y="4105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6551323" y="-9"/>
            <a:ext cx="518700" cy="518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7587466" y="25837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5"/>
          <p:cNvGrpSpPr/>
          <p:nvPr/>
        </p:nvGrpSpPr>
        <p:grpSpPr>
          <a:xfrm>
            <a:off x="7332942" y="269800"/>
            <a:ext cx="498130" cy="498101"/>
            <a:chOff x="1923675" y="1633650"/>
            <a:chExt cx="436000" cy="435975"/>
          </a:xfrm>
        </p:grpSpPr>
        <p:sp>
          <p:nvSpPr>
            <p:cNvPr id="104" name="Google Shape;104;p5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5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 descr="DeathtoStock_Clementine1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8350" y="2070675"/>
            <a:ext cx="1037825" cy="10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Death_to_stock_communicate_hands_9-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225" y="0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4418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1842475" y="1818975"/>
            <a:ext cx="1431300" cy="31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2"/>
          </p:nvPr>
        </p:nvSpPr>
        <p:spPr>
          <a:xfrm>
            <a:off x="3347475" y="1818975"/>
            <a:ext cx="1431300" cy="31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3"/>
          </p:nvPr>
        </p:nvSpPr>
        <p:spPr>
          <a:xfrm>
            <a:off x="4852474" y="1818975"/>
            <a:ext cx="1431300" cy="31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6030661" y="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8106245" y="2071756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8106236" y="103462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-293" y="3586794"/>
            <a:ext cx="1037700" cy="10377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>
            <a:off x="-300" y="46244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/>
          <p:nvPr/>
        </p:nvSpPr>
        <p:spPr>
          <a:xfrm>
            <a:off x="-309" y="3586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8625223" y="3113166"/>
            <a:ext cx="518700" cy="5187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>
            <a:off x="7068341" y="-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8352271" y="1280647"/>
            <a:ext cx="545654" cy="545654"/>
            <a:chOff x="5941025" y="3634400"/>
            <a:chExt cx="467650" cy="467650"/>
          </a:xfrm>
        </p:grpSpPr>
        <p:sp>
          <p:nvSpPr>
            <p:cNvPr id="151" name="Google Shape;151;p7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7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8" descr="DeathtoStock_Simplify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250" y="0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 descr="Death_to_stock_communicate_hands_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225" y="2070675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"/>
          <p:cNvSpPr/>
          <p:nvPr/>
        </p:nvSpPr>
        <p:spPr>
          <a:xfrm>
            <a:off x="7070023" y="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>
            <a:off x="8106245" y="103771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>
            <a:off x="7070023" y="3102451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>
            <a:off x="1037700" y="41057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>
            <a:off x="-9" y="4624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>
            <a:off x="7587473" y="1037691"/>
            <a:ext cx="518700" cy="5187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>
            <a:off x="8625291" y="5189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>
            <a:off x="7529848" y="3440573"/>
            <a:ext cx="455351" cy="414225"/>
          </a:xfrm>
          <a:custGeom>
            <a:avLst/>
            <a:gdLst/>
            <a:ahLst/>
            <a:cxnLst/>
            <a:rect l="l" t="t" r="r" b="b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flipH="1">
            <a:off x="7192539" y="3387811"/>
            <a:ext cx="302961" cy="275574"/>
          </a:xfrm>
          <a:custGeom>
            <a:avLst/>
            <a:gdLst/>
            <a:ahLst/>
            <a:cxnLst/>
            <a:rect l="l" t="t" r="r" b="b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9" descr="Death_to_stock_communicate_hands_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250" y="0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" descr="Death_to_stock_communicate_hands_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>
            <a:spLocks noGrp="1"/>
          </p:cNvSpPr>
          <p:nvPr>
            <p:ph type="body" idx="1"/>
          </p:nvPr>
        </p:nvSpPr>
        <p:spPr>
          <a:xfrm>
            <a:off x="1375225" y="3953400"/>
            <a:ext cx="1990500" cy="8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pic>
        <p:nvPicPr>
          <p:cNvPr id="177" name="Google Shape;177;p9" descr="Death_to_stock_communicate_hands_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" y="3068052"/>
            <a:ext cx="1037700" cy="10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/>
          <p:nvPr/>
        </p:nvSpPr>
        <p:spPr>
          <a:xfrm>
            <a:off x="8106248" y="103770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>
            <a:off x="7070023" y="1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>
            <a:off x="7070032" y="1037694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518700" y="254934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-9" y="4624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8623698" y="3114516"/>
            <a:ext cx="518700" cy="51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>
            <a:off x="8623691" y="5189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9" descr="DeathtoStock_CreativeSpace4-11.4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6250" y="2072325"/>
            <a:ext cx="1037700" cy="103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9"/>
          <p:cNvGrpSpPr/>
          <p:nvPr/>
        </p:nvGrpSpPr>
        <p:grpSpPr>
          <a:xfrm>
            <a:off x="7331725" y="290387"/>
            <a:ext cx="514306" cy="456926"/>
            <a:chOff x="5292575" y="3681900"/>
            <a:chExt cx="420150" cy="373275"/>
          </a:xfrm>
        </p:grpSpPr>
        <p:sp>
          <p:nvSpPr>
            <p:cNvPr id="187" name="Google Shape;187;p9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9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0" descr="Death_to_stock_communicate_hands_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3282" y="1857008"/>
            <a:ext cx="930717" cy="93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0" descr="Death_to_stock_communicate_hands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639" y="16"/>
            <a:ext cx="1863360" cy="18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/>
          <p:nvPr/>
        </p:nvSpPr>
        <p:spPr>
          <a:xfrm>
            <a:off x="7284049" y="1858486"/>
            <a:ext cx="930600" cy="9306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"/>
          <p:cNvSpPr/>
          <p:nvPr/>
        </p:nvSpPr>
        <p:spPr>
          <a:xfrm>
            <a:off x="8213336" y="2787740"/>
            <a:ext cx="930600" cy="9306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"/>
          <p:cNvSpPr/>
          <p:nvPr/>
        </p:nvSpPr>
        <p:spPr>
          <a:xfrm>
            <a:off x="7284049" y="9"/>
            <a:ext cx="930600" cy="9306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"/>
          <p:cNvSpPr/>
          <p:nvPr/>
        </p:nvSpPr>
        <p:spPr>
          <a:xfrm>
            <a:off x="6" y="4212884"/>
            <a:ext cx="930600" cy="9306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0"/>
          <p:cNvSpPr/>
          <p:nvPr/>
        </p:nvSpPr>
        <p:spPr>
          <a:xfrm>
            <a:off x="0" y="3747713"/>
            <a:ext cx="465300" cy="4653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0"/>
          <p:cNvSpPr/>
          <p:nvPr/>
        </p:nvSpPr>
        <p:spPr>
          <a:xfrm>
            <a:off x="465164" y="4212881"/>
            <a:ext cx="465300" cy="4653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"/>
          <p:cNvSpPr/>
          <p:nvPr/>
        </p:nvSpPr>
        <p:spPr>
          <a:xfrm>
            <a:off x="6818876" y="-1"/>
            <a:ext cx="465300" cy="4653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"/>
          <p:cNvSpPr/>
          <p:nvPr/>
        </p:nvSpPr>
        <p:spPr>
          <a:xfrm>
            <a:off x="7748094" y="2317122"/>
            <a:ext cx="465300" cy="4653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10"/>
          <p:cNvGrpSpPr/>
          <p:nvPr/>
        </p:nvGrpSpPr>
        <p:grpSpPr>
          <a:xfrm>
            <a:off x="7519838" y="241965"/>
            <a:ext cx="446726" cy="446700"/>
            <a:chOff x="1923675" y="1633650"/>
            <a:chExt cx="436000" cy="435975"/>
          </a:xfrm>
        </p:grpSpPr>
        <p:sp>
          <p:nvSpPr>
            <p:cNvPr id="207" name="Google Shape;207;p10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0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2" descr="DeathtoStock_Clementine1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77752" y="1861709"/>
            <a:ext cx="933085" cy="93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 descr="Death_to_stock_communicate_hands_9-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841" y="8"/>
            <a:ext cx="1868082" cy="186808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/>
          <p:nvPr/>
        </p:nvSpPr>
        <p:spPr>
          <a:xfrm>
            <a:off x="6344788" y="12"/>
            <a:ext cx="933000" cy="9330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8210900" y="1862680"/>
            <a:ext cx="933000" cy="9330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2"/>
          <p:cNvSpPr/>
          <p:nvPr/>
        </p:nvSpPr>
        <p:spPr>
          <a:xfrm>
            <a:off x="8210893" y="930219"/>
            <a:ext cx="933000" cy="9330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2"/>
          <p:cNvSpPr/>
          <p:nvPr/>
        </p:nvSpPr>
        <p:spPr>
          <a:xfrm>
            <a:off x="-287" y="3743870"/>
            <a:ext cx="933000" cy="9330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2"/>
          <p:cNvSpPr/>
          <p:nvPr/>
        </p:nvSpPr>
        <p:spPr>
          <a:xfrm>
            <a:off x="-293" y="4676847"/>
            <a:ext cx="466500" cy="4665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-301" y="3743867"/>
            <a:ext cx="466500" cy="4665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8677502" y="2798991"/>
            <a:ext cx="466500" cy="4665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"/>
          <p:cNvSpPr/>
          <p:nvPr/>
        </p:nvSpPr>
        <p:spPr>
          <a:xfrm>
            <a:off x="7277744" y="0"/>
            <a:ext cx="466500" cy="4665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2"/>
          <p:cNvGrpSpPr/>
          <p:nvPr/>
        </p:nvGrpSpPr>
        <p:grpSpPr>
          <a:xfrm>
            <a:off x="8431833" y="1151245"/>
            <a:ext cx="490565" cy="490565"/>
            <a:chOff x="5941025" y="3634400"/>
            <a:chExt cx="467650" cy="467650"/>
          </a:xfrm>
        </p:grpSpPr>
        <p:sp>
          <p:nvSpPr>
            <p:cNvPr id="247" name="Google Shape;247;p12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2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2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2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2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2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12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>
              <a:buNone/>
              <a:defRPr sz="1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16.png"/><Relationship Id="rId10" Type="http://schemas.openxmlformats.org/officeDocument/2006/relationships/image" Target="../media/image53.png"/><Relationship Id="rId4" Type="http://schemas.openxmlformats.org/officeDocument/2006/relationships/image" Target="../media/image1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1604" y="1500180"/>
            <a:ext cx="62151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uli"/>
                <a:ea typeface="Cambria Math" pitchFamily="18" charset="0"/>
              </a:rPr>
              <a:t>Социально-инклюзивный</a:t>
            </a:r>
            <a:endParaRPr lang="en-US" sz="1600" b="1" cap="all" dirty="0" smtClean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uli"/>
              <a:ea typeface="Cambria Math" pitchFamily="18" charset="0"/>
            </a:endParaRPr>
          </a:p>
          <a:p>
            <a:pPr algn="ctr"/>
            <a:r>
              <a:rPr lang="ru-RU" sz="1600" b="1" cap="all" dirty="0" err="1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uli"/>
                <a:ea typeface="Cambria Math" pitchFamily="18" charset="0"/>
              </a:rPr>
              <a:t>медиапроект</a:t>
            </a:r>
            <a:endParaRPr lang="en-US" sz="1600" b="1" cap="all" dirty="0" smtClean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uli"/>
              <a:ea typeface="Cambria Math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600" b="1" cap="all" dirty="0" smtClean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uli"/>
              <a:ea typeface="Cambria Math" pitchFamily="18" charset="0"/>
            </a:endParaRPr>
          </a:p>
          <a:p>
            <a:pPr algn="ctr"/>
            <a:r>
              <a:rPr lang="en-US" sz="2400" b="1" cap="all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uli"/>
                <a:ea typeface="Cambria Math" pitchFamily="18" charset="0"/>
              </a:rPr>
              <a:t>#</a:t>
            </a:r>
            <a:r>
              <a:rPr lang="ru-RU" sz="2400" b="1" cap="all" dirty="0" err="1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uli"/>
                <a:ea typeface="Cambria Math" pitchFamily="18" charset="0"/>
              </a:rPr>
              <a:t>Стрим_</a:t>
            </a:r>
            <a:r>
              <a:rPr lang="en-US" sz="2400" b="1" cap="all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uli"/>
                <a:ea typeface="Cambria Math" pitchFamily="18" charset="0"/>
              </a:rPr>
              <a:t>studio</a:t>
            </a:r>
            <a:endParaRPr lang="ru-RU" sz="2400" b="1" cap="all" dirty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uli"/>
              <a:ea typeface="Cambria Math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67070">
            <a:off x="3402273" y="2170573"/>
            <a:ext cx="2457839" cy="20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4" name="Google Shape;286;p16"/>
          <p:cNvSpPr txBox="1">
            <a:spLocks/>
          </p:cNvSpPr>
          <p:nvPr/>
        </p:nvSpPr>
        <p:spPr>
          <a:xfrm>
            <a:off x="500034" y="142858"/>
            <a:ext cx="5421000" cy="92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Улучшения для получателей</a:t>
            </a:r>
            <a:r>
              <a:rPr kumimoji="0" lang="ru-RU" sz="1800" b="1" i="0" u="none" strike="noStrike" kern="0" cap="none" spc="0" normalizeH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услуг</a:t>
            </a:r>
            <a: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/>
            </a:r>
            <a:b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</a:b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15" name="Google Shape;286;p16"/>
          <p:cNvSpPr txBox="1">
            <a:spLocks/>
          </p:cNvSpPr>
          <p:nvPr/>
        </p:nvSpPr>
        <p:spPr>
          <a:xfrm>
            <a:off x="2000232" y="4643452"/>
            <a:ext cx="4857784" cy="17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14"/>
            <a:ext cx="8649773" cy="29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2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6" name="Google Shape;286;p16"/>
          <p:cNvSpPr txBox="1">
            <a:spLocks/>
          </p:cNvSpPr>
          <p:nvPr/>
        </p:nvSpPr>
        <p:spPr>
          <a:xfrm>
            <a:off x="1214414" y="285734"/>
            <a:ext cx="542100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Выводы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857238"/>
            <a:ext cx="4929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Проект успешно реализуется в соответствии с поставленной целью и обозначенными задачами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2071684"/>
            <a:ext cx="4929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Реализация проекта способствует позитивным изменениям у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нормотипичных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детей и детей с ОВЗ и их семей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3357568"/>
            <a:ext cx="4929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Целесообразно продолжать развитие и реализацию проекта с расширением целевой аудитории и применением современных инновационных технологий</a:t>
            </a:r>
            <a:endParaRPr lang="ru-RU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857238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071684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357568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0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8" name="Google Shape;286;p16"/>
          <p:cNvSpPr txBox="1">
            <a:spLocks/>
          </p:cNvSpPr>
          <p:nvPr/>
        </p:nvSpPr>
        <p:spPr>
          <a:xfrm>
            <a:off x="1214414" y="142858"/>
            <a:ext cx="542100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Возможность тиражирования практики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857238"/>
            <a:ext cx="4929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Практика носит универсальный характер и может быть применена на иных территориях и в других учреждениях. Она не привязана к авторам и носителям практики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14"/>
            <a:ext cx="785818" cy="77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214560"/>
            <a:ext cx="950121" cy="86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500166" y="2214560"/>
            <a:ext cx="4929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В практике возможно увеличение числа участников на любом этапе, в том числе, путем привлечения узких специалистов</a:t>
            </a:r>
            <a:endParaRPr lang="ru-RU" sz="1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57568"/>
            <a:ext cx="92869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428728" y="3357568"/>
            <a:ext cx="4929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Рассматриваемая практика может быть адаптирована для любых других целевых групп и аудиторий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9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-142894"/>
            <a:ext cx="5572164" cy="6642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ru-RU" sz="1800" b="1" cap="all" dirty="0" smtClean="0">
                <a:ln w="90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uli"/>
                <a:ea typeface="Cambria Math" pitchFamily="18" charset="0"/>
              </a:rPr>
              <a:t>Информация об авторе проекта</a:t>
            </a:r>
            <a:endParaRPr lang="ru-RU" sz="2400" b="1" cap="all" dirty="0">
              <a:ln w="90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uli"/>
              <a:ea typeface="Cambria Math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642924"/>
            <a:ext cx="3178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Карих Ирина Петровна</a:t>
            </a:r>
            <a:endParaRPr lang="ru-RU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139806"/>
            <a:ext cx="500066" cy="45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714480" y="1142990"/>
            <a:ext cx="3178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Директор</a:t>
            </a:r>
            <a:endParaRPr lang="ru-RU" sz="1800" dirty="0"/>
          </a:p>
        </p:txBody>
      </p:sp>
      <p:pic>
        <p:nvPicPr>
          <p:cNvPr id="12" name="Picture 7" descr="C:\Users\HP3\Downloads\family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1538" y="1916845"/>
            <a:ext cx="642942" cy="43748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14480" y="1643056"/>
            <a:ext cx="5429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Государственное бюджетное учреждение социального обслуживания населения Ростовской области «Социально-реабилитационный центр для несовершеннолетних г. Красного Сулина»</a:t>
            </a:r>
            <a:endParaRPr lang="ru-RU" sz="1600" dirty="0"/>
          </a:p>
        </p:txBody>
      </p:sp>
      <p:pic>
        <p:nvPicPr>
          <p:cNvPr id="15" name="Picture 2" descr="https://www.austrade.gov.au/asean-now/images/innovation-digital-transformation/masterplan-icon-4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1538" y="2654054"/>
            <a:ext cx="502361" cy="37615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714480" y="2714626"/>
            <a:ext cx="317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Ростовская область</a:t>
            </a:r>
            <a:endParaRPr lang="ru-RU" sz="1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t="2594" b="9221"/>
          <a:stretch>
            <a:fillRect/>
          </a:stretch>
        </p:blipFill>
        <p:spPr bwMode="auto">
          <a:xfrm flipH="1">
            <a:off x="7072330" y="2714626"/>
            <a:ext cx="1643074" cy="242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2976" y="571486"/>
            <a:ext cx="509572" cy="43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714480" y="3143254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https://srcsulin.rnd.socinfo.ru</a:t>
            </a:r>
            <a:endParaRPr lang="ru-RU" sz="1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14480" y="3571882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srcks@mail.ru</a:t>
            </a:r>
            <a:endParaRPr lang="ru-RU" sz="1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14480" y="4000510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vk.com/</a:t>
            </a:r>
            <a:r>
              <a:rPr lang="en-US" sz="18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srcsulin</a:t>
            </a:r>
            <a:endParaRPr lang="ru-RU" sz="1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14480" y="4500576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8-909-404-97-98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3154120"/>
            <a:ext cx="357190" cy="38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2976" y="3582748"/>
            <a:ext cx="50006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42976" y="4011377"/>
            <a:ext cx="50006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42976" y="4440004"/>
            <a:ext cx="474056" cy="47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2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4098" name="Picture 2" descr="C:\Users\HP3\Desktop\КАДРИК для конкурса\фото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647785"/>
            <a:ext cx="2405079" cy="1352857"/>
          </a:xfrm>
          <a:prstGeom prst="rect">
            <a:avLst/>
          </a:prstGeom>
          <a:noFill/>
        </p:spPr>
      </p:pic>
      <p:pic>
        <p:nvPicPr>
          <p:cNvPr id="4099" name="Picture 3" descr="C:\Users\HP3\Desktop\КАДРИК для конкурса\фото\2.jpg"/>
          <p:cNvPicPr>
            <a:picLocks noChangeAspect="1" noChangeArrowheads="1"/>
          </p:cNvPicPr>
          <p:nvPr/>
        </p:nvPicPr>
        <p:blipFill>
          <a:blip r:embed="rId4"/>
          <a:srcRect r="5000"/>
          <a:stretch>
            <a:fillRect/>
          </a:stretch>
        </p:blipFill>
        <p:spPr bwMode="auto">
          <a:xfrm>
            <a:off x="142844" y="142858"/>
            <a:ext cx="2428892" cy="1357322"/>
          </a:xfrm>
          <a:prstGeom prst="rect">
            <a:avLst/>
          </a:prstGeom>
          <a:noFill/>
        </p:spPr>
      </p:pic>
      <p:pic>
        <p:nvPicPr>
          <p:cNvPr id="4100" name="Picture 4" descr="C:\Users\HP3\Desktop\КАДРИК для конкурса\фото\3.jpg"/>
          <p:cNvPicPr>
            <a:picLocks noChangeAspect="1" noChangeArrowheads="1"/>
          </p:cNvPicPr>
          <p:nvPr/>
        </p:nvPicPr>
        <p:blipFill>
          <a:blip r:embed="rId5"/>
          <a:srcRect l="9697" r="3027"/>
          <a:stretch>
            <a:fillRect/>
          </a:stretch>
        </p:blipFill>
        <p:spPr bwMode="auto">
          <a:xfrm>
            <a:off x="4000497" y="3643320"/>
            <a:ext cx="2214578" cy="1357322"/>
          </a:xfrm>
          <a:prstGeom prst="rect">
            <a:avLst/>
          </a:prstGeom>
          <a:noFill/>
        </p:spPr>
      </p:pic>
      <p:pic>
        <p:nvPicPr>
          <p:cNvPr id="4101" name="Picture 5" descr="C:\Users\HP3\Desktop\КАДРИК для конкурса\фото\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0012" y="3643320"/>
            <a:ext cx="2413018" cy="1357322"/>
          </a:xfrm>
          <a:prstGeom prst="rect">
            <a:avLst/>
          </a:prstGeom>
          <a:noFill/>
        </p:spPr>
      </p:pic>
      <p:pic>
        <p:nvPicPr>
          <p:cNvPr id="4102" name="Picture 6" descr="C:\Users\HP3\Desktop\КАДРИК для конкурса\фото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142858"/>
            <a:ext cx="2428892" cy="1357322"/>
          </a:xfrm>
          <a:prstGeom prst="rect">
            <a:avLst/>
          </a:prstGeom>
          <a:noFill/>
        </p:spPr>
      </p:pic>
      <p:pic>
        <p:nvPicPr>
          <p:cNvPr id="4103" name="Picture 7" descr="C:\Users\HP3\Desktop\КАДРИК для конкурса\фото\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142858"/>
            <a:ext cx="2428892" cy="1357322"/>
          </a:xfrm>
          <a:prstGeom prst="rect">
            <a:avLst/>
          </a:prstGeom>
          <a:noFill/>
        </p:spPr>
      </p:pic>
      <p:pic>
        <p:nvPicPr>
          <p:cNvPr id="4104" name="Picture 8" descr="C:\Users\HP3\Desktop\КАДРИК для конкурса\фото\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0298" y="1643056"/>
            <a:ext cx="3643338" cy="1815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1142990"/>
            <a:ext cx="4071966" cy="3351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Muli"/>
                <a:ea typeface="Cambria Math" pitchFamily="18" charset="0"/>
              </a:rPr>
              <a:t>ГБУСОН РО «СРЦ г. КРАСНОГО СУЛИНА»</a:t>
            </a:r>
            <a:endParaRPr lang="ru-RU" sz="1200" b="1" dirty="0">
              <a:ln w="10541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Muli"/>
              <a:ea typeface="Cambria Math" pitchFamily="18" charset="0"/>
            </a:endParaRPr>
          </a:p>
        </p:txBody>
      </p:sp>
      <p:pic>
        <p:nvPicPr>
          <p:cNvPr id="58370" name="Picture 2" descr="https://www.austrade.gov.au/asean-now/images/innovation-digital-transformation/masterplan-icon-4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14546" y="1643056"/>
            <a:ext cx="571504" cy="5904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00364" y="1714494"/>
            <a:ext cx="40719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Muli"/>
                <a:ea typeface="Cambria Math" pitchFamily="18" charset="0"/>
              </a:rPr>
              <a:t>РОСТОВСКАЯ ОБЛАСТЬ</a:t>
            </a:r>
            <a:b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Muli"/>
                <a:ea typeface="Cambria Math" pitchFamily="18" charset="0"/>
              </a:rPr>
            </a:br>
            <a: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Muli"/>
                <a:ea typeface="Cambria Math" pitchFamily="18" charset="0"/>
              </a:rPr>
              <a:t>КРАСНЫЙ СУЛИН</a:t>
            </a:r>
            <a:endParaRPr lang="ru-RU" sz="1200" b="1" dirty="0">
              <a:ln w="10541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Muli"/>
              <a:ea typeface="Cambria Math" pitchFamily="18" charset="0"/>
            </a:endParaRPr>
          </a:p>
        </p:txBody>
      </p:sp>
      <p:pic>
        <p:nvPicPr>
          <p:cNvPr id="58375" name="Picture 7" descr="C:\Users\HP3\Downloads\family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14546" y="1071552"/>
            <a:ext cx="714380" cy="486089"/>
          </a:xfrm>
          <a:prstGeom prst="rect">
            <a:avLst/>
          </a:prstGeom>
          <a:noFill/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85984" y="2357436"/>
            <a:ext cx="571504" cy="44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000364" y="2285998"/>
            <a:ext cx="40719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uli"/>
              </a:rPr>
              <a:t>ДЕТИ С ОГРАНИЧЕННЫМИ ВОЗМОЖНОСТЯМИ ЗДОРОВЬЯ И НОРМОТИПИЧНЫЕ ДЕТИ В ВОЗРАСТЕ ОТ 6 ДО 17 ЛЕТ</a:t>
            </a:r>
            <a:endParaRPr lang="ru-RU" sz="1200" b="1" dirty="0">
              <a:ln w="10541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Muli"/>
              <a:ea typeface="Cambria Math" pitchFamily="18" charset="0"/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3071816"/>
            <a:ext cx="785818" cy="53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000364" y="3071816"/>
            <a:ext cx="40719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uli"/>
              </a:rPr>
              <a:t>ПРАКТИКА РАСПРОСТРАНЕНА НА: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uli"/>
              </a:rPr>
              <a:t> 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uli"/>
              </a:rPr>
              <a:t>300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uli"/>
              </a:rPr>
              <a:t>ДЕТЕЙ С ОВЗ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uli"/>
                <a:ea typeface="Cambria Math" pitchFamily="18" charset="0"/>
              </a:rPr>
              <a:t>  </a:t>
            </a:r>
            <a: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uli"/>
                <a:ea typeface="Cambria Math" pitchFamily="18" charset="0"/>
              </a:rPr>
              <a:t>650</a:t>
            </a:r>
            <a: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uli"/>
                <a:ea typeface="Cambria Math" pitchFamily="18" charset="0"/>
              </a:rPr>
              <a:t> </a:t>
            </a:r>
            <a:r>
              <a:rPr lang="ru-RU" sz="1200" b="1" dirty="0" smtClean="0">
                <a:ln w="10541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uli"/>
                <a:ea typeface="Cambria Math" pitchFamily="18" charset="0"/>
              </a:rPr>
              <a:t>НОРМОТИПИЧНЫХ ДЕТЕЙ</a:t>
            </a:r>
            <a:endParaRPr lang="ru-RU" sz="1200" b="1" dirty="0">
              <a:ln w="10541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Muli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2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5" name="Google Shape;286;p16"/>
          <p:cNvSpPr txBox="1">
            <a:spLocks/>
          </p:cNvSpPr>
          <p:nvPr/>
        </p:nvSpPr>
        <p:spPr>
          <a:xfrm>
            <a:off x="1000100" y="142858"/>
            <a:ext cx="542100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500048"/>
            <a:ext cx="5857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Вовлечение детей, в т.ч. с ОВЗ, в развивающие практики позволяет получить значительный опыт социального взаимодействия и раскрыть адаптационный потенциал</a:t>
            </a:r>
          </a:p>
          <a:p>
            <a:pPr algn="just"/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1785932"/>
            <a:ext cx="5857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Творческая деятельность и создание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креативного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 продукта является мощным ресурсом активации резервных возможностей личности, ее самореализации, создания новых форм поведения, социального взаимодействия,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профориентирования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Muli"/>
              <a:sym typeface="Arvo"/>
            </a:endParaRPr>
          </a:p>
          <a:p>
            <a:pPr algn="just"/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3108" y="3286130"/>
            <a:ext cx="5857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sym typeface="Arvo"/>
              </a:rPr>
              <a:t>Участвуя в создании мультфильмов и социальных роликов дети учатся выражать и распознавать эмоции, правильно интерпретировать современную действительность и исторические события, повышают самооценку и веру в свои возможности</a:t>
            </a:r>
          </a:p>
          <a:p>
            <a:pPr algn="just"/>
            <a:endParaRPr lang="ru-RU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48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785932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286130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>
            <a:spLocks noGrp="1"/>
          </p:cNvSpPr>
          <p:nvPr>
            <p:ph type="ctrTitle" idx="4294967295"/>
          </p:nvPr>
        </p:nvSpPr>
        <p:spPr>
          <a:xfrm>
            <a:off x="1214414" y="142858"/>
            <a:ext cx="5421000" cy="9286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1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uli"/>
              </a:rPr>
              <a:t>Цель проекта</a:t>
            </a:r>
            <a:br>
              <a:rPr lang="ru-RU" sz="1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Muli"/>
              </a:rPr>
            </a:br>
            <a:endParaRPr sz="1800" b="1">
              <a:solidFill>
                <a:schemeClr val="accent5">
                  <a:lumMod val="50000"/>
                </a:schemeClr>
              </a:solidFill>
              <a:latin typeface="Muli"/>
            </a:endParaRPr>
          </a:p>
        </p:txBody>
      </p:sp>
      <p:sp>
        <p:nvSpPr>
          <p:cNvPr id="288" name="Google Shape;288;p16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5" name="Google Shape;286;p16"/>
          <p:cNvSpPr txBox="1">
            <a:spLocks/>
          </p:cNvSpPr>
          <p:nvPr/>
        </p:nvSpPr>
        <p:spPr>
          <a:xfrm>
            <a:off x="928662" y="4572014"/>
            <a:ext cx="785818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сформировать адаптационные</a:t>
            </a:r>
            <a:r>
              <a:rPr lang="ru-RU" sz="1600" b="1" dirty="0" smtClean="0">
                <a:solidFill>
                  <a:srgbClr val="7198A9"/>
                </a:solidFill>
                <a:latin typeface="Muli"/>
                <a:ea typeface="Arvo"/>
                <a:cs typeface="Arvo"/>
                <a:sym typeface="Arvo"/>
              </a:rPr>
              <a:t> навыки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развить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креативное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и творческое мышление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научить актерскому мастерству и сценической речи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обучить технике видеомонтажа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rgbClr val="7198A9"/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rgbClr val="7198A9"/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rgbClr val="7198A9"/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56322" name="AutoShape 2" descr="https://sales-generator.ru/content-marketing/images/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85852" y="4071948"/>
            <a:ext cx="545638" cy="45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85852" y="3643320"/>
            <a:ext cx="428628" cy="38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7146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3214692"/>
            <a:ext cx="285752" cy="29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85734"/>
            <a:ext cx="835339" cy="7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2214560"/>
            <a:ext cx="73824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Google Shape;286;p16"/>
          <p:cNvSpPr txBox="1">
            <a:spLocks/>
          </p:cNvSpPr>
          <p:nvPr/>
        </p:nvSpPr>
        <p:spPr>
          <a:xfrm>
            <a:off x="1214414" y="1928808"/>
            <a:ext cx="5421000" cy="92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Задачи проекта</a:t>
            </a:r>
            <a:b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</a:b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19" name="Google Shape;286;p16"/>
          <p:cNvSpPr txBox="1">
            <a:spLocks/>
          </p:cNvSpPr>
          <p:nvPr/>
        </p:nvSpPr>
        <p:spPr>
          <a:xfrm>
            <a:off x="857224" y="1142990"/>
            <a:ext cx="6357982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    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Создание инклюзивного творческого пространства для самореализации детей с ОВЗ, формирование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креативного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медиапродукта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, интеграция семей с детьми в современные социальные процессы и практики,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креативную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индустрию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14" name="Google Shape;286;p16"/>
          <p:cNvSpPr txBox="1">
            <a:spLocks/>
          </p:cNvSpPr>
          <p:nvPr/>
        </p:nvSpPr>
        <p:spPr>
          <a:xfrm>
            <a:off x="1928794" y="5214956"/>
            <a:ext cx="778674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гармонизировать детско-родительские отношения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</a:t>
            </a: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rgbClr val="7198A9"/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rgbClr val="7198A9"/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rgbClr val="7198A9"/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ln>
                <a:solidFill>
                  <a:schemeClr val="accent2"/>
                </a:solidFill>
              </a:ln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85852" y="4572014"/>
            <a:ext cx="500066" cy="35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6;p16"/>
          <p:cNvSpPr txBox="1">
            <a:spLocks/>
          </p:cNvSpPr>
          <p:nvPr/>
        </p:nvSpPr>
        <p:spPr>
          <a:xfrm>
            <a:off x="1500166" y="2143122"/>
            <a:ext cx="6858048" cy="25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Проект реализуется с использованием</a:t>
            </a:r>
            <a:r>
              <a:rPr kumimoji="0" lang="ru-RU" sz="1800" b="1" i="0" u="none" strike="noStrike" kern="0" cap="none" spc="0" normalizeH="0" noProof="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современных инновационных технологий и концепций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          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мейнстриминг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тьюторство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дифференцированный подход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принцип «обратной связи»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принцип творчества и успеха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785932"/>
            <a:ext cx="30533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t="1905" r="9393" b="29366"/>
          <a:stretch>
            <a:fillRect/>
          </a:stretch>
        </p:blipFill>
        <p:spPr bwMode="auto">
          <a:xfrm>
            <a:off x="1785918" y="2214560"/>
            <a:ext cx="357190" cy="31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 b="11693"/>
          <a:stretch>
            <a:fillRect/>
          </a:stretch>
        </p:blipFill>
        <p:spPr bwMode="auto">
          <a:xfrm>
            <a:off x="1785918" y="2571750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3000378"/>
            <a:ext cx="48578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5918" y="3357568"/>
            <a:ext cx="428628" cy="44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7" name="Google Shape;286;p16"/>
          <p:cNvSpPr txBox="1">
            <a:spLocks/>
          </p:cNvSpPr>
          <p:nvPr/>
        </p:nvSpPr>
        <p:spPr>
          <a:xfrm>
            <a:off x="428596" y="3643320"/>
            <a:ext cx="7572428" cy="2571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latin typeface="Muli"/>
                <a:ea typeface="Arvo"/>
                <a:cs typeface="Arvo"/>
                <a:sym typeface="Arvo"/>
              </a:rPr>
              <a:t>                            Ход реализации практики</a:t>
            </a:r>
            <a:endParaRPr kumimoji="0" lang="ru-RU" sz="1800" b="1" i="0" u="none" strike="noStrike" kern="0" cap="none" spc="0" normalizeH="0" noProof="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7198A9"/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                         сплочение интегрированной группы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        мотивирование на деятельность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                         выбор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тематики социального сюжета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        написание сценария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                         создание костюмов и декораций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        работа над образами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                         съемка сюжета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        монтаж и тиражирование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видеопродукта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uli"/>
                <a:ea typeface="Arvo"/>
                <a:cs typeface="Arvo"/>
                <a:sym typeface="Arvo"/>
              </a:rPr>
              <a:t>                          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</a:t>
            </a:r>
            <a:endParaRPr kumimoji="0" lang="ru-RU" sz="1800" b="1" i="0" u="none" strike="noStrike" kern="0" cap="none" spc="0" normalizeH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  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571486"/>
            <a:ext cx="76195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071552"/>
            <a:ext cx="547325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1714494"/>
            <a:ext cx="56128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2214560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2643188"/>
            <a:ext cx="85725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04" y="3357568"/>
            <a:ext cx="39513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00166" y="3929072"/>
            <a:ext cx="571504" cy="54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1604" y="4429138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/>
          <p:nvPr/>
        </p:nvSpPr>
        <p:spPr>
          <a:xfrm>
            <a:off x="2655236" y="1877092"/>
            <a:ext cx="295187" cy="28185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EDC6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20"/>
          <p:cNvGrpSpPr/>
          <p:nvPr/>
        </p:nvGrpSpPr>
        <p:grpSpPr>
          <a:xfrm>
            <a:off x="2857488" y="3643320"/>
            <a:ext cx="325661" cy="326130"/>
            <a:chOff x="5294400" y="974850"/>
            <a:chExt cx="416500" cy="417100"/>
          </a:xfrm>
        </p:grpSpPr>
        <p:sp>
          <p:nvSpPr>
            <p:cNvPr id="317" name="Google Shape;317;p20"/>
            <p:cNvSpPr/>
            <p:nvPr/>
          </p:nvSpPr>
          <p:spPr>
            <a:xfrm>
              <a:off x="5325450" y="997975"/>
              <a:ext cx="151650" cy="154700"/>
            </a:xfrm>
            <a:custGeom>
              <a:avLst/>
              <a:gdLst/>
              <a:ahLst/>
              <a:cxnLst/>
              <a:rect l="l" t="t" r="r" b="b"/>
              <a:pathLst>
                <a:path w="6066" h="6188" fill="none" extrusionOk="0">
                  <a:moveTo>
                    <a:pt x="2680" y="74"/>
                  </a:moveTo>
                  <a:lnTo>
                    <a:pt x="2680" y="74"/>
                  </a:lnTo>
                  <a:lnTo>
                    <a:pt x="2607" y="1"/>
                  </a:lnTo>
                  <a:lnTo>
                    <a:pt x="2534" y="1"/>
                  </a:lnTo>
                  <a:lnTo>
                    <a:pt x="2461" y="25"/>
                  </a:lnTo>
                  <a:lnTo>
                    <a:pt x="2436" y="147"/>
                  </a:lnTo>
                  <a:lnTo>
                    <a:pt x="2095" y="1803"/>
                  </a:lnTo>
                  <a:lnTo>
                    <a:pt x="2095" y="1803"/>
                  </a:lnTo>
                  <a:lnTo>
                    <a:pt x="2047" y="1925"/>
                  </a:lnTo>
                  <a:lnTo>
                    <a:pt x="1974" y="2047"/>
                  </a:lnTo>
                  <a:lnTo>
                    <a:pt x="1852" y="2169"/>
                  </a:lnTo>
                  <a:lnTo>
                    <a:pt x="1730" y="2217"/>
                  </a:lnTo>
                  <a:lnTo>
                    <a:pt x="123" y="2753"/>
                  </a:lnTo>
                  <a:lnTo>
                    <a:pt x="123" y="2753"/>
                  </a:lnTo>
                  <a:lnTo>
                    <a:pt x="25" y="2826"/>
                  </a:lnTo>
                  <a:lnTo>
                    <a:pt x="1" y="2875"/>
                  </a:lnTo>
                  <a:lnTo>
                    <a:pt x="25" y="2948"/>
                  </a:lnTo>
                  <a:lnTo>
                    <a:pt x="98" y="3021"/>
                  </a:lnTo>
                  <a:lnTo>
                    <a:pt x="1584" y="3849"/>
                  </a:lnTo>
                  <a:lnTo>
                    <a:pt x="1584" y="3849"/>
                  </a:lnTo>
                  <a:lnTo>
                    <a:pt x="1706" y="3922"/>
                  </a:lnTo>
                  <a:lnTo>
                    <a:pt x="1803" y="4044"/>
                  </a:lnTo>
                  <a:lnTo>
                    <a:pt x="1852" y="4190"/>
                  </a:lnTo>
                  <a:lnTo>
                    <a:pt x="1876" y="4312"/>
                  </a:lnTo>
                  <a:lnTo>
                    <a:pt x="1901" y="6017"/>
                  </a:lnTo>
                  <a:lnTo>
                    <a:pt x="1901" y="6017"/>
                  </a:lnTo>
                  <a:lnTo>
                    <a:pt x="1925" y="6114"/>
                  </a:lnTo>
                  <a:lnTo>
                    <a:pt x="1974" y="6187"/>
                  </a:lnTo>
                  <a:lnTo>
                    <a:pt x="2047" y="6187"/>
                  </a:lnTo>
                  <a:lnTo>
                    <a:pt x="2120" y="6114"/>
                  </a:lnTo>
                  <a:lnTo>
                    <a:pt x="3362" y="4969"/>
                  </a:lnTo>
                  <a:lnTo>
                    <a:pt x="3362" y="4969"/>
                  </a:lnTo>
                  <a:lnTo>
                    <a:pt x="3484" y="4872"/>
                  </a:lnTo>
                  <a:lnTo>
                    <a:pt x="3630" y="4823"/>
                  </a:lnTo>
                  <a:lnTo>
                    <a:pt x="3776" y="4823"/>
                  </a:lnTo>
                  <a:lnTo>
                    <a:pt x="3922" y="4848"/>
                  </a:lnTo>
                  <a:lnTo>
                    <a:pt x="5530" y="5335"/>
                  </a:lnTo>
                  <a:lnTo>
                    <a:pt x="5530" y="5335"/>
                  </a:lnTo>
                  <a:lnTo>
                    <a:pt x="5651" y="5359"/>
                  </a:lnTo>
                  <a:lnTo>
                    <a:pt x="5700" y="5335"/>
                  </a:lnTo>
                  <a:lnTo>
                    <a:pt x="5724" y="5262"/>
                  </a:lnTo>
                  <a:lnTo>
                    <a:pt x="5700" y="5164"/>
                  </a:lnTo>
                  <a:lnTo>
                    <a:pt x="4994" y="3606"/>
                  </a:lnTo>
                  <a:lnTo>
                    <a:pt x="4994" y="3606"/>
                  </a:lnTo>
                  <a:lnTo>
                    <a:pt x="4945" y="3484"/>
                  </a:lnTo>
                  <a:lnTo>
                    <a:pt x="4945" y="3338"/>
                  </a:lnTo>
                  <a:lnTo>
                    <a:pt x="4969" y="3191"/>
                  </a:lnTo>
                  <a:lnTo>
                    <a:pt x="5042" y="3070"/>
                  </a:lnTo>
                  <a:lnTo>
                    <a:pt x="6017" y="1681"/>
                  </a:lnTo>
                  <a:lnTo>
                    <a:pt x="6017" y="1681"/>
                  </a:lnTo>
                  <a:lnTo>
                    <a:pt x="6065" y="1584"/>
                  </a:lnTo>
                  <a:lnTo>
                    <a:pt x="6065" y="1511"/>
                  </a:lnTo>
                  <a:lnTo>
                    <a:pt x="5992" y="1462"/>
                  </a:lnTo>
                  <a:lnTo>
                    <a:pt x="5895" y="1462"/>
                  </a:lnTo>
                  <a:lnTo>
                    <a:pt x="4190" y="1657"/>
                  </a:lnTo>
                  <a:lnTo>
                    <a:pt x="4190" y="1657"/>
                  </a:lnTo>
                  <a:lnTo>
                    <a:pt x="4068" y="1657"/>
                  </a:lnTo>
                  <a:lnTo>
                    <a:pt x="3922" y="1608"/>
                  </a:lnTo>
                  <a:lnTo>
                    <a:pt x="3800" y="1535"/>
                  </a:lnTo>
                  <a:lnTo>
                    <a:pt x="3703" y="1438"/>
                  </a:lnTo>
                  <a:lnTo>
                    <a:pt x="2680" y="74"/>
                  </a:lnTo>
                  <a:close/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5294400" y="974850"/>
              <a:ext cx="416500" cy="417100"/>
            </a:xfrm>
            <a:custGeom>
              <a:avLst/>
              <a:gdLst/>
              <a:ahLst/>
              <a:cxnLst/>
              <a:rect l="l" t="t" r="r" b="b"/>
              <a:pathLst>
                <a:path w="16660" h="16684" fill="none" extrusionOk="0">
                  <a:moveTo>
                    <a:pt x="4872" y="12202"/>
                  </a:moveTo>
                  <a:lnTo>
                    <a:pt x="4872" y="12202"/>
                  </a:lnTo>
                  <a:lnTo>
                    <a:pt x="5261" y="12178"/>
                  </a:lnTo>
                  <a:lnTo>
                    <a:pt x="5627" y="12154"/>
                  </a:lnTo>
                  <a:lnTo>
                    <a:pt x="5992" y="12105"/>
                  </a:lnTo>
                  <a:lnTo>
                    <a:pt x="6357" y="12032"/>
                  </a:lnTo>
                  <a:lnTo>
                    <a:pt x="6698" y="11959"/>
                  </a:lnTo>
                  <a:lnTo>
                    <a:pt x="7039" y="11861"/>
                  </a:lnTo>
                  <a:lnTo>
                    <a:pt x="7380" y="11740"/>
                  </a:lnTo>
                  <a:lnTo>
                    <a:pt x="7721" y="11618"/>
                  </a:lnTo>
                  <a:lnTo>
                    <a:pt x="8038" y="11472"/>
                  </a:lnTo>
                  <a:lnTo>
                    <a:pt x="8355" y="11301"/>
                  </a:lnTo>
                  <a:lnTo>
                    <a:pt x="8671" y="11131"/>
                  </a:lnTo>
                  <a:lnTo>
                    <a:pt x="8963" y="10936"/>
                  </a:lnTo>
                  <a:lnTo>
                    <a:pt x="9256" y="10741"/>
                  </a:lnTo>
                  <a:lnTo>
                    <a:pt x="9524" y="10522"/>
                  </a:lnTo>
                  <a:lnTo>
                    <a:pt x="9792" y="10303"/>
                  </a:lnTo>
                  <a:lnTo>
                    <a:pt x="10035" y="10059"/>
                  </a:lnTo>
                  <a:lnTo>
                    <a:pt x="10279" y="9791"/>
                  </a:lnTo>
                  <a:lnTo>
                    <a:pt x="10522" y="9523"/>
                  </a:lnTo>
                  <a:lnTo>
                    <a:pt x="10741" y="9255"/>
                  </a:lnTo>
                  <a:lnTo>
                    <a:pt x="10936" y="8963"/>
                  </a:lnTo>
                  <a:lnTo>
                    <a:pt x="11131" y="8671"/>
                  </a:lnTo>
                  <a:lnTo>
                    <a:pt x="11302" y="8379"/>
                  </a:lnTo>
                  <a:lnTo>
                    <a:pt x="11472" y="8062"/>
                  </a:lnTo>
                  <a:lnTo>
                    <a:pt x="11618" y="7721"/>
                  </a:lnTo>
                  <a:lnTo>
                    <a:pt x="11740" y="7404"/>
                  </a:lnTo>
                  <a:lnTo>
                    <a:pt x="11862" y="7063"/>
                  </a:lnTo>
                  <a:lnTo>
                    <a:pt x="11959" y="6722"/>
                  </a:lnTo>
                  <a:lnTo>
                    <a:pt x="12032" y="6357"/>
                  </a:lnTo>
                  <a:lnTo>
                    <a:pt x="12105" y="5992"/>
                  </a:lnTo>
                  <a:lnTo>
                    <a:pt x="12154" y="5626"/>
                  </a:lnTo>
                  <a:lnTo>
                    <a:pt x="12178" y="5261"/>
                  </a:lnTo>
                  <a:lnTo>
                    <a:pt x="12178" y="4896"/>
                  </a:lnTo>
                  <a:lnTo>
                    <a:pt x="12178" y="4896"/>
                  </a:lnTo>
                  <a:lnTo>
                    <a:pt x="12178" y="4531"/>
                  </a:lnTo>
                  <a:lnTo>
                    <a:pt x="12154" y="4190"/>
                  </a:lnTo>
                  <a:lnTo>
                    <a:pt x="12105" y="3849"/>
                  </a:lnTo>
                  <a:lnTo>
                    <a:pt x="12057" y="3508"/>
                  </a:lnTo>
                  <a:lnTo>
                    <a:pt x="11983" y="3191"/>
                  </a:lnTo>
                  <a:lnTo>
                    <a:pt x="11886" y="2850"/>
                  </a:lnTo>
                  <a:lnTo>
                    <a:pt x="11789" y="2533"/>
                  </a:lnTo>
                  <a:lnTo>
                    <a:pt x="11691" y="2217"/>
                  </a:lnTo>
                  <a:lnTo>
                    <a:pt x="11545" y="1925"/>
                  </a:lnTo>
                  <a:lnTo>
                    <a:pt x="11423" y="1632"/>
                  </a:lnTo>
                  <a:lnTo>
                    <a:pt x="11253" y="1340"/>
                  </a:lnTo>
                  <a:lnTo>
                    <a:pt x="11107" y="1048"/>
                  </a:lnTo>
                  <a:lnTo>
                    <a:pt x="10912" y="780"/>
                  </a:lnTo>
                  <a:lnTo>
                    <a:pt x="10717" y="512"/>
                  </a:lnTo>
                  <a:lnTo>
                    <a:pt x="10303" y="0"/>
                  </a:lnTo>
                  <a:lnTo>
                    <a:pt x="10303" y="0"/>
                  </a:lnTo>
                  <a:lnTo>
                    <a:pt x="10644" y="98"/>
                  </a:lnTo>
                  <a:lnTo>
                    <a:pt x="10985" y="220"/>
                  </a:lnTo>
                  <a:lnTo>
                    <a:pt x="11642" y="463"/>
                  </a:lnTo>
                  <a:lnTo>
                    <a:pt x="12251" y="780"/>
                  </a:lnTo>
                  <a:lnTo>
                    <a:pt x="12836" y="1121"/>
                  </a:lnTo>
                  <a:lnTo>
                    <a:pt x="13396" y="1535"/>
                  </a:lnTo>
                  <a:lnTo>
                    <a:pt x="13932" y="1973"/>
                  </a:lnTo>
                  <a:lnTo>
                    <a:pt x="14419" y="2460"/>
                  </a:lnTo>
                  <a:lnTo>
                    <a:pt x="14857" y="2972"/>
                  </a:lnTo>
                  <a:lnTo>
                    <a:pt x="15271" y="3532"/>
                  </a:lnTo>
                  <a:lnTo>
                    <a:pt x="15612" y="4116"/>
                  </a:lnTo>
                  <a:lnTo>
                    <a:pt x="15929" y="4750"/>
                  </a:lnTo>
                  <a:lnTo>
                    <a:pt x="16197" y="5383"/>
                  </a:lnTo>
                  <a:lnTo>
                    <a:pt x="16294" y="5724"/>
                  </a:lnTo>
                  <a:lnTo>
                    <a:pt x="16392" y="6065"/>
                  </a:lnTo>
                  <a:lnTo>
                    <a:pt x="16465" y="6406"/>
                  </a:lnTo>
                  <a:lnTo>
                    <a:pt x="16538" y="6771"/>
                  </a:lnTo>
                  <a:lnTo>
                    <a:pt x="16587" y="7112"/>
                  </a:lnTo>
                  <a:lnTo>
                    <a:pt x="16635" y="7477"/>
                  </a:lnTo>
                  <a:lnTo>
                    <a:pt x="16660" y="7843"/>
                  </a:lnTo>
                  <a:lnTo>
                    <a:pt x="16660" y="8208"/>
                  </a:lnTo>
                  <a:lnTo>
                    <a:pt x="16660" y="8208"/>
                  </a:lnTo>
                  <a:lnTo>
                    <a:pt x="16660" y="8647"/>
                  </a:lnTo>
                  <a:lnTo>
                    <a:pt x="16611" y="9061"/>
                  </a:lnTo>
                  <a:lnTo>
                    <a:pt x="16562" y="9499"/>
                  </a:lnTo>
                  <a:lnTo>
                    <a:pt x="16489" y="9913"/>
                  </a:lnTo>
                  <a:lnTo>
                    <a:pt x="16392" y="10327"/>
                  </a:lnTo>
                  <a:lnTo>
                    <a:pt x="16294" y="10717"/>
                  </a:lnTo>
                  <a:lnTo>
                    <a:pt x="16148" y="11131"/>
                  </a:lnTo>
                  <a:lnTo>
                    <a:pt x="16002" y="11496"/>
                  </a:lnTo>
                  <a:lnTo>
                    <a:pt x="15832" y="11886"/>
                  </a:lnTo>
                  <a:lnTo>
                    <a:pt x="15637" y="12251"/>
                  </a:lnTo>
                  <a:lnTo>
                    <a:pt x="15442" y="12592"/>
                  </a:lnTo>
                  <a:lnTo>
                    <a:pt x="15223" y="12933"/>
                  </a:lnTo>
                  <a:lnTo>
                    <a:pt x="14979" y="13274"/>
                  </a:lnTo>
                  <a:lnTo>
                    <a:pt x="14736" y="13591"/>
                  </a:lnTo>
                  <a:lnTo>
                    <a:pt x="14468" y="13907"/>
                  </a:lnTo>
                  <a:lnTo>
                    <a:pt x="14175" y="14199"/>
                  </a:lnTo>
                  <a:lnTo>
                    <a:pt x="13883" y="14467"/>
                  </a:lnTo>
                  <a:lnTo>
                    <a:pt x="13591" y="14735"/>
                  </a:lnTo>
                  <a:lnTo>
                    <a:pt x="13274" y="15003"/>
                  </a:lnTo>
                  <a:lnTo>
                    <a:pt x="12933" y="15222"/>
                  </a:lnTo>
                  <a:lnTo>
                    <a:pt x="12592" y="15442"/>
                  </a:lnTo>
                  <a:lnTo>
                    <a:pt x="12227" y="15661"/>
                  </a:lnTo>
                  <a:lnTo>
                    <a:pt x="11862" y="15831"/>
                  </a:lnTo>
                  <a:lnTo>
                    <a:pt x="11496" y="16002"/>
                  </a:lnTo>
                  <a:lnTo>
                    <a:pt x="11107" y="16172"/>
                  </a:lnTo>
                  <a:lnTo>
                    <a:pt x="10717" y="16294"/>
                  </a:lnTo>
                  <a:lnTo>
                    <a:pt x="10303" y="16416"/>
                  </a:lnTo>
                  <a:lnTo>
                    <a:pt x="9913" y="16513"/>
                  </a:lnTo>
                  <a:lnTo>
                    <a:pt x="9475" y="16586"/>
                  </a:lnTo>
                  <a:lnTo>
                    <a:pt x="9061" y="16635"/>
                  </a:lnTo>
                  <a:lnTo>
                    <a:pt x="8622" y="16659"/>
                  </a:lnTo>
                  <a:lnTo>
                    <a:pt x="8208" y="16684"/>
                  </a:lnTo>
                  <a:lnTo>
                    <a:pt x="8208" y="16684"/>
                  </a:lnTo>
                  <a:lnTo>
                    <a:pt x="7819" y="16659"/>
                  </a:lnTo>
                  <a:lnTo>
                    <a:pt x="7453" y="16635"/>
                  </a:lnTo>
                  <a:lnTo>
                    <a:pt x="7112" y="16611"/>
                  </a:lnTo>
                  <a:lnTo>
                    <a:pt x="6747" y="16562"/>
                  </a:lnTo>
                  <a:lnTo>
                    <a:pt x="6406" y="16489"/>
                  </a:lnTo>
                  <a:lnTo>
                    <a:pt x="6065" y="16391"/>
                  </a:lnTo>
                  <a:lnTo>
                    <a:pt x="5724" y="16294"/>
                  </a:lnTo>
                  <a:lnTo>
                    <a:pt x="5383" y="16197"/>
                  </a:lnTo>
                  <a:lnTo>
                    <a:pt x="4726" y="15929"/>
                  </a:lnTo>
                  <a:lnTo>
                    <a:pt x="4117" y="15636"/>
                  </a:lnTo>
                  <a:lnTo>
                    <a:pt x="3532" y="15271"/>
                  </a:lnTo>
                  <a:lnTo>
                    <a:pt x="2972" y="14857"/>
                  </a:lnTo>
                  <a:lnTo>
                    <a:pt x="2436" y="14419"/>
                  </a:lnTo>
                  <a:lnTo>
                    <a:pt x="1974" y="13932"/>
                  </a:lnTo>
                  <a:lnTo>
                    <a:pt x="1511" y="13420"/>
                  </a:lnTo>
                  <a:lnTo>
                    <a:pt x="1121" y="12860"/>
                  </a:lnTo>
                  <a:lnTo>
                    <a:pt x="756" y="12275"/>
                  </a:lnTo>
                  <a:lnTo>
                    <a:pt x="464" y="11642"/>
                  </a:lnTo>
                  <a:lnTo>
                    <a:pt x="196" y="10985"/>
                  </a:lnTo>
                  <a:lnTo>
                    <a:pt x="98" y="10668"/>
                  </a:lnTo>
                  <a:lnTo>
                    <a:pt x="1" y="10327"/>
                  </a:lnTo>
                  <a:lnTo>
                    <a:pt x="1" y="10327"/>
                  </a:lnTo>
                  <a:lnTo>
                    <a:pt x="488" y="10741"/>
                  </a:lnTo>
                  <a:lnTo>
                    <a:pt x="756" y="10936"/>
                  </a:lnTo>
                  <a:lnTo>
                    <a:pt x="1048" y="11106"/>
                  </a:lnTo>
                  <a:lnTo>
                    <a:pt x="1316" y="11277"/>
                  </a:lnTo>
                  <a:lnTo>
                    <a:pt x="1608" y="11423"/>
                  </a:lnTo>
                  <a:lnTo>
                    <a:pt x="1901" y="11569"/>
                  </a:lnTo>
                  <a:lnTo>
                    <a:pt x="2217" y="11691"/>
                  </a:lnTo>
                  <a:lnTo>
                    <a:pt x="2534" y="11813"/>
                  </a:lnTo>
                  <a:lnTo>
                    <a:pt x="2850" y="11910"/>
                  </a:lnTo>
                  <a:lnTo>
                    <a:pt x="3167" y="11983"/>
                  </a:lnTo>
                  <a:lnTo>
                    <a:pt x="3508" y="12056"/>
                  </a:lnTo>
                  <a:lnTo>
                    <a:pt x="3849" y="12129"/>
                  </a:lnTo>
                  <a:lnTo>
                    <a:pt x="4190" y="12154"/>
                  </a:lnTo>
                  <a:lnTo>
                    <a:pt x="4531" y="12178"/>
                  </a:lnTo>
                  <a:lnTo>
                    <a:pt x="4872" y="12202"/>
                  </a:lnTo>
                  <a:lnTo>
                    <a:pt x="4872" y="12202"/>
                  </a:lnTo>
                  <a:close/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20"/>
          <p:cNvGrpSpPr/>
          <p:nvPr/>
        </p:nvGrpSpPr>
        <p:grpSpPr>
          <a:xfrm>
            <a:off x="6357950" y="2500312"/>
            <a:ext cx="586760" cy="586760"/>
            <a:chOff x="5941025" y="3634400"/>
            <a:chExt cx="467650" cy="467650"/>
          </a:xfrm>
        </p:grpSpPr>
        <p:sp>
          <p:nvSpPr>
            <p:cNvPr id="320" name="Google Shape;320;p2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CE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20"/>
          <p:cNvGrpSpPr/>
          <p:nvPr/>
        </p:nvGrpSpPr>
        <p:grpSpPr>
          <a:xfrm>
            <a:off x="2950422" y="473437"/>
            <a:ext cx="1075601" cy="1075667"/>
            <a:chOff x="6643075" y="3664250"/>
            <a:chExt cx="407950" cy="407975"/>
          </a:xfrm>
        </p:grpSpPr>
        <p:sp>
          <p:nvSpPr>
            <p:cNvPr id="327" name="Google Shape;327;p20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9525" cap="rnd" cmpd="sng">
              <a:solidFill>
                <a:srgbClr val="4D77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9525" cap="rnd" cmpd="sng">
              <a:solidFill>
                <a:srgbClr val="4D77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20"/>
          <p:cNvGrpSpPr/>
          <p:nvPr/>
        </p:nvGrpSpPr>
        <p:grpSpPr>
          <a:xfrm rot="1385783">
            <a:off x="6073884" y="930367"/>
            <a:ext cx="468582" cy="468555"/>
            <a:chOff x="576250" y="4319400"/>
            <a:chExt cx="442075" cy="442050"/>
          </a:xfrm>
        </p:grpSpPr>
        <p:sp>
          <p:nvSpPr>
            <p:cNvPr id="330" name="Google Shape;330;p20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4D77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4D77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4D77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4D77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20"/>
          <p:cNvSpPr/>
          <p:nvPr/>
        </p:nvSpPr>
        <p:spPr>
          <a:xfrm rot="6304741">
            <a:off x="2778432" y="584492"/>
            <a:ext cx="190685" cy="18203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EDC6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0"/>
          <p:cNvSpPr/>
          <p:nvPr/>
        </p:nvSpPr>
        <p:spPr>
          <a:xfrm rot="1735981">
            <a:off x="3689067" y="1509746"/>
            <a:ext cx="203906" cy="19469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rgbClr val="EDC6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ldNum" idx="12"/>
          </p:nvPr>
        </p:nvSpPr>
        <p:spPr>
          <a:xfrm>
            <a:off x="0" y="4678200"/>
            <a:ext cx="4653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26" name="Google Shape;286;p16"/>
          <p:cNvSpPr txBox="1">
            <a:spLocks/>
          </p:cNvSpPr>
          <p:nvPr/>
        </p:nvSpPr>
        <p:spPr>
          <a:xfrm>
            <a:off x="428596" y="1214428"/>
            <a:ext cx="6786610" cy="78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latin typeface="Muli"/>
                <a:ea typeface="Arvo"/>
                <a:cs typeface="Arvo"/>
                <a:sym typeface="Arvo"/>
              </a:rPr>
              <a:t>                          Ресурсное обеспечение</a:t>
            </a:r>
            <a:endParaRPr kumimoji="0" lang="ru-RU" sz="1800" b="1" i="0" u="none" strike="noStrike" kern="0" cap="none" spc="0" normalizeH="0" noProof="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7198A9"/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                        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27" name="Google Shape;341;p21"/>
          <p:cNvSpPr txBox="1">
            <a:spLocks/>
          </p:cNvSpPr>
          <p:nvPr/>
        </p:nvSpPr>
        <p:spPr>
          <a:xfrm>
            <a:off x="1000100" y="500048"/>
            <a:ext cx="2172900" cy="31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       Специалисты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педагоги дополнительного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педагоги-психологи </a:t>
            </a:r>
            <a:r>
              <a:rPr lang="ru-RU" b="1" dirty="0" err="1" smtClean="0">
                <a:solidFill>
                  <a:schemeClr val="tx1"/>
                </a:solidFill>
              </a:rPr>
              <a:t>тьюторы</a:t>
            </a:r>
            <a:r>
              <a:rPr lang="ru-RU" b="1" dirty="0" smtClean="0">
                <a:solidFill>
                  <a:schemeClr val="tx1"/>
                </a:solidFill>
              </a:rPr>
              <a:t>, волонтеры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специалисты учреждений культуры и искусства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представители телерадиокомпании города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43;p21"/>
          <p:cNvSpPr txBox="1">
            <a:spLocks/>
          </p:cNvSpPr>
          <p:nvPr/>
        </p:nvSpPr>
        <p:spPr>
          <a:xfrm>
            <a:off x="4714876" y="500048"/>
            <a:ext cx="2214578" cy="31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       Оборудование</a:t>
            </a:r>
            <a:endParaRPr lang="en-US" b="1" dirty="0" smtClean="0">
              <a:solidFill>
                <a:schemeClr val="accent1"/>
              </a:solidFill>
            </a:endParaRPr>
          </a:p>
          <a:p>
            <a:pPr lvl="0">
              <a:spcBef>
                <a:spcPts val="600"/>
              </a:spcBef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lang="ru-RU" b="1" dirty="0" smtClean="0">
                <a:solidFill>
                  <a:schemeClr val="tx1"/>
                </a:solidFill>
              </a:rPr>
              <a:t>интерактивная сенсорная панель</a:t>
            </a:r>
          </a:p>
          <a:p>
            <a:pPr lvl="0">
              <a:spcBef>
                <a:spcPts val="600"/>
              </a:spcBef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компьютерная техника</a:t>
            </a:r>
          </a:p>
          <a:p>
            <a:pPr lvl="0">
              <a:spcBef>
                <a:spcPts val="600"/>
              </a:spcBef>
              <a:defRPr/>
            </a:pPr>
            <a:r>
              <a:rPr lang="ru-RU" b="1" dirty="0" smtClean="0">
                <a:solidFill>
                  <a:schemeClr val="tx1"/>
                </a:solidFill>
              </a:rPr>
              <a:t>фотоаппарат, штатив видеокамера</a:t>
            </a:r>
          </a:p>
          <a:p>
            <a:pPr lvl="0">
              <a:spcBef>
                <a:spcPts val="600"/>
              </a:spcBef>
              <a:defRPr/>
            </a:pPr>
            <a:r>
              <a:rPr lang="ru-RU" b="1" dirty="0" err="1" smtClean="0">
                <a:solidFill>
                  <a:schemeClr val="tx1"/>
                </a:solidFill>
              </a:rPr>
              <a:t>хромакей</a:t>
            </a:r>
            <a:endParaRPr lang="ru-RU" b="1" dirty="0" smtClean="0">
              <a:solidFill>
                <a:schemeClr val="tx1"/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комплект постоянного света</a:t>
            </a:r>
          </a:p>
          <a:p>
            <a:pPr lvl="0">
              <a:spcBef>
                <a:spcPts val="600"/>
              </a:spcBef>
              <a:defRPr/>
            </a:pPr>
            <a:r>
              <a:rPr lang="ru-RU" b="1" dirty="0" smtClean="0">
                <a:solidFill>
                  <a:schemeClr val="tx1"/>
                </a:solidFill>
              </a:rPr>
              <a:t>специализированное программное обеспечение</a:t>
            </a:r>
          </a:p>
          <a:p>
            <a:pPr lvl="0">
              <a:spcBef>
                <a:spcPts val="600"/>
              </a:spcBef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lvl="0">
              <a:spcBef>
                <a:spcPts val="600"/>
              </a:spcBef>
              <a:defRPr/>
            </a:pPr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908" y="500048"/>
            <a:ext cx="94603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428610"/>
            <a:ext cx="100662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3929072"/>
            <a:ext cx="500066" cy="51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Google Shape;343;p21"/>
          <p:cNvSpPr txBox="1">
            <a:spLocks/>
          </p:cNvSpPr>
          <p:nvPr/>
        </p:nvSpPr>
        <p:spPr>
          <a:xfrm>
            <a:off x="2071670" y="4071948"/>
            <a:ext cx="2714644" cy="857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lvl="0">
              <a:spcBef>
                <a:spcPts val="600"/>
              </a:spcBef>
              <a:defRPr/>
            </a:pP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31" name="Google Shape;343;p21"/>
          <p:cNvSpPr txBox="1">
            <a:spLocks/>
          </p:cNvSpPr>
          <p:nvPr/>
        </p:nvSpPr>
        <p:spPr>
          <a:xfrm>
            <a:off x="1928794" y="3857634"/>
            <a:ext cx="4286280" cy="1500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       Временные рамки</a:t>
            </a:r>
            <a:endParaRPr lang="en-US" b="1" dirty="0" smtClean="0">
              <a:solidFill>
                <a:schemeClr val="accent1"/>
              </a:solidFill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b="1" dirty="0" smtClean="0">
                <a:solidFill>
                  <a:schemeClr val="tx1"/>
                </a:solidFill>
              </a:rPr>
              <a:t>       время участия в практике</a:t>
            </a:r>
            <a:r>
              <a:rPr lang="en-US" b="1" dirty="0" smtClean="0">
                <a:solidFill>
                  <a:schemeClr val="tx1"/>
                </a:solidFill>
              </a:rPr>
              <a:t> - </a:t>
            </a:r>
            <a:r>
              <a:rPr lang="ru-RU" b="1" dirty="0" smtClean="0">
                <a:solidFill>
                  <a:schemeClr val="tx1"/>
                </a:solidFill>
              </a:rPr>
              <a:t>6 месяцев</a:t>
            </a:r>
          </a:p>
          <a:p>
            <a:pPr lvl="0">
              <a:spcBef>
                <a:spcPts val="600"/>
              </a:spcBef>
              <a:defRPr/>
            </a:pPr>
            <a:endParaRPr lang="ru-RU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5"/>
          <p:cNvSpPr/>
          <p:nvPr/>
        </p:nvSpPr>
        <p:spPr>
          <a:xfrm rot="10800000" flipH="1">
            <a:off x="3857620" y="571486"/>
            <a:ext cx="3286148" cy="4429156"/>
          </a:xfrm>
          <a:prstGeom prst="rightArrowCallout">
            <a:avLst>
              <a:gd name="adj1" fmla="val 10256"/>
              <a:gd name="adj2" fmla="val 11286"/>
              <a:gd name="adj3" fmla="val 11589"/>
              <a:gd name="adj4" fmla="val 82278"/>
            </a:avLst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778A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74" name="Google Shape;374;p25"/>
          <p:cNvSpPr/>
          <p:nvPr/>
        </p:nvSpPr>
        <p:spPr>
          <a:xfrm>
            <a:off x="642910" y="571486"/>
            <a:ext cx="3357586" cy="4429156"/>
          </a:xfrm>
          <a:prstGeom prst="rightArrowCallout">
            <a:avLst>
              <a:gd name="adj1" fmla="val 10256"/>
              <a:gd name="adj2" fmla="val 11286"/>
              <a:gd name="adj3" fmla="val 11589"/>
              <a:gd name="adj4" fmla="val 82278"/>
            </a:avLst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778A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76" name="Google Shape;376;p25"/>
          <p:cNvSpPr txBox="1">
            <a:spLocks noGrp="1"/>
          </p:cNvSpPr>
          <p:nvPr>
            <p:ph type="sldNum" idx="12"/>
          </p:nvPr>
        </p:nvSpPr>
        <p:spPr>
          <a:xfrm>
            <a:off x="1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1643042" y="142858"/>
            <a:ext cx="438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latin typeface="Muli"/>
                <a:ea typeface="Arvo"/>
                <a:cs typeface="Arvo"/>
                <a:sym typeface="Arvo"/>
              </a:rPr>
              <a:t>Сравнительный анализ реализуемой практики</a:t>
            </a:r>
            <a:endParaRPr lang="ru-RU" dirty="0"/>
          </a:p>
        </p:txBody>
      </p:sp>
      <p:sp>
        <p:nvSpPr>
          <p:cNvPr id="11" name="Google Shape;341;p21"/>
          <p:cNvSpPr txBox="1">
            <a:spLocks/>
          </p:cNvSpPr>
          <p:nvPr/>
        </p:nvSpPr>
        <p:spPr>
          <a:xfrm>
            <a:off x="642910" y="428610"/>
            <a:ext cx="3143272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Используемые техники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пластилиновая      мультипликация              кукольный театр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41;p21"/>
          <p:cNvSpPr txBox="1">
            <a:spLocks/>
          </p:cNvSpPr>
          <p:nvPr/>
        </p:nvSpPr>
        <p:spPr>
          <a:xfrm>
            <a:off x="642910" y="1500180"/>
            <a:ext cx="3286148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Специалисты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педагоги учреждения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41;p21"/>
          <p:cNvSpPr txBox="1">
            <a:spLocks/>
          </p:cNvSpPr>
          <p:nvPr/>
        </p:nvSpPr>
        <p:spPr>
          <a:xfrm>
            <a:off x="642910" y="2143122"/>
            <a:ext cx="3286148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Оборудование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фотоаппарат                    компьютер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41;p21"/>
          <p:cNvSpPr txBox="1">
            <a:spLocks/>
          </p:cNvSpPr>
          <p:nvPr/>
        </p:nvSpPr>
        <p:spPr>
          <a:xfrm>
            <a:off x="642910" y="3071816"/>
            <a:ext cx="3286148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Охват аудитории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семьи участников проекта воспитанники учреждения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1;p21"/>
          <p:cNvSpPr txBox="1">
            <a:spLocks/>
          </p:cNvSpPr>
          <p:nvPr/>
        </p:nvSpPr>
        <p:spPr>
          <a:xfrm>
            <a:off x="3857620" y="428610"/>
            <a:ext cx="3000396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Используемые техники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рисованная анимация песочная мультипликация компьютерная анимация </a:t>
            </a:r>
            <a:r>
              <a:rPr lang="ru-RU" b="1" dirty="0" err="1" smtClean="0">
                <a:solidFill>
                  <a:schemeClr val="tx1"/>
                </a:solidFill>
              </a:rPr>
              <a:t>хромакей-технология</a:t>
            </a:r>
            <a:r>
              <a:rPr lang="ru-RU" b="1" dirty="0" smtClean="0">
                <a:solidFill>
                  <a:schemeClr val="tx1"/>
                </a:solidFill>
              </a:rPr>
              <a:t> рирпроекция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41;p21"/>
          <p:cNvSpPr txBox="1">
            <a:spLocks/>
          </p:cNvSpPr>
          <p:nvPr/>
        </p:nvSpPr>
        <p:spPr>
          <a:xfrm>
            <a:off x="3857620" y="1857370"/>
            <a:ext cx="3286148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Специалисты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педагоги учреждения привлеченные специалисты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41;p21"/>
          <p:cNvSpPr txBox="1">
            <a:spLocks/>
          </p:cNvSpPr>
          <p:nvPr/>
        </p:nvSpPr>
        <p:spPr>
          <a:xfrm>
            <a:off x="3857620" y="2643188"/>
            <a:ext cx="3000396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Оборудование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цифровая видеокамера софиты                                </a:t>
            </a:r>
            <a:r>
              <a:rPr lang="ru-RU" b="1" dirty="0" err="1" smtClean="0">
                <a:solidFill>
                  <a:schemeClr val="tx1"/>
                </a:solidFill>
              </a:rPr>
              <a:t>ткань-хромакей</a:t>
            </a:r>
            <a:r>
              <a:rPr lang="ru-RU" b="1" dirty="0" smtClean="0">
                <a:solidFill>
                  <a:schemeClr val="tx1"/>
                </a:solidFill>
              </a:rPr>
              <a:t>            цифровой микрофон программное обеспечение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41;p21"/>
          <p:cNvSpPr txBox="1">
            <a:spLocks/>
          </p:cNvSpPr>
          <p:nvPr/>
        </p:nvSpPr>
        <p:spPr>
          <a:xfrm>
            <a:off x="3857620" y="4071930"/>
            <a:ext cx="3071834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solidFill>
                  <a:schemeClr val="accent1"/>
                </a:solidFill>
                <a:latin typeface="Muli"/>
                <a:ea typeface="Arvo"/>
                <a:cs typeface="Arvo"/>
                <a:sym typeface="Arvo"/>
              </a:rPr>
              <a:t>Охват аудитории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>социальные сети </a:t>
            </a:r>
            <a:r>
              <a:rPr lang="ru-RU" b="1" dirty="0" err="1" smtClean="0">
                <a:solidFill>
                  <a:schemeClr val="tx1"/>
                </a:solidFill>
              </a:rPr>
              <a:t>видеохостинги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86446" y="4500576"/>
            <a:ext cx="750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uli"/>
                <a:ea typeface="Arvo"/>
                <a:cs typeface="Arvo"/>
                <a:sym typeface="Arvo"/>
              </a:rPr>
              <a:t>2023</a:t>
            </a:r>
            <a:endParaRPr lang="ru-RU" sz="2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71736" y="4500576"/>
            <a:ext cx="750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Muli"/>
                <a:ea typeface="Arvo"/>
                <a:cs typeface="Arvo"/>
                <a:sym typeface="Arvo"/>
              </a:rPr>
              <a:t>2021</a:t>
            </a:r>
            <a:endParaRPr lang="ru-RU" sz="2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 txBox="1">
            <a:spLocks noGrp="1"/>
          </p:cNvSpPr>
          <p:nvPr>
            <p:ph type="sldNum" idx="4294967295"/>
          </p:nvPr>
        </p:nvSpPr>
        <p:spPr>
          <a:xfrm>
            <a:off x="4312650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301" name="Google Shape;301;p18"/>
          <p:cNvSpPr txBox="1">
            <a:spLocks noGrp="1"/>
          </p:cNvSpPr>
          <p:nvPr>
            <p:ph type="sldNum" idx="12"/>
          </p:nvPr>
        </p:nvSpPr>
        <p:spPr>
          <a:xfrm>
            <a:off x="4312650" y="4624800"/>
            <a:ext cx="5187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5" name="Google Shape;286;p16"/>
          <p:cNvSpPr txBox="1">
            <a:spLocks/>
          </p:cNvSpPr>
          <p:nvPr/>
        </p:nvSpPr>
        <p:spPr>
          <a:xfrm>
            <a:off x="2071670" y="3357568"/>
            <a:ext cx="4643470" cy="2571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        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42858"/>
            <a:ext cx="3538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198A9"/>
                </a:solidFill>
                <a:latin typeface="Muli"/>
                <a:ea typeface="Arvo"/>
                <a:cs typeface="Arvo"/>
                <a:sym typeface="Arvo"/>
              </a:rPr>
              <a:t>Результаты внедрения практики</a:t>
            </a:r>
            <a:endParaRPr lang="ru-RU" sz="1600" dirty="0"/>
          </a:p>
        </p:txBody>
      </p:sp>
      <p:sp>
        <p:nvSpPr>
          <p:cNvPr id="7" name="Google Shape;286;p16"/>
          <p:cNvSpPr txBox="1">
            <a:spLocks/>
          </p:cNvSpPr>
          <p:nvPr/>
        </p:nvSpPr>
        <p:spPr>
          <a:xfrm>
            <a:off x="642910" y="285734"/>
            <a:ext cx="657229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Повысились социальная активность и адаптационные компетенции</a:t>
            </a:r>
          </a:p>
        </p:txBody>
      </p:sp>
      <p:sp>
        <p:nvSpPr>
          <p:cNvPr id="8" name="Google Shape;286;p16"/>
          <p:cNvSpPr txBox="1">
            <a:spLocks/>
          </p:cNvSpPr>
          <p:nvPr/>
        </p:nvSpPr>
        <p:spPr>
          <a:xfrm>
            <a:off x="2928926" y="4286262"/>
            <a:ext cx="5500726" cy="64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Появилась удовлетворенность результатами своей деятельности и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мотивированность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на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креативное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творчество</a:t>
            </a:r>
          </a:p>
        </p:txBody>
      </p:sp>
      <p:sp>
        <p:nvSpPr>
          <p:cNvPr id="9" name="Google Shape;286;p16"/>
          <p:cNvSpPr txBox="1">
            <a:spLocks/>
          </p:cNvSpPr>
          <p:nvPr/>
        </p:nvSpPr>
        <p:spPr>
          <a:xfrm>
            <a:off x="2214546" y="857238"/>
            <a:ext cx="4857784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Сформировался навык группового взаимодействия</a:t>
            </a:r>
          </a:p>
        </p:txBody>
      </p:sp>
      <p:sp>
        <p:nvSpPr>
          <p:cNvPr id="10" name="Google Shape;286;p16"/>
          <p:cNvSpPr txBox="1">
            <a:spLocks/>
          </p:cNvSpPr>
          <p:nvPr/>
        </p:nvSpPr>
        <p:spPr>
          <a:xfrm>
            <a:off x="3214678" y="1214428"/>
            <a:ext cx="4857784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Повысился уровень самооценки</a:t>
            </a:r>
          </a:p>
        </p:txBody>
      </p:sp>
      <p:sp>
        <p:nvSpPr>
          <p:cNvPr id="11" name="Google Shape;286;p16"/>
          <p:cNvSpPr txBox="1">
            <a:spLocks/>
          </p:cNvSpPr>
          <p:nvPr/>
        </p:nvSpPr>
        <p:spPr>
          <a:xfrm>
            <a:off x="2500298" y="1643056"/>
            <a:ext cx="4857784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Развился эмоциональный интеллект</a:t>
            </a:r>
          </a:p>
        </p:txBody>
      </p:sp>
      <p:sp>
        <p:nvSpPr>
          <p:cNvPr id="12" name="Google Shape;286;p16"/>
          <p:cNvSpPr txBox="1">
            <a:spLocks/>
          </p:cNvSpPr>
          <p:nvPr/>
        </p:nvSpPr>
        <p:spPr>
          <a:xfrm>
            <a:off x="1285852" y="2143122"/>
            <a:ext cx="6286544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Расширился спектр средств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самовыразительности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и актерского мастерства</a:t>
            </a:r>
          </a:p>
        </p:txBody>
      </p:sp>
      <p:sp>
        <p:nvSpPr>
          <p:cNvPr id="13" name="Google Shape;286;p16"/>
          <p:cNvSpPr txBox="1">
            <a:spLocks/>
          </p:cNvSpPr>
          <p:nvPr/>
        </p:nvSpPr>
        <p:spPr>
          <a:xfrm>
            <a:off x="2214546" y="2786064"/>
            <a:ext cx="535785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Сформировался операторский и видеомонтажный навыки</a:t>
            </a:r>
          </a:p>
        </p:txBody>
      </p:sp>
      <p:sp>
        <p:nvSpPr>
          <p:cNvPr id="14" name="Google Shape;286;p16"/>
          <p:cNvSpPr txBox="1">
            <a:spLocks/>
          </p:cNvSpPr>
          <p:nvPr/>
        </p:nvSpPr>
        <p:spPr>
          <a:xfrm>
            <a:off x="2928926" y="3286130"/>
            <a:ext cx="4857784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Повысился творческий потенциал и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креативность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мышления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642924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000114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357304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714494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143122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714626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286130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214824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Google Shape;286;p16"/>
          <p:cNvSpPr txBox="1">
            <a:spLocks/>
          </p:cNvSpPr>
          <p:nvPr/>
        </p:nvSpPr>
        <p:spPr>
          <a:xfrm>
            <a:off x="2428860" y="3714758"/>
            <a:ext cx="571504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uli"/>
              <a:ea typeface="Arvo"/>
              <a:cs typeface="Arvo"/>
              <a:sym typeface="Arvo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           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uli"/>
                <a:ea typeface="Arvo"/>
                <a:cs typeface="Arvo"/>
                <a:sym typeface="Arvo"/>
              </a:rPr>
              <a:t>Формируется профессиональное самоопределение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857634"/>
            <a:ext cx="21431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ania template">
  <a:themeElements>
    <a:clrScheme name="Custom 347">
      <a:dk1>
        <a:srgbClr val="4D778A"/>
      </a:dk1>
      <a:lt1>
        <a:srgbClr val="FFFFFF"/>
      </a:lt1>
      <a:dk2>
        <a:srgbClr val="7198A9"/>
      </a:dk2>
      <a:lt2>
        <a:srgbClr val="EFF3F5"/>
      </a:lt2>
      <a:accent1>
        <a:srgbClr val="37A9DD"/>
      </a:accent1>
      <a:accent2>
        <a:srgbClr val="B0D85B"/>
      </a:accent2>
      <a:accent3>
        <a:srgbClr val="EDC67B"/>
      </a:accent3>
      <a:accent4>
        <a:srgbClr val="FAA99C"/>
      </a:accent4>
      <a:accent5>
        <a:srgbClr val="EFF3F5"/>
      </a:accent5>
      <a:accent6>
        <a:srgbClr val="7198A9"/>
      </a:accent6>
      <a:hlink>
        <a:srgbClr val="4D77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530</Words>
  <PresentationFormat>Экран (16:9)</PresentationFormat>
  <Paragraphs>171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Muli</vt:lpstr>
      <vt:lpstr>Cambria Math</vt:lpstr>
      <vt:lpstr>Arvo</vt:lpstr>
      <vt:lpstr>Titania template</vt:lpstr>
      <vt:lpstr>Слайд 1</vt:lpstr>
      <vt:lpstr>Слайд 2</vt:lpstr>
      <vt:lpstr>Слайд 3</vt:lpstr>
      <vt:lpstr>Цель проекта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Admin</dc:creator>
  <cp:lastModifiedBy>HP3</cp:lastModifiedBy>
  <cp:revision>236</cp:revision>
  <dcterms:modified xsi:type="dcterms:W3CDTF">2023-09-19T08:19:02Z</dcterms:modified>
</cp:coreProperties>
</file>