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0" r:id="rId3"/>
    <p:sldId id="291" r:id="rId4"/>
    <p:sldId id="292" r:id="rId5"/>
    <p:sldId id="260" r:id="rId6"/>
    <p:sldId id="281" r:id="rId7"/>
    <p:sldId id="283" r:id="rId8"/>
    <p:sldId id="287" r:id="rId9"/>
    <p:sldId id="288" r:id="rId10"/>
    <p:sldId id="289" r:id="rId11"/>
    <p:sldId id="275" r:id="rId12"/>
    <p:sldId id="286" r:id="rId13"/>
    <p:sldId id="277" r:id="rId14"/>
    <p:sldId id="297" r:id="rId15"/>
    <p:sldId id="278" r:id="rId16"/>
    <p:sldId id="296" r:id="rId17"/>
    <p:sldId id="279" r:id="rId18"/>
    <p:sldId id="29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0000"/>
    <a:srgbClr val="FF0505"/>
    <a:srgbClr val="A6B7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32" autoAdjust="0"/>
    <p:restoredTop sz="94660"/>
  </p:normalViewPr>
  <p:slideViewPr>
    <p:cSldViewPr>
      <p:cViewPr>
        <p:scale>
          <a:sx n="50" d="100"/>
          <a:sy n="50" d="100"/>
        </p:scale>
        <p:origin x="-1776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71C00-4CAB-4102-B863-803699761F8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EF22F-BB8A-4227-B780-EF48E9727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1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2F5C6-D774-4B67-8972-CCE531AE03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10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928934"/>
            <a:ext cx="7772400" cy="71438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Книговичок.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Читаем и творим!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(для детей 6 - 12лет)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7" y="4714884"/>
            <a:ext cx="6572295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«Чтение – это окошко, через которое дети видят и познают мир и самих себя»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В.Сухомлинский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1960" y="1017022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ad Script" pitchFamily="2" charset="0"/>
              </a:rPr>
              <a:t>Библиотечный проект</a:t>
            </a:r>
            <a:endParaRPr lang="ru-RU" sz="3600" b="1" dirty="0">
              <a:solidFill>
                <a:srgbClr val="002060"/>
              </a:solidFill>
              <a:latin typeface="Bad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737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Читаем вместе…</a:t>
            </a:r>
            <a:endParaRPr lang="ru-RU" dirty="0"/>
          </a:p>
        </p:txBody>
      </p:sp>
      <p:pic>
        <p:nvPicPr>
          <p:cNvPr id="10241" name="Picture 1" descr="C:\Users\зин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4000496" cy="3000372"/>
          </a:xfrm>
          <a:prstGeom prst="rect">
            <a:avLst/>
          </a:prstGeom>
          <a:noFill/>
        </p:spPr>
      </p:pic>
      <p:pic>
        <p:nvPicPr>
          <p:cNvPr id="10242" name="Picture 2" descr="C:\Users\зина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4000496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76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Встреча </a:t>
            </a:r>
            <a:r>
              <a:rPr lang="ru-RU" b="1" i="1" dirty="0" smtClean="0">
                <a:solidFill>
                  <a:srgbClr val="C00000"/>
                </a:solidFill>
              </a:rPr>
              <a:t>со сказкой</a:t>
            </a:r>
            <a:endParaRPr lang="ru-RU" dirty="0"/>
          </a:p>
        </p:txBody>
      </p:sp>
      <p:pic>
        <p:nvPicPr>
          <p:cNvPr id="9217" name="Picture 1" descr="C:\Users\зина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256"/>
            <a:ext cx="2786050" cy="2089538"/>
          </a:xfrm>
          <a:prstGeom prst="rect">
            <a:avLst/>
          </a:prstGeom>
          <a:noFill/>
        </p:spPr>
      </p:pic>
      <p:pic>
        <p:nvPicPr>
          <p:cNvPr id="9218" name="Picture 2" descr="C:\Users\зина\Desktop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876"/>
            <a:ext cx="2143122" cy="2857496"/>
          </a:xfrm>
          <a:prstGeom prst="rect">
            <a:avLst/>
          </a:prstGeom>
          <a:noFill/>
        </p:spPr>
      </p:pic>
      <p:pic>
        <p:nvPicPr>
          <p:cNvPr id="9219" name="Picture 3" descr="C:\Users\зина\Desktop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3071834" cy="2303876"/>
          </a:xfrm>
          <a:prstGeom prst="rect">
            <a:avLst/>
          </a:prstGeom>
          <a:noFill/>
        </p:spPr>
      </p:pic>
      <p:pic>
        <p:nvPicPr>
          <p:cNvPr id="9220" name="Picture 4" descr="C:\Users\зина\Desktop\101PHOTO\IMG-20220407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00174"/>
            <a:ext cx="2857488" cy="2143116"/>
          </a:xfrm>
          <a:prstGeom prst="rect">
            <a:avLst/>
          </a:prstGeom>
          <a:noFill/>
        </p:spPr>
      </p:pic>
      <p:pic>
        <p:nvPicPr>
          <p:cNvPr id="9221" name="Picture 5" descr="C:\Users\зина\Desktop\101PHOTO\IMG-20220305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142984"/>
            <a:ext cx="2857488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47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1720" y="176907"/>
            <a:ext cx="6962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ea typeface="+mj-ea"/>
                <a:cs typeface="+mj-cs"/>
              </a:rPr>
              <a:t>К</a:t>
            </a:r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нижные выставки</a:t>
            </a:r>
            <a:endParaRPr lang="ru-RU" dirty="0"/>
          </a:p>
        </p:txBody>
      </p:sp>
      <p:pic>
        <p:nvPicPr>
          <p:cNvPr id="8" name="Рисунок 7" descr="IMG_1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2500312" cy="3333749"/>
          </a:xfrm>
          <a:prstGeom prst="rect">
            <a:avLst/>
          </a:prstGeom>
        </p:spPr>
      </p:pic>
      <p:pic>
        <p:nvPicPr>
          <p:cNvPr id="10" name="Рисунок 9" descr="SAM_0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00570"/>
            <a:ext cx="2643174" cy="1982381"/>
          </a:xfrm>
          <a:prstGeom prst="rect">
            <a:avLst/>
          </a:prstGeom>
        </p:spPr>
      </p:pic>
      <p:pic>
        <p:nvPicPr>
          <p:cNvPr id="11" name="Рисунок 10" descr="SAM_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142984"/>
            <a:ext cx="2571749" cy="3428999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1142984"/>
            <a:ext cx="2466977" cy="2466977"/>
          </a:xfrm>
          <a:prstGeom prst="rect">
            <a:avLst/>
          </a:prstGeom>
        </p:spPr>
      </p:pic>
      <p:pic>
        <p:nvPicPr>
          <p:cNvPr id="8194" name="Picture 2" descr="https://i.mycdn.me/i?r=AyH4iRPQ2q0otWIFepML2LxRPlZ2aYpM1qPvtuFKIA1ih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214818"/>
            <a:ext cx="1340319" cy="238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a typeface="+mn-ea"/>
                <a:cs typeface="+mn-cs"/>
              </a:rPr>
              <a:t>И</a:t>
            </a:r>
            <a:r>
              <a:rPr lang="ru-RU" b="1" i="1" dirty="0" smtClean="0">
                <a:solidFill>
                  <a:srgbClr val="C00000"/>
                </a:solidFill>
                <a:ea typeface="+mn-ea"/>
                <a:cs typeface="+mn-cs"/>
              </a:rPr>
              <a:t>нсценировка сказок</a:t>
            </a:r>
            <a:endParaRPr lang="ru-RU" dirty="0"/>
          </a:p>
        </p:txBody>
      </p:sp>
      <p:pic>
        <p:nvPicPr>
          <p:cNvPr id="7" name="Содержимое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2"/>
            <a:ext cx="3357586" cy="3357586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929042"/>
            <a:ext cx="3214710" cy="2928958"/>
          </a:xfrm>
          <a:prstGeom prst="rect">
            <a:avLst/>
          </a:prstGeom>
        </p:spPr>
      </p:pic>
      <p:pic>
        <p:nvPicPr>
          <p:cNvPr id="7169" name="Picture 1" descr="C:\Users\зина\Desktop\101PHOTO\IMG-20220806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3405179" cy="2553884"/>
          </a:xfrm>
          <a:prstGeom prst="rect">
            <a:avLst/>
          </a:prstGeom>
          <a:noFill/>
        </p:spPr>
      </p:pic>
      <p:pic>
        <p:nvPicPr>
          <p:cNvPr id="1026" name="Picture 2" descr="C:\Users\зина\Desktop\101PHOTO\IMG-20220331-WA00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1200">
            <a:off x="633373" y="4170694"/>
            <a:ext cx="2967027" cy="2124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2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A0000"/>
                </a:solidFill>
              </a:rPr>
              <a:t>Поиграем в сказку</a:t>
            </a:r>
            <a:endParaRPr lang="ru-RU" b="1" i="1" dirty="0">
              <a:solidFill>
                <a:srgbClr val="DA0000"/>
              </a:solidFill>
            </a:endParaRPr>
          </a:p>
        </p:txBody>
      </p:sp>
      <p:pic>
        <p:nvPicPr>
          <p:cNvPr id="4098" name="Picture 2" descr="C:\Users\зина\Desktop\101PHOTO\IMG_20220723_15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357554" cy="2518166"/>
          </a:xfrm>
          <a:prstGeom prst="rect">
            <a:avLst/>
          </a:prstGeom>
          <a:noFill/>
        </p:spPr>
      </p:pic>
      <p:pic>
        <p:nvPicPr>
          <p:cNvPr id="4099" name="Picture 3" descr="C:\Users\зина\Desktop\101PHOTO\IMG_20220719_14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1982387" cy="2643182"/>
          </a:xfrm>
          <a:prstGeom prst="rect">
            <a:avLst/>
          </a:prstGeom>
          <a:noFill/>
        </p:spPr>
      </p:pic>
      <p:pic>
        <p:nvPicPr>
          <p:cNvPr id="4100" name="Picture 4" descr="C:\Users\зина\Desktop\101PHOTO\IMG_20220324_141723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000504"/>
            <a:ext cx="1714476" cy="2285968"/>
          </a:xfrm>
          <a:prstGeom prst="rect">
            <a:avLst/>
          </a:prstGeom>
          <a:noFill/>
        </p:spPr>
      </p:pic>
      <p:pic>
        <p:nvPicPr>
          <p:cNvPr id="4101" name="Picture 5" descr="C:\Users\зина\Desktop\101PHOTO\fbb1851e-4940-4676-bb3c-6fa173e81e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2196701" cy="2928934"/>
          </a:xfrm>
          <a:prstGeom prst="rect">
            <a:avLst/>
          </a:prstGeom>
          <a:noFill/>
        </p:spPr>
      </p:pic>
      <p:pic>
        <p:nvPicPr>
          <p:cNvPr id="4103" name="Picture 7" descr="https://i.mycdn.me/i?r=AyH4iRPQ2q0otWIFepML2LxRvw3jv4jQOA9r2ZbCIJqhn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214422"/>
            <a:ext cx="3262250" cy="243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зина\Desktop\101PHOTO\IMG_20230410_13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1621">
            <a:off x="685094" y="445796"/>
            <a:ext cx="2107991" cy="1576811"/>
          </a:xfrm>
          <a:prstGeom prst="rect">
            <a:avLst/>
          </a:prstGeom>
          <a:noFill/>
        </p:spPr>
      </p:pic>
      <p:pic>
        <p:nvPicPr>
          <p:cNvPr id="6146" name="Picture 2" descr="C:\Users\зина\Desktop\101PHOTO\IMG_20230412_11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5770">
            <a:off x="6655513" y="329563"/>
            <a:ext cx="2149118" cy="1607574"/>
          </a:xfrm>
          <a:prstGeom prst="rect">
            <a:avLst/>
          </a:prstGeom>
          <a:noFill/>
        </p:spPr>
      </p:pic>
      <p:pic>
        <p:nvPicPr>
          <p:cNvPr id="6147" name="Picture 3" descr="C:\Users\зина\Desktop\101PHOTO\IMG_20221102_11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3675056" cy="2067219"/>
          </a:xfrm>
          <a:prstGeom prst="rect">
            <a:avLst/>
          </a:prstGeom>
          <a:noFill/>
        </p:spPr>
      </p:pic>
      <p:pic>
        <p:nvPicPr>
          <p:cNvPr id="6148" name="Picture 4" descr="C:\Users\зина\Desktop\101PHOTO\IMG_20230301_135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429132"/>
            <a:ext cx="3571868" cy="2009176"/>
          </a:xfrm>
          <a:prstGeom prst="rect">
            <a:avLst/>
          </a:prstGeom>
          <a:noFill/>
        </p:spPr>
      </p:pic>
      <p:pic>
        <p:nvPicPr>
          <p:cNvPr id="7170" name="Picture 2" descr="https://i.mycdn.me/i?r=AyH4iRPQ2q0otWIFepML2LxRF6-nSQeVZoOHnBmzjOq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428736"/>
            <a:ext cx="3819119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30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A0000"/>
                </a:solidFill>
              </a:rPr>
              <a:t>Творческая мастерская</a:t>
            </a:r>
            <a:endParaRPr lang="ru-RU" b="1" i="1" dirty="0">
              <a:solidFill>
                <a:srgbClr val="DA0000"/>
              </a:solidFill>
            </a:endParaRPr>
          </a:p>
        </p:txBody>
      </p:sp>
      <p:pic>
        <p:nvPicPr>
          <p:cNvPr id="2050" name="Picture 2" descr="C:\Users\зина\Desktop\101PHOTO\IMG-20220115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5466">
            <a:off x="642910" y="1214422"/>
            <a:ext cx="3000364" cy="2250273"/>
          </a:xfrm>
          <a:prstGeom prst="rect">
            <a:avLst/>
          </a:prstGeom>
          <a:noFill/>
        </p:spPr>
      </p:pic>
      <p:pic>
        <p:nvPicPr>
          <p:cNvPr id="2051" name="Picture 3" descr="C:\Users\зина\Desktop\101PHOTO\IMG_20221101_16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5427">
            <a:off x="5743836" y="1135079"/>
            <a:ext cx="3174990" cy="1785932"/>
          </a:xfrm>
          <a:prstGeom prst="rect">
            <a:avLst/>
          </a:prstGeom>
          <a:noFill/>
        </p:spPr>
      </p:pic>
      <p:pic>
        <p:nvPicPr>
          <p:cNvPr id="2052" name="Picture 4" descr="C:\Users\зина\Desktop\101PHOTO\IMG_20221031_143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8865">
            <a:off x="695355" y="3534579"/>
            <a:ext cx="2968614" cy="1669845"/>
          </a:xfrm>
          <a:prstGeom prst="rect">
            <a:avLst/>
          </a:prstGeom>
          <a:noFill/>
        </p:spPr>
      </p:pic>
      <p:pic>
        <p:nvPicPr>
          <p:cNvPr id="2053" name="Picture 5" descr="C:\Users\зина\Desktop\101PHOTO\IMG_20221004_151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7375">
            <a:off x="3500430" y="3786190"/>
            <a:ext cx="1567144" cy="2786034"/>
          </a:xfrm>
          <a:prstGeom prst="rect">
            <a:avLst/>
          </a:prstGeom>
          <a:noFill/>
        </p:spPr>
      </p:pic>
      <p:pic>
        <p:nvPicPr>
          <p:cNvPr id="2054" name="Picture 6" descr="C:\Users\зина\Desktop\101PHOTO\IMG_20220816_135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952738" cy="2214554"/>
          </a:xfrm>
          <a:prstGeom prst="rect">
            <a:avLst/>
          </a:prstGeom>
          <a:noFill/>
        </p:spPr>
      </p:pic>
      <p:pic>
        <p:nvPicPr>
          <p:cNvPr id="2055" name="Picture 7" descr="C:\Users\зина\Desktop\101PHOTO\IMG_20220309_162019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214686"/>
            <a:ext cx="1523978" cy="1142983"/>
          </a:xfrm>
          <a:prstGeom prst="rect">
            <a:avLst/>
          </a:prstGeom>
          <a:noFill/>
        </p:spPr>
      </p:pic>
      <p:pic>
        <p:nvPicPr>
          <p:cNvPr id="2056" name="Picture 8" descr="C:\Users\зина\Desktop\101PHOTO\IMG_20211223_174200_HD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214950"/>
            <a:ext cx="1857356" cy="1393017"/>
          </a:xfrm>
          <a:prstGeom prst="rect">
            <a:avLst/>
          </a:prstGeom>
          <a:noFill/>
        </p:spPr>
      </p:pic>
      <p:pic>
        <p:nvPicPr>
          <p:cNvPr id="2057" name="Picture 9" descr="C:\Users\зина\Desktop\101PHOTO\46eb9e6a-3eb4-40c5-a748-02dc606bc4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285860"/>
            <a:ext cx="1821650" cy="2428867"/>
          </a:xfrm>
          <a:prstGeom prst="rect">
            <a:avLst/>
          </a:prstGeom>
          <a:noFill/>
        </p:spPr>
      </p:pic>
      <p:pic>
        <p:nvPicPr>
          <p:cNvPr id="2058" name="Picture 10" descr="C:\Users\зина\Desktop\101PHOTO\SAM_059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928934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16632"/>
            <a:ext cx="861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В библиотеку всей семьей</a:t>
            </a:r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» </a:t>
            </a:r>
            <a:endParaRPr lang="ru-RU" dirty="0"/>
          </a:p>
        </p:txBody>
      </p:sp>
      <p:pic>
        <p:nvPicPr>
          <p:cNvPr id="3074" name="Picture 2" descr="C:\Users\зина\Desktop\101PHOTO\IMG_20230216_112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143512"/>
            <a:ext cx="2571736" cy="1446601"/>
          </a:xfrm>
          <a:prstGeom prst="rect">
            <a:avLst/>
          </a:prstGeom>
          <a:noFill/>
        </p:spPr>
      </p:pic>
      <p:pic>
        <p:nvPicPr>
          <p:cNvPr id="3075" name="Picture 3" descr="C:\Users\зина\Desktop\101PHOTO\d50329d9-0387-41ac-a334-0bb7bb8f08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14488"/>
            <a:ext cx="2350069" cy="3143248"/>
          </a:xfrm>
          <a:prstGeom prst="rect">
            <a:avLst/>
          </a:prstGeom>
          <a:noFill/>
        </p:spPr>
      </p:pic>
      <p:pic>
        <p:nvPicPr>
          <p:cNvPr id="3076" name="Picture 4" descr="C:\Users\зина\Desktop\101PHOTO\833d6ecc-b95d-45e3-bdd8-a04447a4d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2786050" cy="2089538"/>
          </a:xfrm>
          <a:prstGeom prst="rect">
            <a:avLst/>
          </a:prstGeom>
          <a:noFill/>
        </p:spPr>
      </p:pic>
      <p:pic>
        <p:nvPicPr>
          <p:cNvPr id="3078" name="Picture 6" descr="https://i.mycdn.me/i?r=AyH4iRPQ2q0otWIFepML2LxRoID-cDRdfvyaDkpi6DNO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500174"/>
            <a:ext cx="1443175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2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686700" cy="592935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DA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Ожидаемые результаты: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Мероприятия проекта способствуют развитию познавательной и творческой активности детей.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 Дети получают первые представления о книге, окружающем мире, научатся эмоционально реагировать на прочитанное. Дети окунутся в мир творчества, где главной оценкой будет удовольствие, которое они получат от созданных работ.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	Мастер-класс дает возможность провести время весело и с пользой.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	Изготовление этих изделий не только способствует развитию творческих способностей у детей, но и улучшению их мелкой моторики, учит концентрировать внимание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96752"/>
            <a:ext cx="7742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«Читайте! И пусть в ваше</a:t>
            </a:r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й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 жизни не </a:t>
            </a:r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будет ни одного дня, когда бы 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вы </a:t>
            </a:r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не прочли 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хоть  </a:t>
            </a:r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одной 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странички </a:t>
            </a:r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из новой книги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!»         </a:t>
            </a:r>
          </a:p>
          <a:p>
            <a:pPr algn="r"/>
            <a:r>
              <a:rPr lang="ru-RU" sz="3200" b="1" dirty="0">
                <a:solidFill>
                  <a:srgbClr val="DA0000"/>
                </a:solidFill>
                <a:cs typeface="Aharoni" panose="02010803020104030203" pitchFamily="2" charset="-79"/>
              </a:rPr>
              <a:t> </a:t>
            </a:r>
            <a:r>
              <a:rPr lang="ru-RU" sz="3200" b="1" dirty="0" smtClean="0">
                <a:solidFill>
                  <a:srgbClr val="DA0000"/>
                </a:solidFill>
                <a:cs typeface="Aharoni" panose="02010803020104030203" pitchFamily="2" charset="-79"/>
              </a:rPr>
              <a:t>                                                               </a:t>
            </a:r>
            <a:r>
              <a:rPr lang="ru-RU" sz="3200" b="1" dirty="0" err="1" smtClean="0">
                <a:solidFill>
                  <a:srgbClr val="DA0000"/>
                </a:solidFill>
                <a:cs typeface="Aharoni" panose="02010803020104030203" pitchFamily="2" charset="-79"/>
              </a:rPr>
              <a:t>К.Паустовский</a:t>
            </a:r>
            <a:endParaRPr lang="ru-RU" sz="3200" b="1" dirty="0">
              <a:solidFill>
                <a:srgbClr val="DA0000"/>
              </a:solidFill>
              <a:cs typeface="Aharoni" panose="02010803020104030203" pitchFamily="2" charset="-79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29200"/>
            <a:ext cx="609652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Актуальность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40968"/>
            <a:ext cx="837361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b="1" i="1" kern="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актуальность решения этой проблемы очевидна, ведь чтение связано не только с грамотностью и образованностью. Оно формирует идеалы, расширяет кругозор, обогащает внутренний мир человека. В книгах заключено особое очарование: книги вызывают в нас </a:t>
            </a:r>
            <a:r>
              <a:rPr lang="ru-RU" alt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наслаждение, они разговаривают </a:t>
            </a:r>
            <a:r>
              <a:rPr lang="ru-RU" alt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нами, дают нам добрый </a:t>
            </a:r>
            <a:r>
              <a:rPr lang="ru-RU" alt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ru-RU" alt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</a:t>
            </a:r>
            <a:endParaRPr lang="ru-RU" altLang="ru-RU" sz="2400" b="1" i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становятся </a:t>
            </a:r>
            <a:r>
              <a:rPr lang="ru-RU" alt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живыми друзьями для нас.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247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 общения ребёнка-дошкольника с книгой – это процесс становления в нём личности. О важнейшей роли книги в формировании человека говорилось еще  во времена Ярослава Мудрого. Книга должна войти в мир ребёнка как можно раньше, обогатить этот мир, сделать его интересным, полным необычайных открытий. Ребёнок должен любить книгу, тянуться к ней.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417638"/>
            <a:ext cx="807524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к чтению мало читающих, не читающих детей.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Популяризация книги, чтения через все доступные формы передачи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роли книги в саморазвитии юного читателя.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и фантазии детей.</a:t>
            </a:r>
          </a:p>
          <a:p>
            <a:pPr algn="just">
              <a:buNone/>
              <a:defRPr/>
            </a:pPr>
            <a:endParaRPr lang="ru-RU" i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ru-RU" i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проекта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 проекта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064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детей к книге и библиотеке.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формированию и расширению читательского кругозора, интересов, увлечению детей через книгу.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творческих способностей детей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91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Основание для разработки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7638"/>
            <a:ext cx="5245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Формирование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чтения учащихся младшего школьного возраста.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Разработка проекта вызвана настоятельной необходимостью преодоления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кризиса чтения сегодняшних школьников. Этот кризис выражается в том, что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все большее количество детей вырастает, так и не взяв в руки книги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SAM_0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71678"/>
            <a:ext cx="3452836" cy="25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251295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Период и этапы реализации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596787"/>
            <a:ext cx="223224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1596786"/>
            <a:ext cx="2736304" cy="914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этап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Практически-экспериментальный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596787"/>
            <a:ext cx="220452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Аналитико-обобщающий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" y="3293618"/>
            <a:ext cx="2746648" cy="32672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проекта;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постановка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подбор и разработка материала;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опрос учащихся и родителей для выявления уровней читательских интересов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9824" y="3293619"/>
            <a:ext cx="2470991" cy="26325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поставленной цели;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обобщение результатов работы;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выводов;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5132" y="3293618"/>
            <a:ext cx="2505803" cy="2632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привлечению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чтению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«Книговичок. Читаем и творим!»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ыполнение проекта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230999">
            <a:off x="1716376" y="2595572"/>
            <a:ext cx="316380" cy="637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4553998" y="2610053"/>
            <a:ext cx="32403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117702">
            <a:off x="7453869" y="2570797"/>
            <a:ext cx="297227" cy="6510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891073">
            <a:off x="7408282" y="1109921"/>
            <a:ext cx="326195" cy="457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53998" y="1061678"/>
            <a:ext cx="266022" cy="44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154911">
            <a:off x="1943295" y="1100794"/>
            <a:ext cx="349815" cy="508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7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Анкетирование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021469" cy="4706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17637"/>
            <a:ext cx="3958826" cy="47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3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2088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Второй </a:t>
            </a:r>
            <a:r>
              <a:rPr lang="ru-RU" sz="4400" b="1" i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основной </a:t>
            </a:r>
            <a:endParaRPr lang="ru-RU" sz="4400" b="1" i="1" dirty="0" smtClean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(Реализуется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2022-2024 года)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Поставленные задачи реализовались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видах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непосредственно-образовательная деятельность;</a:t>
            </a:r>
            <a:endParaRPr lang="ru-RU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овместная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библиотекаря 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родителя 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самостоятельная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детей.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882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5565" y="260648"/>
            <a:ext cx="41042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Библиотека – тихий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дом души.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Здесь жизнь в ином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духовном измеренье.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Страничный шелест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путь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 пик вершин,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 которых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лишь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рукой до озарений...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Библиотека - мудрый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дом души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(Владимир Удалов)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SAM_0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85728"/>
            <a:ext cx="3143272" cy="2357454"/>
          </a:xfrm>
          <a:prstGeom prst="rect">
            <a:avLst/>
          </a:prstGeom>
        </p:spPr>
      </p:pic>
      <p:pic>
        <p:nvPicPr>
          <p:cNvPr id="12" name="Содержимое 4" descr="SAM_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571744"/>
            <a:ext cx="3000396" cy="2250298"/>
          </a:xfrm>
          <a:prstGeom prst="rect">
            <a:avLst/>
          </a:prstGeom>
        </p:spPr>
      </p:pic>
      <p:pic>
        <p:nvPicPr>
          <p:cNvPr id="1027" name="Picture 3" descr="C:\Users\зина\Desktop\101PHOTO\SAM_0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786322"/>
            <a:ext cx="2571736" cy="1928802"/>
          </a:xfrm>
          <a:prstGeom prst="rect">
            <a:avLst/>
          </a:prstGeom>
          <a:noFill/>
        </p:spPr>
      </p:pic>
      <p:pic>
        <p:nvPicPr>
          <p:cNvPr id="1029" name="Picture 5" descr="https://i.mycdn.me/i?r=AyH4iRPQ2q0otWIFepML2LxR_DomdFs7MR9sX3XH9kSP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-9072650"/>
            <a:ext cx="3795016" cy="5072098"/>
          </a:xfrm>
          <a:prstGeom prst="rect">
            <a:avLst/>
          </a:prstGeom>
          <a:noFill/>
        </p:spPr>
      </p:pic>
      <p:pic>
        <p:nvPicPr>
          <p:cNvPr id="1030" name="Picture 6" descr="C:\Users\зина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429132"/>
            <a:ext cx="1708371" cy="2283264"/>
          </a:xfrm>
          <a:prstGeom prst="rect">
            <a:avLst/>
          </a:prstGeom>
          <a:noFill/>
        </p:spPr>
      </p:pic>
      <p:pic>
        <p:nvPicPr>
          <p:cNvPr id="1031" name="Picture 7" descr="C:\Users\зина\Desktop\i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071942"/>
            <a:ext cx="3214710" cy="180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3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364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Книговичок.  Читаем и творим!  (для детей 6 - 12лет)</vt:lpstr>
      <vt:lpstr>Актуальность</vt:lpstr>
      <vt:lpstr>Цель проекта</vt:lpstr>
      <vt:lpstr>Задачи проекта</vt:lpstr>
      <vt:lpstr>Основание для разработки</vt:lpstr>
      <vt:lpstr>Период и этапы реализации</vt:lpstr>
      <vt:lpstr>Анкетирование </vt:lpstr>
      <vt:lpstr>Слайд 8</vt:lpstr>
      <vt:lpstr>Слайд 9</vt:lpstr>
      <vt:lpstr>Слайд 10</vt:lpstr>
      <vt:lpstr>Встреча со сказкой</vt:lpstr>
      <vt:lpstr>Слайд 12</vt:lpstr>
      <vt:lpstr>Инсценировка сказок</vt:lpstr>
      <vt:lpstr>Поиграем в сказку</vt:lpstr>
      <vt:lpstr>Слайд 15</vt:lpstr>
      <vt:lpstr>Творческая мастерская</vt:lpstr>
      <vt:lpstr>Слайд 17</vt:lpstr>
      <vt:lpstr>Ожидаемые результаты:   Мероприятия проекта способствуют развитию познавательной и творческой активности детей.   Дети получают первые представления о книге, окружающем мире, научатся эмоционально реагировать на прочитанное. Дети окунутся в мир творчества, где главной оценкой будет удовольствие, которое они получат от созданных работ.   Мастер-класс дает возможность провести время весело и с пользой.   Изготовление этих изделий не только способствует развитию творческих способностей у детей, но и улучшению их мелкой моторики, учит концентрировать внимание.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зина</cp:lastModifiedBy>
  <cp:revision>84</cp:revision>
  <dcterms:created xsi:type="dcterms:W3CDTF">2014-10-17T02:15:58Z</dcterms:created>
  <dcterms:modified xsi:type="dcterms:W3CDTF">2023-06-26T10:00:24Z</dcterms:modified>
</cp:coreProperties>
</file>