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0" r:id="rId3"/>
    <p:sldId id="295" r:id="rId4"/>
    <p:sldId id="293" r:id="rId5"/>
    <p:sldId id="277" r:id="rId6"/>
    <p:sldId id="288" r:id="rId7"/>
    <p:sldId id="285" r:id="rId8"/>
    <p:sldId id="29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0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317D"/>
    <a:srgbClr val="115FAD"/>
    <a:srgbClr val="ED1C24"/>
    <a:srgbClr val="37C2F2"/>
    <a:srgbClr val="FBAC18"/>
    <a:srgbClr val="F47920"/>
    <a:srgbClr val="7B3DA8"/>
    <a:srgbClr val="8F368B"/>
    <a:srgbClr val="039167"/>
    <a:srgbClr val="FF9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052"/>
    <p:restoredTop sz="94637"/>
  </p:normalViewPr>
  <p:slideViewPr>
    <p:cSldViewPr snapToGrid="0">
      <p:cViewPr>
        <p:scale>
          <a:sx n="120" d="100"/>
          <a:sy n="120" d="100"/>
        </p:scale>
        <p:origin x="-654" y="-444"/>
      </p:cViewPr>
      <p:guideLst>
        <p:guide orient="horz" pos="1620"/>
        <p:guide pos="408"/>
        <p:guide pos="4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33655152722306536"/>
          <c:y val="0"/>
          <c:w val="0.57394980122076966"/>
          <c:h val="0.93907334771610151"/>
        </c:manualLayout>
      </c:layout>
      <c:bar3DChart>
        <c:barDir val="bar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Начальная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несформированность волевого контроля</c:v>
                </c:pt>
                <c:pt idx="1">
                  <c:v>эмоциональная неустойчивость</c:v>
                </c:pt>
                <c:pt idx="2">
                  <c:v>ригидность</c:v>
                </c:pt>
                <c:pt idx="3">
                  <c:v>фрустрация</c:v>
                </c:pt>
                <c:pt idx="4">
                  <c:v>агрессия</c:v>
                </c:pt>
                <c:pt idx="5">
                  <c:v>личностная тревожность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53</c:v>
                </c:pt>
                <c:pt idx="1">
                  <c:v>60</c:v>
                </c:pt>
                <c:pt idx="2">
                  <c:v>65</c:v>
                </c:pt>
                <c:pt idx="3">
                  <c:v>48</c:v>
                </c:pt>
                <c:pt idx="4">
                  <c:v>64</c:v>
                </c:pt>
                <c:pt idx="5">
                  <c:v>64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Конечная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несформированность волевого контроля</c:v>
                </c:pt>
                <c:pt idx="1">
                  <c:v>эмоциональная неустойчивость</c:v>
                </c:pt>
                <c:pt idx="2">
                  <c:v>ригидность</c:v>
                </c:pt>
                <c:pt idx="3">
                  <c:v>фрустрация</c:v>
                </c:pt>
                <c:pt idx="4">
                  <c:v>агрессия</c:v>
                </c:pt>
                <c:pt idx="5">
                  <c:v>личностная тревожность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40</c:v>
                </c:pt>
                <c:pt idx="1">
                  <c:v>45</c:v>
                </c:pt>
                <c:pt idx="2">
                  <c:v>48</c:v>
                </c:pt>
                <c:pt idx="3">
                  <c:v>32</c:v>
                </c:pt>
                <c:pt idx="4">
                  <c:v>35</c:v>
                </c:pt>
                <c:pt idx="5">
                  <c:v>37</c:v>
                </c:pt>
              </c:numCache>
            </c:numRef>
          </c:val>
        </c:ser>
        <c:dLbls/>
        <c:shape val="cylinder"/>
        <c:axId val="161215616"/>
        <c:axId val="161217152"/>
        <c:axId val="0"/>
      </c:bar3DChart>
      <c:catAx>
        <c:axId val="161215616"/>
        <c:scaling>
          <c:orientation val="minMax"/>
        </c:scaling>
        <c:axPos val="l"/>
        <c:tickLblPos val="nextTo"/>
        <c:txPr>
          <a:bodyPr/>
          <a:lstStyle/>
          <a:p>
            <a:pPr algn="r">
              <a:defRPr sz="1000" b="1"/>
            </a:pPr>
            <a:endParaRPr lang="ru-RU"/>
          </a:p>
        </c:txPr>
        <c:crossAx val="161217152"/>
        <c:crosses val="autoZero"/>
        <c:auto val="1"/>
        <c:lblAlgn val="r"/>
        <c:lblOffset val="60"/>
      </c:catAx>
      <c:valAx>
        <c:axId val="1612171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121561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1.2742625904024097E-2"/>
          <c:y val="0.83856303103595986"/>
          <c:w val="0.15232122506101473"/>
          <c:h val="0.13230174124796945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0.82926</cdr:x>
      <cdr:y>0.16544</cdr:y>
    </cdr:from>
    <cdr:to>
      <cdr:x>0.88434</cdr:x>
      <cdr:y>0.2904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85433" y="487305"/>
          <a:ext cx="384257" cy="368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64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7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71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47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0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33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7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8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6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21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2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8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D19A-9E6A-4C50-B8CD-B7CE346BFE7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1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vk.com/gburcsu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orf_csu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892F8C-7B7B-4003-8EA8-E77514AEDDAC}"/>
              </a:ext>
            </a:extLst>
          </p:cNvPr>
          <p:cNvSpPr txBox="1"/>
          <p:nvPr/>
        </p:nvSpPr>
        <p:spPr>
          <a:xfrm>
            <a:off x="5977723" y="590010"/>
            <a:ext cx="2182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ru-RU" sz="1000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000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13 октября 2023 г.</a:t>
            </a:r>
          </a:p>
          <a:p>
            <a:r>
              <a:rPr lang="ru-RU" sz="1000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1000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000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Нижний Новгород</a:t>
            </a:r>
            <a:endParaRPr lang="ru-RU" sz="10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548481" y="3555572"/>
            <a:ext cx="587654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5D317D"/>
                </a:solidFill>
                <a:latin typeface="Montserrat Medium"/>
                <a:ea typeface="Verdana" panose="020B0604030504040204" pitchFamily="34" charset="0"/>
                <a:cs typeface="Verdana" panose="020B0604030504040204" pitchFamily="34" charset="0"/>
              </a:rPr>
              <a:t>Петрова </a:t>
            </a:r>
            <a:r>
              <a:rPr lang="ru-RU" sz="1400" b="1" dirty="0" err="1" smtClean="0">
                <a:solidFill>
                  <a:srgbClr val="5D317D"/>
                </a:solidFill>
                <a:latin typeface="Montserrat Medium"/>
                <a:ea typeface="Verdana" panose="020B0604030504040204" pitchFamily="34" charset="0"/>
                <a:cs typeface="Verdana" panose="020B0604030504040204" pitchFamily="34" charset="0"/>
              </a:rPr>
              <a:t>Алия</a:t>
            </a:r>
            <a:r>
              <a:rPr lang="ru-RU" sz="1400" b="1" dirty="0" smtClean="0">
                <a:solidFill>
                  <a:srgbClr val="5D317D"/>
                </a:solidFill>
                <a:latin typeface="Montserrat Medium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5D317D"/>
                </a:solidFill>
                <a:latin typeface="Montserrat Medium"/>
                <a:ea typeface="Verdana" panose="020B0604030504040204" pitchFamily="34" charset="0"/>
                <a:cs typeface="Verdana" panose="020B0604030504040204" pitchFamily="34" charset="0"/>
              </a:rPr>
              <a:t>Рамилевна</a:t>
            </a:r>
            <a:r>
              <a:rPr lang="ru-RU" sz="12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12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психолог в социальной сфере</a:t>
            </a:r>
          </a:p>
          <a:p>
            <a:r>
              <a:rPr lang="ru-RU" sz="12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ГБУ Республиканский центр семейного устройства детей-сирот и детей, оставшихся без попечения родителей Министерства семьи, труда и социальной защиты населения Республики Башкортостан </a:t>
            </a:r>
            <a:endParaRPr lang="ru-RU" sz="1200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6206" y="6133"/>
            <a:ext cx="1467794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256" y="475751"/>
            <a:ext cx="2642152" cy="6953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080" y="450863"/>
            <a:ext cx="3031643" cy="6879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1982" y="1637882"/>
            <a:ext cx="7254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D317D"/>
                </a:solidFill>
                <a:latin typeface="Actay Wide Bd"/>
                <a:cs typeface="Times New Roman" pitchFamily="18" charset="0"/>
              </a:rPr>
              <a:t>Организация работы с детьми, возвращенными из зон боевых действий в Сирийской Арабской Республике </a:t>
            </a:r>
            <a:r>
              <a:rPr lang="ru-RU" b="1" dirty="0" smtClean="0">
                <a:solidFill>
                  <a:srgbClr val="5D317D"/>
                </a:solidFill>
                <a:latin typeface="Actay Wide Bd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5D317D"/>
                </a:solidFill>
                <a:latin typeface="Actay Wide Bd"/>
                <a:cs typeface="Times New Roman" pitchFamily="18" charset="0"/>
              </a:rPr>
            </a:br>
            <a:r>
              <a:rPr lang="ru-RU" b="1" dirty="0" smtClean="0">
                <a:solidFill>
                  <a:srgbClr val="5D317D"/>
                </a:solidFill>
                <a:latin typeface="Actay Wide Bd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5D317D"/>
                </a:solidFill>
                <a:latin typeface="Actay Wide Bd"/>
                <a:cs typeface="Times New Roman" pitchFamily="18" charset="0"/>
              </a:rPr>
              <a:t>Республике Ирак, в рамках реализации проекта </a:t>
            </a:r>
          </a:p>
          <a:p>
            <a:pPr algn="ctr"/>
            <a:r>
              <a:rPr lang="ru-RU" b="1" dirty="0" smtClean="0">
                <a:solidFill>
                  <a:srgbClr val="5D317D"/>
                </a:solidFill>
                <a:latin typeface="Actay Wide Bd"/>
                <a:cs typeface="Times New Roman" pitchFamily="18" charset="0"/>
              </a:rPr>
              <a:t>«Ты в безопасности!»</a:t>
            </a:r>
            <a:endParaRPr lang="ru-RU" dirty="0">
              <a:solidFill>
                <a:srgbClr val="5D317D"/>
              </a:solidFill>
              <a:latin typeface="Actay Wide B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79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359F8F-5840-414C-B1A5-176831A78C03}"/>
              </a:ext>
            </a:extLst>
          </p:cNvPr>
          <p:cNvSpPr txBox="1"/>
          <p:nvPr/>
        </p:nvSpPr>
        <p:spPr>
          <a:xfrm>
            <a:off x="577934" y="1175657"/>
            <a:ext cx="837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5D317D"/>
                </a:solidFill>
                <a:latin typeface="Times New Roman" pitchFamily="18" charset="0"/>
                <a:cs typeface="Times New Roman" pitchFamily="18" charset="0"/>
              </a:rPr>
              <a:t>Тема детей, пострадавших от военных действий заслуживает отдельного рассмотрения, так как здесь мы имеем целый комплекс проблем.</a:t>
            </a:r>
            <a:endParaRPr lang="ru-RU" sz="2000" dirty="0">
              <a:solidFill>
                <a:srgbClr val="5D3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399" y="439982"/>
            <a:ext cx="1972957" cy="519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385494"/>
            <a:ext cx="2528021" cy="573687"/>
          </a:xfrm>
          <a:prstGeom prst="rect">
            <a:avLst/>
          </a:prstGeom>
        </p:spPr>
      </p:pic>
      <p:pic>
        <p:nvPicPr>
          <p:cNvPr id="10" name="Рисунок 9" descr="https://www.signs.pl/modules/galeria/albums/red/wpp-2017/normal_045_Alessio-Romenz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94" y="2252802"/>
            <a:ext cx="3809553" cy="2369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:\User\Desktop\Нарезки 14 Форум Вместе ради детей\556c8f8a-44ac-458c-85b7-317625bbfe5f-syria1-previe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6515" y="2220685"/>
            <a:ext cx="4005552" cy="2361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542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529952" y="1067077"/>
            <a:ext cx="6473749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НОРМАТИВНО-ПРАВОВАЯ БАЗА</a:t>
            </a:r>
            <a:endParaRPr lang="ru-RU" sz="18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359F8F-5840-414C-B1A5-176831A78C03}"/>
              </a:ext>
            </a:extLst>
          </p:cNvPr>
          <p:cNvSpPr txBox="1"/>
          <p:nvPr/>
        </p:nvSpPr>
        <p:spPr>
          <a:xfrm>
            <a:off x="577933" y="1406769"/>
            <a:ext cx="84253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5D317D"/>
                </a:solidFill>
                <a:latin typeface="Arial" pitchFamily="34" charset="0"/>
                <a:cs typeface="Arial" pitchFamily="34" charset="0"/>
              </a:rPr>
              <a:t>Распоряжение Правительства Республики Башкортостан </a:t>
            </a:r>
          </a:p>
          <a:p>
            <a:r>
              <a:rPr lang="ru-RU" sz="1200" b="1" dirty="0" smtClean="0">
                <a:solidFill>
                  <a:srgbClr val="5D317D"/>
                </a:solidFill>
                <a:latin typeface="Arial" pitchFamily="34" charset="0"/>
                <a:cs typeface="Arial" pitchFamily="34" charset="0"/>
              </a:rPr>
              <a:t>от 8 февраля 2022 года № 77-р «Об утверждении состава межведомственной рабочей группы по координации и содействию в организации индивидуального сопровождения детей, находящихся в особых жизненных ситуациях и прибывающих из зон боевых действий на территорию Республики Башкортостан»</a:t>
            </a:r>
          </a:p>
          <a:p>
            <a:endParaRPr lang="ru-RU" sz="1200" b="1" dirty="0" smtClean="0">
              <a:solidFill>
                <a:srgbClr val="5D31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5D317D"/>
                </a:solidFill>
                <a:latin typeface="Arial" pitchFamily="34" charset="0"/>
                <a:cs typeface="Arial" pitchFamily="34" charset="0"/>
              </a:rPr>
              <a:t>Приказ Министерства семьи, труда и социальной защиты населения</a:t>
            </a:r>
          </a:p>
          <a:p>
            <a:r>
              <a:rPr lang="ru-RU" sz="1200" b="1" dirty="0" smtClean="0">
                <a:solidFill>
                  <a:srgbClr val="5D317D"/>
                </a:solidFill>
                <a:latin typeface="Arial" pitchFamily="34" charset="0"/>
                <a:cs typeface="Arial" pitchFamily="34" charset="0"/>
              </a:rPr>
              <a:t> Республики Башкортостан от 29 марта 2022 года № 217-о «Об утверждении Положения о межведомственной рабочей группе по координации и содействию в организации индивидуального сопровождения детей, находящихся в особых жизненных ситуациях и прибывающих из зон боевых действий на территорию Республики Башкортостан»</a:t>
            </a:r>
          </a:p>
          <a:p>
            <a:endParaRPr lang="ru-RU" sz="1200" b="1" dirty="0" smtClean="0">
              <a:solidFill>
                <a:srgbClr val="5D31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5D317D"/>
                </a:solidFill>
                <a:latin typeface="Arial" pitchFamily="34" charset="0"/>
                <a:cs typeface="Arial" pitchFamily="34" charset="0"/>
              </a:rPr>
              <a:t>План работы по организации индивидуального сопровождения детей, прибывших из зон боевых действий на территории городских округов и муниципальных районов Республики Башкортостан, по их социальной адаптации и реабилитации (утвержденный протоколом заседания межведомственной рабочей группы по координации и содействию в организации индивидуального сопровождения детей, находящихся в особых жизненных ситуациях и прибывающих из зон боевых действий на территорию Республики Башкортостан от 1 ноября 2022 года № 2)</a:t>
            </a:r>
            <a:endParaRPr lang="ru-RU" sz="1200" dirty="0">
              <a:solidFill>
                <a:srgbClr val="5D31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399" y="439982"/>
            <a:ext cx="1972957" cy="519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385494"/>
            <a:ext cx="2528021" cy="5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42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399" y="439982"/>
            <a:ext cx="1972957" cy="5191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385494"/>
            <a:ext cx="2528021" cy="573687"/>
          </a:xfrm>
          <a:prstGeom prst="rect">
            <a:avLst/>
          </a:prstGeom>
        </p:spPr>
      </p:pic>
      <p:pic>
        <p:nvPicPr>
          <p:cNvPr id="22" name="Рисунок 21" descr="d:\User\Desktop\Нарезки 14 Форум Вместе ради детей\2023-09-27_11-57-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5520"/>
            <a:ext cx="481316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User\Desktop\Нарезки 14 Форум Вместе ради детей\2023-09-27_11-57-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435" y="1724823"/>
            <a:ext cx="4481565" cy="32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11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01935" y="1698342"/>
            <a:ext cx="2160395" cy="303144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14505" y="1668197"/>
            <a:ext cx="2491991" cy="303144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48623" y="1658149"/>
            <a:ext cx="2873830" cy="303144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544969" y="1175657"/>
            <a:ext cx="8116709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5D317D"/>
                </a:solidFill>
                <a:latin typeface="Actay Wide Bd"/>
              </a:rPr>
              <a:t>Организация лечебно-оздоровительных мероприятий и летнего отдыха.</a:t>
            </a:r>
            <a:endParaRPr lang="ru-RU" sz="1800" dirty="0">
              <a:solidFill>
                <a:srgbClr val="5D317D"/>
              </a:solidFill>
              <a:latin typeface="Actay Wide B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E0009B-483C-34D1-BE78-676798BC4852}"/>
              </a:ext>
            </a:extLst>
          </p:cNvPr>
          <p:cNvSpPr txBox="1"/>
          <p:nvPr/>
        </p:nvSpPr>
        <p:spPr>
          <a:xfrm>
            <a:off x="1465252" y="297751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77CB79-E5E3-028F-CB62-E660F5D50B76}"/>
              </a:ext>
            </a:extLst>
          </p:cNvPr>
          <p:cNvSpPr txBox="1"/>
          <p:nvPr/>
        </p:nvSpPr>
        <p:spPr>
          <a:xfrm>
            <a:off x="311499" y="1678442"/>
            <a:ext cx="2219870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 Санаторий «</a:t>
            </a:r>
            <a:r>
              <a:rPr lang="ru-RU" sz="1400" b="1" dirty="0" err="1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Нур</a:t>
            </a: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B9C109-D6C2-DC37-AB3B-40BF421ED2F5}"/>
              </a:ext>
            </a:extLst>
          </p:cNvPr>
          <p:cNvSpPr txBox="1"/>
          <p:nvPr/>
        </p:nvSpPr>
        <p:spPr>
          <a:xfrm>
            <a:off x="5978769" y="1654087"/>
            <a:ext cx="2753248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   Санаторий«Изумруд»</a:t>
            </a:r>
            <a:endParaRPr lang="ru-RU" sz="1400" b="1" dirty="0">
              <a:solidFill>
                <a:schemeClr val="bg1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8F2FC2-0057-B94E-3D14-1C045E7BA377}"/>
              </a:ext>
            </a:extLst>
          </p:cNvPr>
          <p:cNvSpPr txBox="1"/>
          <p:nvPr/>
        </p:nvSpPr>
        <p:spPr>
          <a:xfrm>
            <a:off x="3114990" y="1682694"/>
            <a:ext cx="2311122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Санаторий «</a:t>
            </a:r>
            <a:r>
              <a:rPr lang="ru-RU" sz="1400" b="1" dirty="0" err="1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Сакмар</a:t>
            </a: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0712" y="439982"/>
            <a:ext cx="1972957" cy="5191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CEBFBC-2B31-3415-0B7A-92E95AF80FAE}"/>
              </a:ext>
            </a:extLst>
          </p:cNvPr>
          <p:cNvSpPr txBox="1"/>
          <p:nvPr/>
        </p:nvSpPr>
        <p:spPr>
          <a:xfrm>
            <a:off x="3187015" y="2018457"/>
            <a:ext cx="2231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sz="1100" dirty="0" smtClean="0">
                <a:solidFill>
                  <a:srgbClr val="4F4F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ребенка</a:t>
            </a: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sz="1100" dirty="0" smtClean="0">
                <a:solidFill>
                  <a:srgbClr val="4F4F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дней</a:t>
            </a: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0CEBFBC-2B31-3415-0B7A-92E95AF80FAE}"/>
              </a:ext>
            </a:extLst>
          </p:cNvPr>
          <p:cNvSpPr txBox="1"/>
          <p:nvPr/>
        </p:nvSpPr>
        <p:spPr>
          <a:xfrm>
            <a:off x="476306" y="2058650"/>
            <a:ext cx="2231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sz="1100" dirty="0" smtClean="0">
                <a:solidFill>
                  <a:srgbClr val="4F4F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ребенка</a:t>
            </a: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sz="1100" dirty="0" smtClean="0">
                <a:solidFill>
                  <a:srgbClr val="4F4F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день</a:t>
            </a: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0CEBFBC-2B31-3415-0B7A-92E95AF80FAE}"/>
              </a:ext>
            </a:extLst>
          </p:cNvPr>
          <p:cNvSpPr txBox="1"/>
          <p:nvPr/>
        </p:nvSpPr>
        <p:spPr>
          <a:xfrm>
            <a:off x="6319340" y="1998360"/>
            <a:ext cx="2231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sz="1100" dirty="0" smtClean="0">
                <a:solidFill>
                  <a:srgbClr val="4F4F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ребенка</a:t>
            </a: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sz="1100" dirty="0" smtClean="0">
                <a:solidFill>
                  <a:srgbClr val="4F4F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день</a:t>
            </a: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385494"/>
            <a:ext cx="2528021" cy="573687"/>
          </a:xfrm>
          <a:prstGeom prst="rect">
            <a:avLst/>
          </a:prstGeom>
        </p:spPr>
      </p:pic>
      <p:pic>
        <p:nvPicPr>
          <p:cNvPr id="27" name="Рисунок 26" descr="d:\User\Desktop\Нарезки 14 Форум Вместе ради детей\санаторитй летом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66" y="2621294"/>
            <a:ext cx="2713056" cy="1860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 descr="d:\User\Desktop\Нарезки 14 Форум Вместе ради детей\_avatar1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0496" y="2576773"/>
            <a:ext cx="2296049" cy="202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 descr="d:\User\Desktop\Нарезки 14 Форум Вместе ради детей\1YQ4N5P7n-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803" y="2624503"/>
            <a:ext cx="2748312" cy="1847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38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1" y="314684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540000" y="1225899"/>
            <a:ext cx="8262356" cy="76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5D317D"/>
                </a:solidFill>
                <a:latin typeface="Actay Wide Bd"/>
              </a:rPr>
              <a:t>Технологии коррекционной и терапевтической работы: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800" b="1" dirty="0">
              <a:solidFill>
                <a:srgbClr val="5D317D"/>
              </a:solidFill>
              <a:latin typeface="Actay Wide B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025" y="439982"/>
            <a:ext cx="1972957" cy="5191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CEBFBC-2B31-3415-0B7A-92E95AF80FAE}"/>
              </a:ext>
            </a:extLst>
          </p:cNvPr>
          <p:cNvSpPr txBox="1"/>
          <p:nvPr/>
        </p:nvSpPr>
        <p:spPr>
          <a:xfrm>
            <a:off x="183215" y="2663423"/>
            <a:ext cx="1866650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</a:pP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385494"/>
            <a:ext cx="2528021" cy="57368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60773" y="2100105"/>
            <a:ext cx="2592475" cy="2321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lnSpc>
                <a:spcPct val="120000"/>
              </a:lnSpc>
              <a:buClr>
                <a:srgbClr val="115FAD"/>
              </a:buClr>
              <a:buSzPct val="200000"/>
            </a:pPr>
            <a:endParaRPr lang="ru-RU" sz="1400" b="1" u="sng" dirty="0" smtClean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171450" indent="-171450" algn="ctr"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400" b="1" u="sng" dirty="0" err="1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Арт-терапия</a:t>
            </a:r>
            <a:endParaRPr lang="ru-RU" sz="1400" b="1" u="sng" dirty="0" smtClean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притчетерапия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мандалотерапия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рисуночная терапия </a:t>
            </a:r>
          </a:p>
          <a:p>
            <a:pPr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песочная терапия </a:t>
            </a:r>
          </a:p>
          <a:p>
            <a:pPr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музыкотерапия</a:t>
            </a:r>
          </a:p>
          <a:p>
            <a:pPr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МАК</a:t>
            </a:r>
            <a:endParaRPr lang="ru-RU" sz="1400" dirty="0" smtClean="0">
              <a:solidFill>
                <a:srgbClr val="4F4F4F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04940" y="2321169"/>
            <a:ext cx="2914022" cy="2552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Релаксационные методы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Медитативные техники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(упражнения «Безопасное место», «Прозрачный шар»)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дыхательные практики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(«Попеременное дыхание», «Дыхание по квадрату»)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техника активной  и пассивной мышечной релаксации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60606" y="2069961"/>
            <a:ext cx="2582427" cy="2230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Техники работы с эмоциональной сферой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методика «Когнитивный треугольник»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техника «4 шага»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«дневник гнева»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упражнение «Колесо эмоций»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838848" y="1597688"/>
            <a:ext cx="874207" cy="401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1662" y="1617785"/>
            <a:ext cx="10048" cy="592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71622" y="1607736"/>
            <a:ext cx="763675" cy="351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195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559878" y="1065125"/>
            <a:ext cx="7971173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ДИНАМИКА РАЗВИТИЯ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5D317D"/>
                </a:solidFill>
              </a:rPr>
              <a:t>Результаты социально-психологической коррекции несовершеннолетних, возвращенных из зон боевых действий</a:t>
            </a:r>
            <a:endParaRPr lang="ru-RU" sz="16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399" y="412737"/>
            <a:ext cx="1972957" cy="5191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385494"/>
            <a:ext cx="2528021" cy="573687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296417630"/>
              </p:ext>
            </p:extLst>
          </p:nvPr>
        </p:nvGraphicFramePr>
        <p:xfrm>
          <a:off x="1175657" y="2008416"/>
          <a:ext cx="6976584" cy="29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5667926" y="2155806"/>
            <a:ext cx="384257" cy="2637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37</a:t>
            </a:r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5645998" y="2533100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35</a:t>
            </a:r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5506973" y="2884836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32</a:t>
            </a:r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6927129" y="2844921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64</a:t>
            </a:r>
            <a:endParaRPr lang="ru-RU" sz="14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6165129" y="3137998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48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6156755" y="3370784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48</a:t>
            </a:r>
            <a:endParaRPr lang="ru-RU" sz="1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7002492" y="3543281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65</a:t>
            </a:r>
            <a:endParaRPr lang="ru-RU" sz="1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6009381" y="3705729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45</a:t>
            </a:r>
            <a:endParaRPr lang="ru-RU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6744584" y="3848081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60</a:t>
            </a:r>
            <a:endParaRPr lang="ru-RU" sz="1400" b="1" dirty="0"/>
          </a:p>
        </p:txBody>
      </p:sp>
      <p:sp>
        <p:nvSpPr>
          <p:cNvPr id="24" name="TextBox 1"/>
          <p:cNvSpPr txBox="1"/>
          <p:nvPr/>
        </p:nvSpPr>
        <p:spPr>
          <a:xfrm>
            <a:off x="6414663" y="4141158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53</a:t>
            </a:r>
            <a:endParaRPr lang="ru-RU" sz="1400" b="1" dirty="0"/>
          </a:p>
        </p:txBody>
      </p:sp>
      <p:sp>
        <p:nvSpPr>
          <p:cNvPr id="25" name="TextBox 1"/>
          <p:cNvSpPr txBox="1"/>
          <p:nvPr/>
        </p:nvSpPr>
        <p:spPr>
          <a:xfrm>
            <a:off x="5780872" y="4085416"/>
            <a:ext cx="384257" cy="368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8825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892F8C-7B7B-4003-8EA8-E77514AEDDAC}"/>
              </a:ext>
            </a:extLst>
          </p:cNvPr>
          <p:cNvSpPr txBox="1"/>
          <p:nvPr/>
        </p:nvSpPr>
        <p:spPr>
          <a:xfrm>
            <a:off x="3422560" y="3757517"/>
            <a:ext cx="326153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Тел. 8 (347) 244-82-09</a:t>
            </a:r>
          </a:p>
          <a:p>
            <a:r>
              <a:rPr lang="ru-RU" sz="1200" b="1" dirty="0" err="1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Эл.почта</a:t>
            </a:r>
            <a:r>
              <a:rPr lang="ru-RU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hlinkClick r:id="rId2"/>
              </a:rPr>
              <a:t>orf_csu@mail.ru</a:t>
            </a:r>
            <a:endParaRPr lang="ru-RU" sz="1200" b="1" dirty="0" smtClean="0">
              <a:solidFill>
                <a:srgbClr val="5D317D"/>
              </a:solidFill>
              <a:latin typeface="Verdana" pitchFamily="34" charset="0"/>
              <a:ea typeface="Verdana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Сайт </a:t>
            </a:r>
            <a:r>
              <a:rPr lang="en-US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hlinkClick r:id="rId3"/>
              </a:rPr>
              <a:t>http://rcsu.mintrudrb.ru</a:t>
            </a:r>
            <a:endParaRPr lang="ru-RU" sz="1200" b="1" dirty="0" smtClean="0">
              <a:solidFill>
                <a:srgbClr val="5D317D"/>
              </a:solidFill>
              <a:latin typeface="Verdana" pitchFamily="34" charset="0"/>
              <a:ea typeface="Verdana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ВК </a:t>
            </a:r>
            <a:r>
              <a:rPr lang="en-US" sz="1200" b="1" dirty="0" smtClean="0">
                <a:solidFill>
                  <a:srgbClr val="5D317D"/>
                </a:solidFill>
                <a:latin typeface="Verdana" pitchFamily="34" charset="0"/>
                <a:ea typeface="Verdana" pitchFamily="34" charset="0"/>
                <a:hlinkClick r:id="rId3"/>
              </a:rPr>
              <a:t>https://vk.com/gburcsu</a:t>
            </a:r>
            <a:endParaRPr lang="ru-RU" sz="1200" b="1" dirty="0" smtClean="0">
              <a:solidFill>
                <a:srgbClr val="5D317D"/>
              </a:solidFill>
              <a:latin typeface="Verdana" pitchFamily="34" charset="0"/>
              <a:ea typeface="Verdana" pitchFamily="34" charset="0"/>
            </a:endParaRPr>
          </a:p>
          <a:p>
            <a:endParaRPr lang="ru-RU" sz="1400" dirty="0">
              <a:solidFill>
                <a:srgbClr val="5D317D"/>
              </a:solidFill>
              <a:latin typeface="Montserrat Medium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95DE0-4731-9D55-8A9B-9CA304CA0BAA}"/>
              </a:ext>
            </a:extLst>
          </p:cNvPr>
          <p:cNvSpPr txBox="1"/>
          <p:nvPr/>
        </p:nvSpPr>
        <p:spPr>
          <a:xfrm>
            <a:off x="509855" y="1174145"/>
            <a:ext cx="625268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2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2671638" y="2136961"/>
            <a:ext cx="5096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D317D"/>
                </a:solidFill>
                <a:latin typeface="Montserrat Medium"/>
              </a:rPr>
              <a:t>ГБУ Республиканский </a:t>
            </a:r>
            <a:r>
              <a:rPr lang="ru-RU" sz="1600" b="1" dirty="0" smtClean="0">
                <a:solidFill>
                  <a:srgbClr val="5D317D"/>
                </a:solidFill>
                <a:latin typeface="Montserrat Medium"/>
              </a:rPr>
              <a:t>центр</a:t>
            </a:r>
          </a:p>
          <a:p>
            <a:pPr algn="ctr"/>
            <a:r>
              <a:rPr lang="ru-RU" sz="1600" b="1" dirty="0" smtClean="0">
                <a:solidFill>
                  <a:srgbClr val="5D317D"/>
                </a:solidFill>
                <a:latin typeface="Montserrat Medium"/>
              </a:rPr>
              <a:t> </a:t>
            </a:r>
            <a:r>
              <a:rPr lang="ru-RU" sz="1600" b="1" dirty="0" smtClean="0">
                <a:solidFill>
                  <a:srgbClr val="5D317D"/>
                </a:solidFill>
                <a:latin typeface="Montserrat Medium"/>
              </a:rPr>
              <a:t>семейного устройства детей-сирот </a:t>
            </a:r>
            <a:r>
              <a:rPr lang="ru-RU" sz="1600" b="1" dirty="0" smtClean="0">
                <a:solidFill>
                  <a:srgbClr val="5D317D"/>
                </a:solidFill>
                <a:latin typeface="Montserrat Medium"/>
              </a:rPr>
              <a:t/>
            </a:r>
            <a:br>
              <a:rPr lang="ru-RU" sz="1600" b="1" dirty="0" smtClean="0">
                <a:solidFill>
                  <a:srgbClr val="5D317D"/>
                </a:solidFill>
                <a:latin typeface="Montserrat Medium"/>
              </a:rPr>
            </a:br>
            <a:r>
              <a:rPr lang="ru-RU" sz="1600" b="1" dirty="0" smtClean="0">
                <a:solidFill>
                  <a:srgbClr val="5D317D"/>
                </a:solidFill>
                <a:latin typeface="Montserrat Medium"/>
              </a:rPr>
              <a:t>и </a:t>
            </a:r>
            <a:r>
              <a:rPr lang="ru-RU" sz="1600" b="1" dirty="0" smtClean="0">
                <a:solidFill>
                  <a:srgbClr val="5D317D"/>
                </a:solidFill>
                <a:latin typeface="Montserrat Medium"/>
              </a:rPr>
              <a:t>детей, оставшихся без попечения родителей</a:t>
            </a:r>
            <a:endParaRPr lang="ru-RU" sz="1600" b="1" dirty="0">
              <a:solidFill>
                <a:srgbClr val="5D317D"/>
              </a:solidFill>
              <a:latin typeface="Montserrat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6206" y="0"/>
            <a:ext cx="1467794" cy="5143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024" y="439982"/>
            <a:ext cx="1972957" cy="519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385494"/>
            <a:ext cx="2528021" cy="573687"/>
          </a:xfrm>
          <a:prstGeom prst="rect">
            <a:avLst/>
          </a:prstGeom>
        </p:spPr>
      </p:pic>
      <p:pic>
        <p:nvPicPr>
          <p:cNvPr id="14" name="Рисунок 13" descr="C:\Users\S3\Downloads\qrcode_rcsu.mintrudrb.ru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4772" y="3666578"/>
            <a:ext cx="1541055" cy="131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un9-13.userapi.com/impg/BAtkJcHJJ4JHEHvLBf4V3H_maFd1HDQ7WmkwVA/m_54rPseZWg.jpg?size=1280x1280&amp;quality=96&amp;sign=966ef95b667c6da10a77bc692fd76c8e&amp;type=album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6359" y="3655784"/>
            <a:ext cx="1353536" cy="133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Desktop-ld5680s\общая папка\МЕРОПРИЯТИЯ\2023 год\6-7 СЬЕЗД ДИРЕКТОРОВ\ФОТО\NKV2KZVL7Z8.jpg"/>
          <p:cNvPicPr>
            <a:picLocks noChangeAspect="1" noChangeArrowheads="1"/>
          </p:cNvPicPr>
          <p:nvPr/>
        </p:nvPicPr>
        <p:blipFill>
          <a:blip r:embed="rId9" cstate="print"/>
          <a:srcRect l="16604" t="10605" r="3924" b="25992"/>
          <a:stretch>
            <a:fillRect/>
          </a:stretch>
        </p:blipFill>
        <p:spPr bwMode="auto">
          <a:xfrm>
            <a:off x="270345" y="1884459"/>
            <a:ext cx="2697639" cy="1614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371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2147</TotalTime>
  <Words>412</Words>
  <Application>Microsoft Office PowerPoint</Application>
  <PresentationFormat>Экран (16:9)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S3</cp:lastModifiedBy>
  <cp:revision>192</cp:revision>
  <dcterms:created xsi:type="dcterms:W3CDTF">2022-08-21T12:36:01Z</dcterms:created>
  <dcterms:modified xsi:type="dcterms:W3CDTF">2023-10-03T12:15:57Z</dcterms:modified>
</cp:coreProperties>
</file>