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87" r:id="rId6"/>
    <p:sldId id="286" r:id="rId7"/>
    <p:sldId id="285" r:id="rId8"/>
    <p:sldId id="272" r:id="rId9"/>
    <p:sldId id="264" r:id="rId10"/>
    <p:sldId id="265" r:id="rId11"/>
    <p:sldId id="259" r:id="rId12"/>
    <p:sldId id="274" r:id="rId13"/>
    <p:sldId id="284" r:id="rId14"/>
    <p:sldId id="276" r:id="rId15"/>
    <p:sldId id="283" r:id="rId16"/>
    <p:sldId id="278" r:id="rId17"/>
    <p:sldId id="282" r:id="rId18"/>
    <p:sldId id="277" r:id="rId19"/>
    <p:sldId id="279" r:id="rId20"/>
    <p:sldId id="280" r:id="rId21"/>
    <p:sldId id="275" r:id="rId22"/>
    <p:sldId id="281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504"/>
    <a:srgbClr val="10D610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Г.Заринск, 2015</a:t>
            </a:r>
            <a:endParaRPr lang="ru-RU" dirty="0" smtClean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5F1248-1C3D-46AC-B0A0-9BAC73AF7C9B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Г.Заринск, 2015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032" y="1772243"/>
            <a:ext cx="7802356" cy="1893542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 anchor="t">
            <a:normAutofit/>
          </a:bodyPr>
          <a:lstStyle/>
          <a:p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950" y="200025"/>
            <a:ext cx="8115731" cy="577215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Приемы коррекции общего недоразвития речи у воспитанников и обучающихся. Методическая разработка «Комплект из пяти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тетрадей»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19.02.2019.</a:t>
            </a: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Федорова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Марина Евгеньевна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Учитель-дефектолог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Тамбовского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областного государственного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бюджетного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учреждения «Центр по оказанию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психолого-педагогических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услуг «Планета любви»,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учитель-логопед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муниципального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бюджетного </a:t>
            </a:r>
          </a:p>
          <a:p>
            <a:pPr marL="1188085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ошкольного образовательного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учреждения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«Детский сад «Алёнка» муниципального </a:t>
            </a:r>
          </a:p>
          <a:p>
            <a:pPr marL="118808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образования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города Кирсанова.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2800" b="1" dirty="0">
              <a:ln w="0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E:\РАБОТА\Памятки, буклеты, статьи, конкурсы\Материалы на конкурсы\Конкурс Преемственность и инновации в образовании 2018\IMG_56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0" t="15693" r="23692" b="23172"/>
          <a:stretch/>
        </p:blipFill>
        <p:spPr bwMode="auto">
          <a:xfrm>
            <a:off x="519112" y="2300288"/>
            <a:ext cx="1762125" cy="307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6" y="206665"/>
            <a:ext cx="8657656" cy="63442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Прогноз и профилактика ОНР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Прогнозы зависят от многих факторов:  причин нарушения,  уровня речевого развития,  возраста ребёнка (чем раньше начать логопедические занятия, тем благоприятнее прогноз), сопутствующих проблем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своевременно начатой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логопедической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 3-4-х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лет) общее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недоразвитие речи во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многих случаях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можно  устранить  полностью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недоразвитие речи является большим препятствием для освоения детьми программы детского сада, а затем и школьной программы.  В школьном возрасте это приводит к нарушениям чтения и письма (</a:t>
            </a:r>
            <a:r>
              <a:rPr lang="ru-RU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а в более тяжёлых случаях делает усвоение программы вообще невозможным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Дошкольникам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ОНР (I-III </a:t>
            </a:r>
            <a:r>
              <a:rPr lang="ru-RU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ур.р.р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желательно посещать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логопедическую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группу для детей с тяжёлыми нарушениями речи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Дети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IV уровнем речевого развития могут заниматься и на </a:t>
            </a:r>
            <a:r>
              <a:rPr lang="ru-RU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логопункте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занятия с логопедом  обязательны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с III и IV уровнем речевого развития могут обучаться в массовой школе, занимаясь на школьном  </a:t>
            </a:r>
            <a:r>
              <a:rPr lang="ru-RU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логопункте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Школьники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более тяжёлым общим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недоразвитием речи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обучаются в коррекционных школах для детей с тяжёлыми нарушениями речи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 ОНР у детей аналогично профилактике тех клинических синдромов, при которых оно возникает (алалии, дизартрии,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ринолалии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афазии). Родителям следует уделять должное внимание речевой среде, в которой воспитывается ребенок, с раннего возраста стимулировать развитие его речевой активности и неречевых психических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305795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spc="-35" dirty="0">
                <a:latin typeface="Times New Roman"/>
                <a:ea typeface="Times New Roman"/>
                <a:cs typeface="Calibri"/>
              </a:rPr>
              <a:t>Комплект из </a:t>
            </a:r>
            <a:r>
              <a:rPr lang="ru-RU" sz="2000" b="1" spc="-35" dirty="0" smtClean="0">
                <a:latin typeface="Times New Roman"/>
                <a:ea typeface="Times New Roman"/>
                <a:cs typeface="Calibri"/>
              </a:rPr>
              <a:t>пяти </a:t>
            </a:r>
            <a:r>
              <a:rPr lang="ru-RU" sz="2000" b="1" spc="-35" dirty="0">
                <a:latin typeface="Times New Roman"/>
                <a:ea typeface="Times New Roman"/>
                <a:cs typeface="Calibri"/>
              </a:rPr>
              <a:t>тетрадей </a:t>
            </a:r>
            <a:r>
              <a:rPr lang="ru-RU" sz="2000" b="1" spc="-35" dirty="0" smtClean="0">
                <a:latin typeface="Times New Roman"/>
                <a:ea typeface="Times New Roman"/>
                <a:cs typeface="Calibri"/>
              </a:rPr>
              <a:t>с </a:t>
            </a:r>
            <a:r>
              <a:rPr lang="ru-RU" sz="2000" b="1" spc="-35" dirty="0">
                <a:latin typeface="Times New Roman"/>
                <a:ea typeface="Times New Roman"/>
                <a:cs typeface="Calibri"/>
              </a:rPr>
              <a:t>логопедическими заданиями по темам «Животные Севера и жарких стран», «Домашние птицы», «Насекомые», «Грибы», «Цветы</a:t>
            </a:r>
            <a:r>
              <a:rPr lang="ru-RU" sz="2000" b="1" spc="-35" dirty="0" smtClean="0">
                <a:latin typeface="Times New Roman"/>
                <a:ea typeface="Times New Roman"/>
                <a:cs typeface="Calibri"/>
              </a:rPr>
              <a:t>»</a:t>
            </a:r>
            <a:r>
              <a:rPr lang="ru-RU" sz="2000" b="1" spc="-35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, предназначенных </a:t>
            </a:r>
            <a:r>
              <a:rPr lang="ru-RU" sz="2000" b="1" spc="-35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для работы с детьми 5-7 лет с </a:t>
            </a:r>
            <a:r>
              <a:rPr lang="ru-RU" sz="2000" b="1" spc="-35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ОНР.</a:t>
            </a:r>
            <a:endParaRPr lang="ru-RU" sz="2000" b="1" spc="-35" dirty="0" smtClean="0">
              <a:latin typeface="Times New Roman"/>
              <a:ea typeface="Times New Roman"/>
              <a:cs typeface="Calibri"/>
            </a:endParaRPr>
          </a:p>
          <a:p>
            <a:pPr lvl="0" indent="0" algn="just">
              <a:lnSpc>
                <a:spcPct val="115000"/>
              </a:lnSpc>
              <a:buClr>
                <a:srgbClr val="B13F9A"/>
              </a:buClr>
              <a:buNone/>
              <a:tabLst>
                <a:tab pos="3076575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Calibri"/>
              </a:rPr>
              <a:t>Материал </a:t>
            </a:r>
            <a:r>
              <a:rPr lang="ru-RU" sz="1600" dirty="0">
                <a:latin typeface="Times New Roman"/>
                <a:ea typeface="Times New Roman"/>
                <a:cs typeface="Calibri"/>
              </a:rPr>
              <a:t>одной тетради рассчитан для изучения в течение двух недель.</a:t>
            </a:r>
            <a:r>
              <a:rPr lang="ru-RU" sz="1100" dirty="0">
                <a:latin typeface="Tahoma"/>
                <a:ea typeface="Calibri"/>
                <a:cs typeface="Calibri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Calibri"/>
              </a:rPr>
              <a:t>Данные пособия могут использоваться при подгрупповой и индивидуальной формах обучения педагогами в различных учреждениях и родителями для занятий с детьми дома.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Развивающие тетради включают следующие разделы: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словарь и словообразование; грамматический строй; развитие связной речи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; 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психических функций; развитие мелкой моторики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Times New Roman"/>
              <a:cs typeface="Calibri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Calibri"/>
              <a:ea typeface="Calibri"/>
              <a:cs typeface="Calibri"/>
            </a:endParaRPr>
          </a:p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C:\Users\Марина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800349"/>
            <a:ext cx="170973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ownloads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4052884"/>
            <a:ext cx="17335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ownload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800347"/>
            <a:ext cx="17335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ownload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3" y="4162425"/>
            <a:ext cx="1733550" cy="2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ownloads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73" y="2686050"/>
            <a:ext cx="1702594" cy="2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45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словарь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и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словообразование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на\Downloads\Словарь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286124"/>
            <a:ext cx="265262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ownloads\Словарь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64" y="0"/>
            <a:ext cx="270398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ownloads\Словарь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9" y="-1"/>
            <a:ext cx="259235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ownloads\Словарь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8" y="3286125"/>
            <a:ext cx="249710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рина\Downloads\Словарь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38247"/>
            <a:ext cx="287766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76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словарь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и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словообразование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на\Downloads\Словарь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52570"/>
            <a:ext cx="3113089" cy="47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ownloads\Словарь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41" y="3390900"/>
            <a:ext cx="261284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ownloads\Словар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86" y="-1"/>
            <a:ext cx="260461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ина\Downloads\Словарь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-1"/>
            <a:ext cx="2563812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арина\Downloads\Словарь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2" y="3390900"/>
            <a:ext cx="250471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41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грамматический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строй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рина\Downloads\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0231"/>
            <a:ext cx="3209925" cy="42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на\Downloads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80231"/>
            <a:ext cx="3238500" cy="41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рина\Downloads\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2228851"/>
            <a:ext cx="3095624" cy="44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69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грамматический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строй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Марина\Downloads\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760412"/>
            <a:ext cx="4257676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арина\Downloads\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760412"/>
            <a:ext cx="4324350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1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связной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речи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Марина\Downloads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" y="-1"/>
            <a:ext cx="2696446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рина\Downloads\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2" y="3457574"/>
            <a:ext cx="2565266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рина\Downloads\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20" y="1738310"/>
            <a:ext cx="3160105" cy="4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рина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96" y="0"/>
            <a:ext cx="29467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рина\Downloads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257550"/>
            <a:ext cx="2952749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49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связной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речи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ownloads\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" y="3668640"/>
            <a:ext cx="5358429" cy="30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ownloads\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2" y="30087"/>
            <a:ext cx="2629518" cy="36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ownloads\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69" y="30087"/>
            <a:ext cx="2924131" cy="35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ownloads\1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45" y="3467100"/>
            <a:ext cx="28765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06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6" y="161664"/>
            <a:ext cx="8258174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психических </a:t>
            </a:r>
            <a:endParaRPr lang="ru-RU" sz="24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функций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ownloads\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" y="16271"/>
            <a:ext cx="2657474" cy="33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ownloads\5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0"/>
            <a:ext cx="2657474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ownloads\6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" y="3352800"/>
            <a:ext cx="2657474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ownloads\7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3352799"/>
            <a:ext cx="2657474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на\Downloads\4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85900"/>
            <a:ext cx="3495676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76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6" y="161664"/>
            <a:ext cx="8258174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психических </a:t>
            </a:r>
            <a:endParaRPr lang="ru-RU" sz="24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функций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Марина\Downloads\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7751"/>
            <a:ext cx="4114800" cy="56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47751"/>
            <a:ext cx="3838576" cy="56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78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ОНР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дошкольников с речевой патологией дети с ОНР составляют самую многочисленную группу — около 40%.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речевой патологии, при которой у детей с нормальным слухом и интеллектом не сформированы фонетика, лексика, грамматика, связная речь, называется общим недоразвитием речи (ОНР).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термин ОНР был введён в 50-60 годах 20 века основоположником дошкольной логопедии в России Р.Е. Левиной.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Причинами общего недоразвития речи (ОНР) являются различные неблагоприятные воздействия как во внутриутробном периоде развития (интоксикации, токсикоз), так и во время родов (родовая травма, асфиксия), а также в первые годы жизни ребёнка. ОНР может наблюдаться при дизартрии,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ринолалии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алалии, афазии.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литературных источников позволил выделить два основных подхода к классификации общего недоразвития речи: психолого-педагогический (предложен Р.Е. Левиной) и клинический (представлен в работах Е.М.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Мастюковой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6" y="161664"/>
            <a:ext cx="8258174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психических </a:t>
            </a:r>
            <a:endParaRPr lang="ru-RU" sz="24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функций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Downloads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" y="3438525"/>
            <a:ext cx="26765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ownloads\8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19050"/>
            <a:ext cx="26765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ownloads\9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2" y="19050"/>
            <a:ext cx="26765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ownloads\10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2" y="3438524"/>
            <a:ext cx="26765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\Downloads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343024"/>
            <a:ext cx="32575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11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мелкой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моторики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ownloads\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71851"/>
            <a:ext cx="2705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ownloads\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3826"/>
            <a:ext cx="2705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ownload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38526"/>
            <a:ext cx="2705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на\Download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051"/>
            <a:ext cx="27051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ownloads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533526"/>
            <a:ext cx="2933699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ownloads\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33526"/>
            <a:ext cx="3124200" cy="46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8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50127"/>
            <a:ext cx="8896349" cy="65645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развитие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мелкой </a:t>
            </a:r>
            <a:endParaRPr lang="ru-RU" sz="2800" i="1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моторики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рина\Downloads\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3829050" cy="54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ownloads\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704850"/>
            <a:ext cx="3629025" cy="53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ownload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617788"/>
            <a:ext cx="2857500" cy="42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5" y="2639553"/>
            <a:ext cx="7314571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endParaRPr lang="ru-RU" sz="8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671" y="167780"/>
            <a:ext cx="8877929" cy="753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lvl="0" algn="ct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  <a:cs typeface="Times New Roman"/>
              </a:rPr>
              <a:t>Список использованной литературы:</a:t>
            </a: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 smtClean="0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Н.Е. Развиваем связную речь у детей 4-5 лет с ОНР. Альбом 1. Мир растений / Н.Е.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Н.Е. Развиваем связную речь у детей 5-6 лет с ОНР. Альбом 1. Мир растений / Н.Е.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Н.Е. Развиваем связную речь у детей 6-7 лет с ОНР. Альбом 1. Мир растений / Н.Е.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Н.Е. Развиваем связную речь у детей 4-5 лет с ОНР. Альбом 2. Мир животных / Н.Е.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Н.Е. Развиваем связную речь у детей 5-6 лет с ОНР. Альбом 2. Мир животных / Н.Е.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Н.Е. Развиваем связную речь у детей 6-7 лет с ОНР. Альбом 2. Мир животных / Н.Е.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Арбекова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М.: Издательство ГНОМ, 2013. – 32 с. </a:t>
            </a:r>
            <a:endParaRPr lang="ru-RU" sz="9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Брежнева Е. А., Брежнев Н.В.</a:t>
            </a:r>
            <a:r>
              <a:rPr lang="ru-RU" sz="9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Хочу все знать. Рабочая тетрадь по развитию речи детей старшего дошкольного возраста. Часть 1. / Е.А. Брежнева. –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Владос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2006. – 164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С. Окружающий мир. Съедобные грибы. Дидактический материал / С.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Издательство «Страна фантазий</a:t>
            </a:r>
            <a:r>
              <a:rPr lang="ru-RU" sz="9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Домашние птицы. Дидактический материал. – Издательство «Страна фантазий». – 29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Полевые цветы.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фантазий».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Садовые цветы.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фантазий».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Животный мир Австралии.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фантазий», 29 с.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Животный мир Африки.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фантазий», 29 с.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Обитатели Арктики и Антарктики.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фантазий», 29 с.</a:t>
            </a:r>
            <a:endParaRPr lang="ru-RU" sz="900" dirty="0">
              <a:latin typeface="Times New Roman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С. Окружающий мир. Насекомые. Дидактический материал / С.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Вохринцева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Издательство «Страна фантазий», 29 с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9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 В. Тетрадь для закрепления произношения звуков К, К', Г, Г', X, X', И: Пособие для детей с нарушениями речи / Н. В.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.- Мн.: «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Аверсэв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», 2003. — 16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 В. Тетрадь для закрепления произношения звуков Л, Л': Пособие для детей с нарушениями речи / Н. В.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.— Мн.: «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Аверсэв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», 2003.— 16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 В. Тетрадь для закрепления произношения звуков Ч, Щ: Пособие для детей с нарушениями речи / Н. В.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.— Мн.: «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Аверсэв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», 2003. — 16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Н. В. Тетрадь для закрепления произношения звуков Ш, Ж: Пособие для детей с нарушениями речи / Н. В.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Гальская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.— Мн.: «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Аверсэв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», 2003. — 16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358775" lvl="0" indent="-342900" algn="just">
              <a:buFont typeface="+mj-lt"/>
              <a:buAutoNum type="arabicPeriod"/>
              <a:tabLst>
                <a:tab pos="1343025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Граб Л.М. Развиваем графические навыки. Рабочая тетрадь для детей с ОНР/Л.М. Граб. - М.: 2009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Земцова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О.Н. Цифры и числа. Учимся считать / О.Н.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Земцова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Издательская группа Аттикус, 2007. 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Кагарлицкая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Г.С. Что зачем и почему? / Г.С.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Кагарлицкая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Генезис, 2011. </a:t>
            </a:r>
            <a:endParaRPr lang="ru-RU" sz="900" dirty="0" smtClean="0">
              <a:latin typeface="Times New Roman"/>
              <a:ea typeface="Times New Roman"/>
              <a:cs typeface="Times New Roman"/>
            </a:endParaRPr>
          </a:p>
          <a:p>
            <a:pPr marL="342900" marR="358775" lvl="0" indent="-342900" algn="just">
              <a:buFont typeface="+mj-lt"/>
              <a:buAutoNum type="arabicPeriod"/>
              <a:tabLst>
                <a:tab pos="1343025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Комарова Л.А. Автоматизация звука Ль в игровых упражнениях. Альбом дошкольника / Л.А. Комарова . – М.: Издательство ГНОМ и Д, 2008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marR="358775" lvl="0" indent="-342900" algn="just">
              <a:buFont typeface="+mj-lt"/>
              <a:buAutoNum type="arabicPeriod"/>
              <a:tabLst>
                <a:tab pos="1343025" algn="l"/>
              </a:tabLst>
            </a:pP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Логопедия. Методическое наследие: Пособие для логопедов и студ. дефектолог.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ак. </a:t>
            </a:r>
            <a:r>
              <a:rPr lang="ru-RU" sz="9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9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ед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узов / Под редакцией Л.С. Волковой: В 5 кн. – М.: </a:t>
            </a:r>
            <a:r>
              <a:rPr lang="ru-RU" sz="9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Гуманитар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Изд. Центр ВЛАДОС, 2007. – КН.</a:t>
            </a:r>
            <a:r>
              <a:rPr lang="en-US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V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Фонетико-фонематическое и общее недоразвитие речи: Нарушения речи у детей с сенсорной и интеллектуальной недостаточностью. – 479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358775" lvl="0" indent="-342900" algn="just">
              <a:buFont typeface="+mj-lt"/>
              <a:buAutoNum type="arabicPeriod"/>
              <a:tabLst>
                <a:tab pos="1343025" algn="l"/>
              </a:tabLst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Позднякова Я. Игры и упражнения для развития речи и мелкой моторики / Я. Позднякова. – «Литера», 2007. </a:t>
            </a:r>
            <a:endParaRPr lang="ru-RU" sz="9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Радлов Н.Э. Рассказы в картинках / Н.Э. Радлов. – Мелик-Пашаев, 2015. – 60 с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>
                <a:latin typeface="Times New Roman"/>
                <a:ea typeface="Times New Roman"/>
                <a:cs typeface="Times New Roman"/>
              </a:rPr>
              <a:t>Русланова Н.С. Дидактический материал для развития лексико-грамматических категорий у детей 5 – 7 лет. Деревья. Кустарники. Грибы / Н.С. Русланова. – М.: АРКТИ, 2009. – 32 с. </a:t>
            </a:r>
            <a:endParaRPr lang="ru-RU" sz="900" dirty="0" smtClean="0">
              <a:latin typeface="Times New Roman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Русланова Н.С. Дидактический материал для развития лексико-грамматических категорий у детей 5 – 7 лет. Животные. / Н.С. Русланова. – М.: АРКТИ, 2013. – 40 с. </a:t>
            </a:r>
            <a:endParaRPr lang="ru-RU" sz="9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Русланова Н.С. Дидактический материал для развития лексико-грамматических категорий у детей 5 – 7 лет. Насекомые. Рыбы. / Н.С. Русланова. – АРКТИ, 2009. – 32 с. </a:t>
            </a:r>
            <a:endParaRPr lang="ru-RU" sz="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buFont typeface="+mj-lt"/>
              <a:buAutoNum type="arabicPeriod"/>
            </a:pPr>
            <a:r>
              <a:rPr lang="ru-RU" sz="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Русланова Н.С. Дидактический материал для развития лексико-грамматических категорий у детей 5 – 7 лет. Цветы. / Н.С. Русланова. – М.: АРКТИ, 2013. 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Сутеев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В.Г. Живые грибы / В.Г.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Сутеев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«АСТ», 2010. – 16 с.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 Н.Э. Логопедические домашние задания для детей 5 – 7 лет с ОНР. Альбом 1 / Н.Э.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ГНОМ, 2013. – 48 с. </a:t>
            </a:r>
            <a:endParaRPr lang="ru-RU" sz="900" dirty="0" smtClean="0">
              <a:latin typeface="Times New Roman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900" dirty="0" err="1" smtClean="0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Н.Э. Логопедические домашние задания для детей 5-7 лет с ОНР. Альбом 3 / Н.Э.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- М.: Издательство «ГНОМ и Д», 2006. - 32 с. </a:t>
            </a:r>
            <a:endParaRPr lang="ru-RU" sz="9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900" dirty="0" err="1" smtClean="0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Н.Э. Логопедические домашние задания для детей 5 – 7 лет с ОНР. Альбом 4 / Н.Э. </a:t>
            </a:r>
            <a:r>
              <a:rPr lang="ru-RU" sz="900" dirty="0" err="1">
                <a:latin typeface="Times New Roman"/>
                <a:ea typeface="Times New Roman"/>
                <a:cs typeface="Times New Roman"/>
              </a:rPr>
              <a:t>Теремкова</a:t>
            </a:r>
            <a:r>
              <a:rPr lang="ru-RU" sz="900" dirty="0">
                <a:latin typeface="Times New Roman"/>
                <a:ea typeface="Times New Roman"/>
                <a:cs typeface="Times New Roman"/>
              </a:rPr>
              <a:t>. – М.: Издательство «Гном и Д», 2012. – 32 с. </a:t>
            </a:r>
          </a:p>
          <a:p>
            <a:pPr algn="ctr">
              <a:spcAft>
                <a:spcPts val="0"/>
              </a:spcAft>
              <a:tabLst>
                <a:tab pos="1343025" algn="l"/>
              </a:tabLst>
            </a:pPr>
            <a:r>
              <a:rPr lang="ru-RU" sz="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ru-RU" sz="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ru-RU" sz="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marL="342900" marR="26924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829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Характеристика детей с ОНР</a:t>
            </a:r>
            <a:endParaRPr lang="ru-RU" sz="24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По клиническому составу 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делят 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на 3 группы (Е.М. </a:t>
            </a:r>
            <a:r>
              <a:rPr lang="ru-RU" sz="1800" i="1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Мастюкова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):</a:t>
            </a:r>
            <a:endParaRPr lang="ru-RU" sz="18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неосложненные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формы ОНР (у детей с минимальной мозговой дисфункцией: недостаточной регуляцией мышечного тонуса, моторных дифференцировок, незрелостью эмоционально-волевой сферы и т. д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.)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осложненные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формы ОНР (у детей с неврологическими и психопатическими синдромами: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церебрастеническим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гипертензионно-гидроцефалическим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, судорожным,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гипердинамическим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и др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.)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грубое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недоразвитие речи (у детей с органическими поражениями речевых отделов головного мозга, например, при моторной алалии).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09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В зависимости от степени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сформированности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языковых средств у ребенка ОНР подразделяется на 3 группы. Первые три уровня выделены и подробно описаны Р.Е. Левиной, четвертый уровень представлен в работах Т.Б. Филичевой.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0" lvl="0" indent="0" algn="just" fontAlgn="base">
              <a:buClr>
                <a:srgbClr val="B13F9A"/>
              </a:buCl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речевого развития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 полным или почти полным отсутствием словесных средств общения в возрасте, когда у нормально развивающихся детей речь в основном сформирована. Одновременно с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лепетными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словами и жестами дети могут пользоваться и отдельными общеупотребительными словами, однако, как правило, эти слова еще недостаточно сформированы по структуре и звуковому составу, а также употребляются в неточных значениях. Дифференцированное обозначение предметов и действий почти отсутствует. Фразой на этой стадии речевого развития дети почти не владеют. Лишь у некоторых из них, более развитых в речевом отношении, наблюдаются попытки высказать свои мысли целыми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лепетными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предложениями. Например: 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«Тетя во так» (Тетя вот так), «Папа туту» (Папа уехал). </a:t>
            </a:r>
          </a:p>
          <a:p>
            <a:pPr marL="0" lvl="0" indent="0" algn="just" fontAlgn="base">
              <a:buClr>
                <a:srgbClr val="B13F9A"/>
              </a:buClr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Небольшой запас слов, имеющийся у детей, отражают главным образом непосредственно воспринимаемые через органы чувств явления и предметы. Словесное выражение более отвлеченных отношений действительности на этой ступени речевого развития детям почти недоступно. Пассивный словарь значительно шире активного. Активный словарь состоит из звукоподражаний,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лепетных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слов и лишь небольшого количества общеупотребительных слов. Значения слов неустойчивы и не дифференцированы.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buClr>
                <a:srgbClr val="B13F9A"/>
              </a:buClr>
              <a:buNone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63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 fontAlgn="base">
              <a:buClr>
                <a:srgbClr val="B13F9A"/>
              </a:buCl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речевого развития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начинают пользоваться фразой;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Улучшается понимание речи;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Расширяется пассивный и активный словарь;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Возникает понимание некоторых простых грамматических форм;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Активный словарь расширяется не только за счет существительных и глаголов, но и за счет использования некоторых прилагательных и наречий;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Происходит некоторое обогащение речи за счет использования отдельных форм словоизменения;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Произношение звуков и слов, как правило, нарушено резко. Количество неправильно произносимых звуков может достигать 16 – 20;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Легко обнаруживается неподготовленность детей к овладению звуковым анализом и синтезом. </a:t>
            </a:r>
          </a:p>
          <a:p>
            <a:pPr marL="0" lvl="0" indent="0" algn="just" fontAlgn="base">
              <a:buClr>
                <a:srgbClr val="B13F9A"/>
              </a:buCl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«Клетки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вефь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(В клетке лев)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69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buClr>
                <a:srgbClr val="B13F9A"/>
              </a:buClr>
              <a:buNone/>
            </a:pPr>
            <a:r>
              <a:rPr lang="ru-RU" sz="19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речевого развития</a:t>
            </a:r>
            <a:r>
              <a:rPr lang="ru-RU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появление развернутой фразовой речи с недоразвитием ее звуковой и смысловой сторон.</a:t>
            </a:r>
          </a:p>
          <a:p>
            <a:pPr marL="0" lvl="0" indent="0" algn="just" fontAlgn="base">
              <a:buClr>
                <a:srgbClr val="B13F9A"/>
              </a:buClr>
              <a:buNone/>
            </a:pPr>
            <a:endParaRPr lang="ru-RU" sz="19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Наблюдается неточное знание и неточное употребление многих обиходных слов;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активном словаре детей преобладают существительные и глаголы;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 слов, характеризующих качества, признаки, состояния предметов и действий, а также способы действий;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Большое количество ошибок наблюдается в использовании простых предлогов и почти не используются в речи более сложные;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Наблюдается недостаточная </a:t>
            </a:r>
            <a:r>
              <a:rPr lang="ru-RU" sz="19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грамматического строя языка;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Способами словообразования дети почти не пользуются;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Понимание обиходной речи в основном доступное, но иногда обнаруживается незнание отдельных слов и выражений, смешение смысловых значений слов, нетвердое владение многими грамматическими формами;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активной речи используются преимущественно простые предложения;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большинства детей еще сохраняются недостатки произношения звуков и нарушения структуры слова, что создает большие трудности в овладении звуковым анализом и синтезом.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97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buClr>
                <a:srgbClr val="B13F9A"/>
              </a:buCl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речевого развития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нерезко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выраженные остаточные проявления лексико-грамматического и фонетико-фонематического недоразвития речи. Незначительные нарушения всех компонентов языка выявляются в процессе детального обследования при выполнении специально подобранных заданий.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Отдельные нарушения слоговой структуры слов и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звуконаполняемости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Преобладают элизии, причем в основном в сокращении звуков, и только в единичных случаях – пропуски слогов;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Недостаточная внятность, выразительность речи, несколько вялая артикуляция и нечеткая дикция;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достаточно разнообразном предметном словаре отсутствуют слова, обозначающие некоторых животных и птиц (</a:t>
            </a: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пингвин, страус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растений (</a:t>
            </a: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кактус, вьюн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людей разных профессий (</a:t>
            </a: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фотограф, библиотекарь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При ответах смешиваются родовые и видовые понятия (ворона, гусь – </a:t>
            </a: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птичка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лексико-грамматических форм языка неоднородна. У части детей выявляется незначительное количество ошибок, и они носят непостоянный характер.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Связная речь: при составлении рассказа – нарушения логической последовательности, «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застревание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второстепенных деталях, пропуски главных событий, повтор отдельных эпизодов. Наблюдаются трудности при планировании своих высказываний и отборе соответствующих языковых средств. </a:t>
            </a:r>
          </a:p>
          <a:p>
            <a:pPr lvl="0" algn="just" fontAlgn="base">
              <a:buClr>
                <a:srgbClr val="B13F9A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0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5" y="170717"/>
            <a:ext cx="8802095" cy="65849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Clr>
                <a:srgbClr val="B13F9A"/>
              </a:buClr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Логопедическое обследование при ОНР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с медицинской документацией (данными осмотра ребенка с ОНР детским неврологом, педиатром и др. детскими специалистами), опрос родителей по поводу особенностей протекания раннего речевого развития ребенка.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Изучения состояния связной речи - способности к составлению рассказа по картинке, серии картинок, пересказу, рассказу и т. д.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Исследование уровня развития грамматических процессов (правильность словообразования и словоизменения; согласования частей речи; построения предложения и пр.). 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Обследование словарного запаса при ОНР позволяет оценить умение детей правильно соотносить то или иное слово-понятие с обозначаемым предметом или явлением.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звуковой стороны речи: строения и моторики речевого аппарата, звукопроизношения, слоговой структуры 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звуконаполняемости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слов, способности к фонематическому восприятию, звуковому анализу и синтезу, диагностика слухоречевой памяти и других психических процессов.</a:t>
            </a:r>
          </a:p>
          <a:p>
            <a:pPr lvl="0" algn="just">
              <a:buClr>
                <a:srgbClr val="B13F9A"/>
              </a:buClr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Написание логопедического заключения по результатам обследования состояния речевых и неречевых процессов у ребенка, отражающее уровень речевого развития и клиническую форму речевого нарушения (например, ОНР 2 уровня у ребенка с моторной формой алалии). </a:t>
            </a:r>
            <a:endParaRPr lang="ru-RU" sz="18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24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212514"/>
            <a:ext cx="8686429" cy="64530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Коррекция ОНР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Основные направления при ОНР 1 уровня: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понимания обращенной речи, активизация самостоятельной речевой активности детей и неречевых процессов (внимания, памяти, мышления). </a:t>
            </a:r>
          </a:p>
          <a:p>
            <a:pPr algn="just"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Основные направления при ОНР 2 уровня: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развитием речевой активности и понимания речи, лексико-грамматических средств языка, фразовой речи, вызывание отсутствующих звуков.</a:t>
            </a:r>
          </a:p>
          <a:p>
            <a:pPr algn="just"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ОНР 3 уровня: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связной речи, совершенствование лексико-грамматической стороны речи, закрепление правильного звукопроизношения и фонематического восприятия. На этом этапе уделяется внимание подготовке детей к усвоению грамоты.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ОНР 4 уровня: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и закрепление произносительных умений, фонематических процессов, лексико-грамматической стороны речи, развернутой фразовой речи; развитие графо-моторных навыков и первичных навыков чтения и письма.</a:t>
            </a:r>
          </a:p>
        </p:txBody>
      </p:sp>
    </p:spTree>
    <p:extLst>
      <p:ext uri="{BB962C8B-B14F-4D97-AF65-F5344CB8AC3E}">
        <p14:creationId xmlns:p14="http://schemas.microsoft.com/office/powerpoint/2010/main" val="1889272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845</TotalTime>
  <Words>1846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Tahoma</vt:lpstr>
      <vt:lpstr>Times New Roman</vt:lpstr>
      <vt:lpstr>Trebuchet MS</vt:lpstr>
      <vt:lpstr>Wingdings</vt:lpstr>
      <vt:lpstr>Wingdings 2</vt:lpstr>
      <vt:lpstr>Изящная</vt:lpstr>
      <vt:lpstr>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Учетная запись Майкрософт</cp:lastModifiedBy>
  <cp:revision>117</cp:revision>
  <dcterms:created xsi:type="dcterms:W3CDTF">2015-09-22T12:08:41Z</dcterms:created>
  <dcterms:modified xsi:type="dcterms:W3CDTF">2023-10-25T06:03:34Z</dcterms:modified>
</cp:coreProperties>
</file>