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95" r:id="rId3"/>
    <p:sldId id="299" r:id="rId4"/>
    <p:sldId id="311" r:id="rId5"/>
    <p:sldId id="312" r:id="rId6"/>
    <p:sldId id="313" r:id="rId7"/>
    <p:sldId id="315" r:id="rId8"/>
    <p:sldId id="314" r:id="rId9"/>
    <p:sldId id="316" r:id="rId10"/>
    <p:sldId id="298" r:id="rId11"/>
    <p:sldId id="300" r:id="rId12"/>
    <p:sldId id="317" r:id="rId13"/>
    <p:sldId id="292" r:id="rId14"/>
  </p:sldIdLst>
  <p:sldSz cx="9144000" cy="5143500" type="screen16x9"/>
  <p:notesSz cx="6858000" cy="9144000"/>
  <p:defaultTextStyle>
    <a:defPPr>
      <a:defRPr lang="en-US"/>
    </a:defPPr>
    <a:lvl1pPr marL="0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338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676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013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339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683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024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349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2695" algn="l" defTabSz="4553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0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1C24"/>
    <a:srgbClr val="115FAD"/>
    <a:srgbClr val="37C2F2"/>
    <a:srgbClr val="5D317D"/>
    <a:srgbClr val="FBAC18"/>
    <a:srgbClr val="F47920"/>
    <a:srgbClr val="7B3DA8"/>
    <a:srgbClr val="8F368B"/>
    <a:srgbClr val="039167"/>
    <a:srgbClr val="FF9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052"/>
    <p:restoredTop sz="92262" autoAdjust="0"/>
  </p:normalViewPr>
  <p:slideViewPr>
    <p:cSldViewPr snapToGrid="0">
      <p:cViewPr>
        <p:scale>
          <a:sx n="110" d="100"/>
          <a:sy n="110" d="100"/>
        </p:scale>
        <p:origin x="-924" y="-534"/>
      </p:cViewPr>
      <p:guideLst>
        <p:guide orient="horz" pos="1620"/>
        <p:guide pos="408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Возвращение детей из зон боевых действий </c:v>
                </c:pt>
              </c:strCache>
            </c:strRef>
          </c:tx>
          <c:dLbls>
            <c:dLbl>
              <c:idx val="0"/>
              <c:layout>
                <c:manualLayout>
                  <c:x val="5.2034433684060473E-3"/>
                  <c:y val="-1.073966254627246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Целевая группа проекта «Ты в безопасности!»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Утрата родителей </c:v>
                </c:pt>
              </c:strCache>
            </c:strRef>
          </c:tx>
          <c:dLbls>
            <c:dLbl>
              <c:idx val="0"/>
              <c:layout>
                <c:manualLayout>
                  <c:x val="1.561033010521814E-2"/>
                  <c:y val="-1.610949381940877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Целевая группа проекта «Ты в безопасности!»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Жестокое обращение и преступные посягательства, в том числе сексуального характера  </c:v>
                </c:pt>
              </c:strCache>
            </c:strRef>
          </c:tx>
          <c:dLbls>
            <c:dLbl>
              <c:idx val="0"/>
              <c:layout>
                <c:manualLayout>
                  <c:x val="1.0406886736812103E-2"/>
                  <c:y val="-1.07396625462725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Целевая группа проекта «Ты в безопасности!»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Посттравматическое расстройство вследствие пережитых чрезвычайных ситуаций, включая острый стресс </c:v>
                </c:pt>
              </c:strCache>
            </c:strRef>
          </c:tx>
          <c:dLbls>
            <c:dLbl>
              <c:idx val="0"/>
              <c:layout>
                <c:manualLayout>
                  <c:x val="2.0813773473624217E-2"/>
                  <c:y val="-1.07396625462725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Целевая группа проекта «Ты в безопасности!»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hape val="box"/>
        <c:axId val="70662400"/>
        <c:axId val="70688768"/>
        <c:axId val="0"/>
      </c:bar3DChart>
      <c:catAx>
        <c:axId val="70662400"/>
        <c:scaling>
          <c:orientation val="minMax"/>
        </c:scaling>
        <c:axPos val="b"/>
        <c:tickLblPos val="nextTo"/>
        <c:txPr>
          <a:bodyPr/>
          <a:lstStyle/>
          <a:p>
            <a:pPr>
              <a:defRPr sz="500" b="1">
                <a:latin typeface="Verdana" pitchFamily="34" charset="0"/>
                <a:ea typeface="Verdana" pitchFamily="34" charset="0"/>
              </a:defRPr>
            </a:pPr>
            <a:endParaRPr lang="ru-RU"/>
          </a:p>
        </c:txPr>
        <c:crossAx val="70688768"/>
        <c:crosses val="autoZero"/>
        <c:auto val="1"/>
        <c:lblAlgn val="ctr"/>
        <c:lblOffset val="100"/>
      </c:catAx>
      <c:valAx>
        <c:axId val="70688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06624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600">
              <a:latin typeface="Verdana" pitchFamily="34" charset="0"/>
              <a:ea typeface="Verdan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Повышенная нервная возбудимость</c:v>
                </c:pt>
              </c:strCache>
            </c:strRef>
          </c:tx>
          <c:dLbls>
            <c:dLbl>
              <c:idx val="0"/>
              <c:layout>
                <c:manualLayout>
                  <c:x val="5.2034804338367867E-3"/>
                  <c:y val="-4.515846944512281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Низкая самооценка</c:v>
                </c:pt>
              </c:strCache>
            </c:strRef>
          </c:tx>
          <c:dLbls>
            <c:dLbl>
              <c:idx val="0"/>
              <c:layout>
                <c:manualLayout>
                  <c:x val="2.1770253663203992E-2"/>
                  <c:y val="-4.67038518022886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Избегание социальных контактов, интеллектуальное отставание от сверстников</c:v>
                </c:pt>
              </c:strCache>
            </c:strRef>
          </c:tx>
          <c:dLbls>
            <c:dLbl>
              <c:idx val="0"/>
              <c:layout>
                <c:manualLayout>
                  <c:x val="4.5313480432219999E-2"/>
                  <c:y val="-3.75098506080200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hape val="box"/>
        <c:axId val="168258560"/>
        <c:axId val="168276736"/>
        <c:axId val="0"/>
      </c:bar3DChart>
      <c:catAx>
        <c:axId val="16825856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Verdana" pitchFamily="34" charset="0"/>
                <a:ea typeface="Verdana" pitchFamily="34" charset="0"/>
              </a:defRPr>
            </a:pPr>
            <a:endParaRPr lang="ru-RU"/>
          </a:p>
        </c:txPr>
        <c:crossAx val="168276736"/>
        <c:crosses val="autoZero"/>
        <c:auto val="1"/>
        <c:lblAlgn val="ctr"/>
        <c:lblOffset val="100"/>
      </c:catAx>
      <c:valAx>
        <c:axId val="168276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8258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>
              <a:latin typeface="Verdana" pitchFamily="34" charset="0"/>
              <a:ea typeface="Verdan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Повышенная нервная возбудимость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Первичная диагностика</c:v>
                </c:pt>
                <c:pt idx="1">
                  <c:v>Диагностика итоговых результатов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Низкая самооценка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Первичная диагностика</c:v>
                </c:pt>
                <c:pt idx="1">
                  <c:v>Диагностика итоговых результатов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Избегание социальных контактов, интеллектуальное отставание от сверстников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Первичная диагностика</c:v>
                </c:pt>
                <c:pt idx="1">
                  <c:v>Диагностика итоговых результатов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shape val="box"/>
        <c:axId val="172574592"/>
        <c:axId val="172576128"/>
        <c:axId val="0"/>
      </c:bar3DChart>
      <c:catAx>
        <c:axId val="17257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Verdana" pitchFamily="34" charset="0"/>
                <a:ea typeface="Verdana" pitchFamily="34" charset="0"/>
              </a:defRPr>
            </a:pPr>
            <a:endParaRPr lang="ru-RU"/>
          </a:p>
        </c:txPr>
        <c:crossAx val="172576128"/>
        <c:crosses val="autoZero"/>
        <c:auto val="1"/>
        <c:lblAlgn val="ctr"/>
        <c:lblOffset val="100"/>
      </c:catAx>
      <c:valAx>
        <c:axId val="1725761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574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>
              <a:latin typeface="Verdana" pitchFamily="34" charset="0"/>
              <a:ea typeface="Verdan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5D3C6-B9DF-41C3-B2DE-E8D41C0242C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D1E90-0B5F-4C85-BA8F-BE0A72A3EBE7}">
      <dgm:prSet phldrT="[Текст]"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rPr>
            <a:t>Психолог в социальной сфере</a:t>
          </a:r>
          <a:endParaRPr lang="ru-RU" sz="800" dirty="0"/>
        </a:p>
      </dgm:t>
    </dgm:pt>
    <dgm:pt modelId="{04A3ED5B-F5EE-4FBD-B2E9-97302E660D79}" type="parTrans" cxnId="{1DF11520-16AA-45FA-B049-D873EAA8ADEA}">
      <dgm:prSet/>
      <dgm:spPr/>
      <dgm:t>
        <a:bodyPr/>
        <a:lstStyle/>
        <a:p>
          <a:endParaRPr lang="ru-RU" sz="600"/>
        </a:p>
      </dgm:t>
    </dgm:pt>
    <dgm:pt modelId="{2DB04BFB-2121-48D6-9987-6B38F9C53F73}" type="sibTrans" cxnId="{1DF11520-16AA-45FA-B049-D873EAA8ADEA}">
      <dgm:prSet/>
      <dgm:spPr/>
      <dgm:t>
        <a:bodyPr/>
        <a:lstStyle/>
        <a:p>
          <a:endParaRPr lang="ru-RU" sz="600" dirty="0"/>
        </a:p>
      </dgm:t>
    </dgm:pt>
    <dgm:pt modelId="{977771DE-78DA-4A12-8A83-101A390BAF8F}">
      <dgm:prSet phldrT="[Текст]"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Социальный работник</a:t>
          </a:r>
          <a:endParaRPr lang="ru-RU" sz="800" dirty="0"/>
        </a:p>
      </dgm:t>
    </dgm:pt>
    <dgm:pt modelId="{A92681B1-0462-4FC0-BBB4-3883A2133E7B}" type="parTrans" cxnId="{D3E76E2E-E93B-4DD3-BE85-C14CCC397FE8}">
      <dgm:prSet/>
      <dgm:spPr/>
      <dgm:t>
        <a:bodyPr/>
        <a:lstStyle/>
        <a:p>
          <a:endParaRPr lang="ru-RU" sz="600"/>
        </a:p>
      </dgm:t>
    </dgm:pt>
    <dgm:pt modelId="{4FC4703A-8665-4E4F-B0C3-563E58CEC6A6}" type="sibTrans" cxnId="{D3E76E2E-E93B-4DD3-BE85-C14CCC397FE8}">
      <dgm:prSet/>
      <dgm:spPr/>
      <dgm:t>
        <a:bodyPr/>
        <a:lstStyle/>
        <a:p>
          <a:endParaRPr lang="ru-RU" sz="600" dirty="0"/>
        </a:p>
      </dgm:t>
    </dgm:pt>
    <dgm:pt modelId="{8B9B32F0-AA9E-4F3F-B87A-AB0AF3B0B240}">
      <dgm:prSet phldrT="[Текст]"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Психиатр</a:t>
          </a:r>
          <a:endParaRPr lang="ru-RU" sz="800" dirty="0"/>
        </a:p>
      </dgm:t>
    </dgm:pt>
    <dgm:pt modelId="{B1E9E869-C7A0-4F12-A195-41B48A3A219A}" type="parTrans" cxnId="{CEB22F41-C673-46D6-8E8F-B3159C2EC09A}">
      <dgm:prSet/>
      <dgm:spPr/>
      <dgm:t>
        <a:bodyPr/>
        <a:lstStyle/>
        <a:p>
          <a:endParaRPr lang="ru-RU" sz="600"/>
        </a:p>
      </dgm:t>
    </dgm:pt>
    <dgm:pt modelId="{6618F071-FE69-4031-9791-67A2DA2E0ECC}" type="sibTrans" cxnId="{CEB22F41-C673-46D6-8E8F-B3159C2EC09A}">
      <dgm:prSet/>
      <dgm:spPr/>
      <dgm:t>
        <a:bodyPr/>
        <a:lstStyle/>
        <a:p>
          <a:endParaRPr lang="ru-RU" sz="600" dirty="0"/>
        </a:p>
      </dgm:t>
    </dgm:pt>
    <dgm:pt modelId="{CB31BE8B-5568-4F78-B516-10C3EE8C1B1E}">
      <dgm:prSet phldrT="[Текст]"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rPr>
            <a:t>Психотерапевт</a:t>
          </a:r>
          <a:endParaRPr lang="ru-RU" sz="800" dirty="0"/>
        </a:p>
      </dgm:t>
    </dgm:pt>
    <dgm:pt modelId="{AC9994DC-AE7D-42E1-815C-3838A96C224D}" type="parTrans" cxnId="{F47A543B-A088-4BE7-B434-E7603FF08061}">
      <dgm:prSet/>
      <dgm:spPr/>
      <dgm:t>
        <a:bodyPr/>
        <a:lstStyle/>
        <a:p>
          <a:endParaRPr lang="ru-RU" sz="600"/>
        </a:p>
      </dgm:t>
    </dgm:pt>
    <dgm:pt modelId="{165BE7CE-9AE8-48F6-AC30-6037FF8D5800}" type="sibTrans" cxnId="{F47A543B-A088-4BE7-B434-E7603FF08061}">
      <dgm:prSet/>
      <dgm:spPr/>
      <dgm:t>
        <a:bodyPr/>
        <a:lstStyle/>
        <a:p>
          <a:endParaRPr lang="ru-RU" sz="600" dirty="0"/>
        </a:p>
      </dgm:t>
    </dgm:pt>
    <dgm:pt modelId="{3BAD7DEF-E78E-4917-BB43-8769237A8FC5}">
      <dgm:prSet phldrT="[Текст]"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rPr>
            <a:t>Невролог</a:t>
          </a:r>
          <a:endParaRPr lang="ru-RU" sz="800" dirty="0"/>
        </a:p>
      </dgm:t>
    </dgm:pt>
    <dgm:pt modelId="{6842A265-98CE-4CC9-99A7-0CE5AF2B4E1F}" type="parTrans" cxnId="{E1FDB73C-9B7A-4CF9-A5EB-364AA0C3A6EE}">
      <dgm:prSet/>
      <dgm:spPr/>
      <dgm:t>
        <a:bodyPr/>
        <a:lstStyle/>
        <a:p>
          <a:endParaRPr lang="ru-RU" sz="600"/>
        </a:p>
      </dgm:t>
    </dgm:pt>
    <dgm:pt modelId="{5BD52FDF-1AF8-45E4-9845-CC7C2B125354}" type="sibTrans" cxnId="{E1FDB73C-9B7A-4CF9-A5EB-364AA0C3A6EE}">
      <dgm:prSet/>
      <dgm:spPr/>
      <dgm:t>
        <a:bodyPr/>
        <a:lstStyle/>
        <a:p>
          <a:endParaRPr lang="ru-RU" sz="600" dirty="0"/>
        </a:p>
      </dgm:t>
    </dgm:pt>
    <dgm:pt modelId="{7F08DF25-0C77-42A2-B0B8-B821A3C5791D}">
      <dgm:prSet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rPr>
            <a:t>Клинический психолог</a:t>
          </a:r>
          <a:endParaRPr lang="ru-RU" sz="800" dirty="0"/>
        </a:p>
      </dgm:t>
    </dgm:pt>
    <dgm:pt modelId="{C2CB01CC-EBF2-4606-92F9-29F8289D9FDE}" type="parTrans" cxnId="{0ADA5B9A-032F-48B4-A29C-0D718DDED655}">
      <dgm:prSet/>
      <dgm:spPr/>
      <dgm:t>
        <a:bodyPr/>
        <a:lstStyle/>
        <a:p>
          <a:endParaRPr lang="ru-RU" sz="600"/>
        </a:p>
      </dgm:t>
    </dgm:pt>
    <dgm:pt modelId="{14640BFE-CC85-4BD0-BB9F-C47093CC7EA4}" type="sibTrans" cxnId="{0ADA5B9A-032F-48B4-A29C-0D718DDED655}">
      <dgm:prSet/>
      <dgm:spPr/>
      <dgm:t>
        <a:bodyPr/>
        <a:lstStyle/>
        <a:p>
          <a:endParaRPr lang="ru-RU" sz="600" dirty="0"/>
        </a:p>
      </dgm:t>
    </dgm:pt>
    <dgm:pt modelId="{2CD6CFAB-984B-4A33-86A4-332B86AFE7DD}">
      <dgm:prSet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rPr>
            <a:t>Дефектолог</a:t>
          </a:r>
          <a:endParaRPr lang="ru-RU" sz="800" dirty="0"/>
        </a:p>
      </dgm:t>
    </dgm:pt>
    <dgm:pt modelId="{40564648-79C8-4683-A555-3D7BDF662735}" type="parTrans" cxnId="{3BFB8242-C419-4C9C-8ECA-AE01AAD4EFFE}">
      <dgm:prSet/>
      <dgm:spPr/>
      <dgm:t>
        <a:bodyPr/>
        <a:lstStyle/>
        <a:p>
          <a:endParaRPr lang="ru-RU" sz="600"/>
        </a:p>
      </dgm:t>
    </dgm:pt>
    <dgm:pt modelId="{F19CAE0B-6A85-4E39-BF12-B76C29DEE850}" type="sibTrans" cxnId="{3BFB8242-C419-4C9C-8ECA-AE01AAD4EFFE}">
      <dgm:prSet/>
      <dgm:spPr/>
      <dgm:t>
        <a:bodyPr/>
        <a:lstStyle/>
        <a:p>
          <a:endParaRPr lang="ru-RU" sz="600" dirty="0"/>
        </a:p>
      </dgm:t>
    </dgm:pt>
    <dgm:pt modelId="{7DB5DD08-945D-4F0E-BF84-561C9C7EFD3C}">
      <dgm:prSet custT="1"/>
      <dgm:spPr/>
      <dgm:t>
        <a:bodyPr/>
        <a:lstStyle/>
        <a:p>
          <a:r>
            <a:rPr lang="ru-RU" sz="800" dirty="0" smtClean="0">
              <a:solidFill>
                <a:srgbClr val="4F4F4F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rPr>
            <a:t>Логопед</a:t>
          </a:r>
          <a:endParaRPr lang="ru-RU" sz="800" dirty="0"/>
        </a:p>
      </dgm:t>
    </dgm:pt>
    <dgm:pt modelId="{D6CD1342-8AC8-4288-BCF4-1296A64DD784}" type="parTrans" cxnId="{54B782C4-58D6-4EFC-B224-43D54B6DD175}">
      <dgm:prSet/>
      <dgm:spPr/>
      <dgm:t>
        <a:bodyPr/>
        <a:lstStyle/>
        <a:p>
          <a:endParaRPr lang="ru-RU" sz="600"/>
        </a:p>
      </dgm:t>
    </dgm:pt>
    <dgm:pt modelId="{30431FDA-C938-4610-A9A7-837FCF95AFD9}" type="sibTrans" cxnId="{54B782C4-58D6-4EFC-B224-43D54B6DD175}">
      <dgm:prSet/>
      <dgm:spPr/>
      <dgm:t>
        <a:bodyPr/>
        <a:lstStyle/>
        <a:p>
          <a:endParaRPr lang="ru-RU" sz="600" dirty="0"/>
        </a:p>
      </dgm:t>
    </dgm:pt>
    <dgm:pt modelId="{79BFB6AB-E27C-4FC2-9E41-525A4AEF27B4}" type="pres">
      <dgm:prSet presAssocID="{4F95D3C6-B9DF-41C3-B2DE-E8D41C0242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B9CAA-3F0B-422E-B6DD-B190C8C32D9F}" type="pres">
      <dgm:prSet presAssocID="{B93D1E90-0B5F-4C85-BA8F-BE0A72A3EBE7}" presName="dummy" presStyleCnt="0"/>
      <dgm:spPr/>
    </dgm:pt>
    <dgm:pt modelId="{7AA67B7C-3A6A-4CA2-98B8-71C83E8124A7}" type="pres">
      <dgm:prSet presAssocID="{B93D1E90-0B5F-4C85-BA8F-BE0A72A3EBE7}" presName="node" presStyleLbl="revTx" presStyleIdx="0" presStyleCnt="8" custScaleX="14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5AA8F-3EBB-4094-9FC7-25A80624CB33}" type="pres">
      <dgm:prSet presAssocID="{2DB04BFB-2121-48D6-9987-6B38F9C53F73}" presName="sibTrans" presStyleLbl="node1" presStyleIdx="0" presStyleCnt="8" custLinFactNeighborX="4933"/>
      <dgm:spPr/>
      <dgm:t>
        <a:bodyPr/>
        <a:lstStyle/>
        <a:p>
          <a:endParaRPr lang="ru-RU"/>
        </a:p>
      </dgm:t>
    </dgm:pt>
    <dgm:pt modelId="{D3BD535C-4AD3-459A-919E-8E38E3E2FC86}" type="pres">
      <dgm:prSet presAssocID="{977771DE-78DA-4A12-8A83-101A390BAF8F}" presName="dummy" presStyleCnt="0"/>
      <dgm:spPr/>
    </dgm:pt>
    <dgm:pt modelId="{925E3198-B6D3-4848-BB9F-506EA9152D64}" type="pres">
      <dgm:prSet presAssocID="{977771DE-78DA-4A12-8A83-101A390BAF8F}" presName="node" presStyleLbl="revTx" presStyleIdx="1" presStyleCnt="8" custScaleX="163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AE103-0A60-46FC-AEF6-6579E4A5F969}" type="pres">
      <dgm:prSet presAssocID="{4FC4703A-8665-4E4F-B0C3-563E58CEC6A6}" presName="sibTrans" presStyleLbl="node1" presStyleIdx="1" presStyleCnt="8" custScaleX="98664" custScaleY="92452"/>
      <dgm:spPr/>
      <dgm:t>
        <a:bodyPr/>
        <a:lstStyle/>
        <a:p>
          <a:endParaRPr lang="ru-RU"/>
        </a:p>
      </dgm:t>
    </dgm:pt>
    <dgm:pt modelId="{908B0B75-8E84-458F-8391-D0C8B0A8447B}" type="pres">
      <dgm:prSet presAssocID="{7DB5DD08-945D-4F0E-BF84-561C9C7EFD3C}" presName="dummy" presStyleCnt="0"/>
      <dgm:spPr/>
    </dgm:pt>
    <dgm:pt modelId="{8219FA05-E83A-4E13-9F9F-488C79B5A8DF}" type="pres">
      <dgm:prSet presAssocID="{7DB5DD08-945D-4F0E-BF84-561C9C7EFD3C}" presName="node" presStyleLbl="revTx" presStyleIdx="2" presStyleCnt="8" custScaleX="144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D13D7-7DF5-41E9-8DA3-7DDDBC7AF205}" type="pres">
      <dgm:prSet presAssocID="{30431FDA-C938-4610-A9A7-837FCF95AFD9}" presName="sibTrans" presStyleLbl="node1" presStyleIdx="2" presStyleCnt="8"/>
      <dgm:spPr/>
      <dgm:t>
        <a:bodyPr/>
        <a:lstStyle/>
        <a:p>
          <a:endParaRPr lang="ru-RU"/>
        </a:p>
      </dgm:t>
    </dgm:pt>
    <dgm:pt modelId="{F07628F7-3B90-4D98-BFCE-3FF2DD4F4AF0}" type="pres">
      <dgm:prSet presAssocID="{2CD6CFAB-984B-4A33-86A4-332B86AFE7DD}" presName="dummy" presStyleCnt="0"/>
      <dgm:spPr/>
    </dgm:pt>
    <dgm:pt modelId="{9FA3A8C1-FCE1-453E-8C5D-F45D1CBEB7FE}" type="pres">
      <dgm:prSet presAssocID="{2CD6CFAB-984B-4A33-86A4-332B86AFE7DD}" presName="node" presStyleLbl="revTx" presStyleIdx="3" presStyleCnt="8" custScaleX="12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BA07-EC57-4AE4-9859-6101CED91D3C}" type="pres">
      <dgm:prSet presAssocID="{F19CAE0B-6A85-4E39-BF12-B76C29DEE850}" presName="sibTrans" presStyleLbl="node1" presStyleIdx="3" presStyleCnt="8" custLinFactNeighborX="-822" custLinFactNeighborY="822"/>
      <dgm:spPr/>
      <dgm:t>
        <a:bodyPr/>
        <a:lstStyle/>
        <a:p>
          <a:endParaRPr lang="ru-RU"/>
        </a:p>
      </dgm:t>
    </dgm:pt>
    <dgm:pt modelId="{464C57D9-3E7C-45BA-92F9-4028F70419D6}" type="pres">
      <dgm:prSet presAssocID="{7F08DF25-0C77-42A2-B0B8-B821A3C5791D}" presName="dummy" presStyleCnt="0"/>
      <dgm:spPr/>
    </dgm:pt>
    <dgm:pt modelId="{3A332704-4F5C-4DDB-A3C1-50A846EEE539}" type="pres">
      <dgm:prSet presAssocID="{7F08DF25-0C77-42A2-B0B8-B821A3C5791D}" presName="node" presStyleLbl="revTx" presStyleIdx="4" presStyleCnt="8" custScaleX="12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78F1-BC65-4724-960A-D83217CE3203}" type="pres">
      <dgm:prSet presAssocID="{14640BFE-CC85-4BD0-BB9F-C47093CC7EA4}" presName="sibTrans" presStyleLbl="node1" presStyleIdx="4" presStyleCnt="8"/>
      <dgm:spPr/>
      <dgm:t>
        <a:bodyPr/>
        <a:lstStyle/>
        <a:p>
          <a:endParaRPr lang="ru-RU"/>
        </a:p>
      </dgm:t>
    </dgm:pt>
    <dgm:pt modelId="{06F2B7EA-257D-433F-AB7A-0574EF7C0B80}" type="pres">
      <dgm:prSet presAssocID="{8B9B32F0-AA9E-4F3F-B87A-AB0AF3B0B240}" presName="dummy" presStyleCnt="0"/>
      <dgm:spPr/>
    </dgm:pt>
    <dgm:pt modelId="{81896592-5EEC-4D50-8BA7-734C551AD75B}" type="pres">
      <dgm:prSet presAssocID="{8B9B32F0-AA9E-4F3F-B87A-AB0AF3B0B240}" presName="node" presStyleLbl="revTx" presStyleIdx="5" presStyleCnt="8" custScaleX="15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790E4-7E62-444A-9860-151ABD33F6C8}" type="pres">
      <dgm:prSet presAssocID="{6618F071-FE69-4031-9791-67A2DA2E0ECC}" presName="sibTrans" presStyleLbl="node1" presStyleIdx="5" presStyleCnt="8"/>
      <dgm:spPr/>
      <dgm:t>
        <a:bodyPr/>
        <a:lstStyle/>
        <a:p>
          <a:endParaRPr lang="ru-RU"/>
        </a:p>
      </dgm:t>
    </dgm:pt>
    <dgm:pt modelId="{A49FA37F-B583-444F-ABBB-19C73D8D623D}" type="pres">
      <dgm:prSet presAssocID="{CB31BE8B-5568-4F78-B516-10C3EE8C1B1E}" presName="dummy" presStyleCnt="0"/>
      <dgm:spPr/>
    </dgm:pt>
    <dgm:pt modelId="{6FB18E6A-1A19-4296-BDA8-3DA807F2E631}" type="pres">
      <dgm:prSet presAssocID="{CB31BE8B-5568-4F78-B516-10C3EE8C1B1E}" presName="node" presStyleLbl="revTx" presStyleIdx="6" presStyleCnt="8" custScaleX="178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3E57-3E70-40E7-9B67-4C32E9B0CA56}" type="pres">
      <dgm:prSet presAssocID="{165BE7CE-9AE8-48F6-AC30-6037FF8D5800}" presName="sibTrans" presStyleLbl="node1" presStyleIdx="6" presStyleCnt="8"/>
      <dgm:spPr/>
      <dgm:t>
        <a:bodyPr/>
        <a:lstStyle/>
        <a:p>
          <a:endParaRPr lang="ru-RU"/>
        </a:p>
      </dgm:t>
    </dgm:pt>
    <dgm:pt modelId="{8B600E1A-253E-47AA-9E11-2E30A5DD4D44}" type="pres">
      <dgm:prSet presAssocID="{3BAD7DEF-E78E-4917-BB43-8769237A8FC5}" presName="dummy" presStyleCnt="0"/>
      <dgm:spPr/>
    </dgm:pt>
    <dgm:pt modelId="{EB192546-B9D0-4C9F-873C-1BAB66674959}" type="pres">
      <dgm:prSet presAssocID="{3BAD7DEF-E78E-4917-BB43-8769237A8FC5}" presName="node" presStyleLbl="revTx" presStyleIdx="7" presStyleCnt="8" custScaleX="140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E457-1786-4065-AA38-7088810EB757}" type="pres">
      <dgm:prSet presAssocID="{5BD52FDF-1AF8-45E4-9845-CC7C2B125354}" presName="sibTrans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5CABA0A9-3120-4C49-9167-EE03CDA83078}" type="presOf" srcId="{6618F071-FE69-4031-9791-67A2DA2E0ECC}" destId="{E25790E4-7E62-444A-9860-151ABD33F6C8}" srcOrd="0" destOrd="0" presId="urn:microsoft.com/office/officeart/2005/8/layout/cycle1"/>
    <dgm:cxn modelId="{408006BD-8895-4AF6-8D58-ED4B0F500C87}" type="presOf" srcId="{3BAD7DEF-E78E-4917-BB43-8769237A8FC5}" destId="{EB192546-B9D0-4C9F-873C-1BAB66674959}" srcOrd="0" destOrd="0" presId="urn:microsoft.com/office/officeart/2005/8/layout/cycle1"/>
    <dgm:cxn modelId="{CEB22F41-C673-46D6-8E8F-B3159C2EC09A}" srcId="{4F95D3C6-B9DF-41C3-B2DE-E8D41C0242C4}" destId="{8B9B32F0-AA9E-4F3F-B87A-AB0AF3B0B240}" srcOrd="5" destOrd="0" parTransId="{B1E9E869-C7A0-4F12-A195-41B48A3A219A}" sibTransId="{6618F071-FE69-4031-9791-67A2DA2E0ECC}"/>
    <dgm:cxn modelId="{4F08DDB3-6CCE-4D44-B37D-A1BEE7896082}" type="presOf" srcId="{977771DE-78DA-4A12-8A83-101A390BAF8F}" destId="{925E3198-B6D3-4848-BB9F-506EA9152D64}" srcOrd="0" destOrd="0" presId="urn:microsoft.com/office/officeart/2005/8/layout/cycle1"/>
    <dgm:cxn modelId="{78644A71-1334-436C-981B-D998B4733D74}" type="presOf" srcId="{F19CAE0B-6A85-4E39-BF12-B76C29DEE850}" destId="{0ECEBA07-EC57-4AE4-9859-6101CED91D3C}" srcOrd="0" destOrd="0" presId="urn:microsoft.com/office/officeart/2005/8/layout/cycle1"/>
    <dgm:cxn modelId="{0021295D-55CC-4356-ABC2-C0F01943708B}" type="presOf" srcId="{7F08DF25-0C77-42A2-B0B8-B821A3C5791D}" destId="{3A332704-4F5C-4DDB-A3C1-50A846EEE539}" srcOrd="0" destOrd="0" presId="urn:microsoft.com/office/officeart/2005/8/layout/cycle1"/>
    <dgm:cxn modelId="{E98C5B00-451D-48E0-A81C-9C517ACF0146}" type="presOf" srcId="{2DB04BFB-2121-48D6-9987-6B38F9C53F73}" destId="{C555AA8F-3EBB-4094-9FC7-25A80624CB33}" srcOrd="0" destOrd="0" presId="urn:microsoft.com/office/officeart/2005/8/layout/cycle1"/>
    <dgm:cxn modelId="{5CD5172F-1B08-48DA-8C3B-19994EC96B2D}" type="presOf" srcId="{165BE7CE-9AE8-48F6-AC30-6037FF8D5800}" destId="{14573E57-3E70-40E7-9B67-4C32E9B0CA56}" srcOrd="0" destOrd="0" presId="urn:microsoft.com/office/officeart/2005/8/layout/cycle1"/>
    <dgm:cxn modelId="{D3E76E2E-E93B-4DD3-BE85-C14CCC397FE8}" srcId="{4F95D3C6-B9DF-41C3-B2DE-E8D41C0242C4}" destId="{977771DE-78DA-4A12-8A83-101A390BAF8F}" srcOrd="1" destOrd="0" parTransId="{A92681B1-0462-4FC0-BBB4-3883A2133E7B}" sibTransId="{4FC4703A-8665-4E4F-B0C3-563E58CEC6A6}"/>
    <dgm:cxn modelId="{F47A543B-A088-4BE7-B434-E7603FF08061}" srcId="{4F95D3C6-B9DF-41C3-B2DE-E8D41C0242C4}" destId="{CB31BE8B-5568-4F78-B516-10C3EE8C1B1E}" srcOrd="6" destOrd="0" parTransId="{AC9994DC-AE7D-42E1-815C-3838A96C224D}" sibTransId="{165BE7CE-9AE8-48F6-AC30-6037FF8D5800}"/>
    <dgm:cxn modelId="{0ADA5B9A-032F-48B4-A29C-0D718DDED655}" srcId="{4F95D3C6-B9DF-41C3-B2DE-E8D41C0242C4}" destId="{7F08DF25-0C77-42A2-B0B8-B821A3C5791D}" srcOrd="4" destOrd="0" parTransId="{C2CB01CC-EBF2-4606-92F9-29F8289D9FDE}" sibTransId="{14640BFE-CC85-4BD0-BB9F-C47093CC7EA4}"/>
    <dgm:cxn modelId="{BB61AEAA-A63A-46AA-9DAC-25EF53D9601E}" type="presOf" srcId="{8B9B32F0-AA9E-4F3F-B87A-AB0AF3B0B240}" destId="{81896592-5EEC-4D50-8BA7-734C551AD75B}" srcOrd="0" destOrd="0" presId="urn:microsoft.com/office/officeart/2005/8/layout/cycle1"/>
    <dgm:cxn modelId="{09568061-0F36-45B4-8ACB-443B11F16C05}" type="presOf" srcId="{4F95D3C6-B9DF-41C3-B2DE-E8D41C0242C4}" destId="{79BFB6AB-E27C-4FC2-9E41-525A4AEF27B4}" srcOrd="0" destOrd="0" presId="urn:microsoft.com/office/officeart/2005/8/layout/cycle1"/>
    <dgm:cxn modelId="{33CBA209-836C-40A5-BDA5-DD8D60D5F583}" type="presOf" srcId="{30431FDA-C938-4610-A9A7-837FCF95AFD9}" destId="{02DD13D7-7DF5-41E9-8DA3-7DDDBC7AF205}" srcOrd="0" destOrd="0" presId="urn:microsoft.com/office/officeart/2005/8/layout/cycle1"/>
    <dgm:cxn modelId="{D7E4B9D5-BD40-4636-AD63-06FEEE707C21}" type="presOf" srcId="{14640BFE-CC85-4BD0-BB9F-C47093CC7EA4}" destId="{638978F1-BC65-4724-960A-D83217CE3203}" srcOrd="0" destOrd="0" presId="urn:microsoft.com/office/officeart/2005/8/layout/cycle1"/>
    <dgm:cxn modelId="{9BA6DF63-001C-4324-BD98-B8EAA6C0B283}" type="presOf" srcId="{5BD52FDF-1AF8-45E4-9845-CC7C2B125354}" destId="{4B1CE457-1786-4065-AA38-7088810EB757}" srcOrd="0" destOrd="0" presId="urn:microsoft.com/office/officeart/2005/8/layout/cycle1"/>
    <dgm:cxn modelId="{F83D5B44-2A3D-477E-BCC5-3075EFB94BA3}" type="presOf" srcId="{2CD6CFAB-984B-4A33-86A4-332B86AFE7DD}" destId="{9FA3A8C1-FCE1-453E-8C5D-F45D1CBEB7FE}" srcOrd="0" destOrd="0" presId="urn:microsoft.com/office/officeart/2005/8/layout/cycle1"/>
    <dgm:cxn modelId="{1DF11520-16AA-45FA-B049-D873EAA8ADEA}" srcId="{4F95D3C6-B9DF-41C3-B2DE-E8D41C0242C4}" destId="{B93D1E90-0B5F-4C85-BA8F-BE0A72A3EBE7}" srcOrd="0" destOrd="0" parTransId="{04A3ED5B-F5EE-4FBD-B2E9-97302E660D79}" sibTransId="{2DB04BFB-2121-48D6-9987-6B38F9C53F73}"/>
    <dgm:cxn modelId="{EA5961DA-2932-4F44-B2A6-A7E485BD7FC3}" type="presOf" srcId="{CB31BE8B-5568-4F78-B516-10C3EE8C1B1E}" destId="{6FB18E6A-1A19-4296-BDA8-3DA807F2E631}" srcOrd="0" destOrd="0" presId="urn:microsoft.com/office/officeart/2005/8/layout/cycle1"/>
    <dgm:cxn modelId="{E1FDB73C-9B7A-4CF9-A5EB-364AA0C3A6EE}" srcId="{4F95D3C6-B9DF-41C3-B2DE-E8D41C0242C4}" destId="{3BAD7DEF-E78E-4917-BB43-8769237A8FC5}" srcOrd="7" destOrd="0" parTransId="{6842A265-98CE-4CC9-99A7-0CE5AF2B4E1F}" sibTransId="{5BD52FDF-1AF8-45E4-9845-CC7C2B125354}"/>
    <dgm:cxn modelId="{95A4BB0C-F5C0-44CC-8752-408E1EAEACDA}" type="presOf" srcId="{B93D1E90-0B5F-4C85-BA8F-BE0A72A3EBE7}" destId="{7AA67B7C-3A6A-4CA2-98B8-71C83E8124A7}" srcOrd="0" destOrd="0" presId="urn:microsoft.com/office/officeart/2005/8/layout/cycle1"/>
    <dgm:cxn modelId="{F6A2AA76-D2B0-444A-BF01-17F8A24EB97E}" type="presOf" srcId="{7DB5DD08-945D-4F0E-BF84-561C9C7EFD3C}" destId="{8219FA05-E83A-4E13-9F9F-488C79B5A8DF}" srcOrd="0" destOrd="0" presId="urn:microsoft.com/office/officeart/2005/8/layout/cycle1"/>
    <dgm:cxn modelId="{3BFB8242-C419-4C9C-8ECA-AE01AAD4EFFE}" srcId="{4F95D3C6-B9DF-41C3-B2DE-E8D41C0242C4}" destId="{2CD6CFAB-984B-4A33-86A4-332B86AFE7DD}" srcOrd="3" destOrd="0" parTransId="{40564648-79C8-4683-A555-3D7BDF662735}" sibTransId="{F19CAE0B-6A85-4E39-BF12-B76C29DEE850}"/>
    <dgm:cxn modelId="{54B782C4-58D6-4EFC-B224-43D54B6DD175}" srcId="{4F95D3C6-B9DF-41C3-B2DE-E8D41C0242C4}" destId="{7DB5DD08-945D-4F0E-BF84-561C9C7EFD3C}" srcOrd="2" destOrd="0" parTransId="{D6CD1342-8AC8-4288-BCF4-1296A64DD784}" sibTransId="{30431FDA-C938-4610-A9A7-837FCF95AFD9}"/>
    <dgm:cxn modelId="{FD512282-3738-495F-B767-EA6D52ED928C}" type="presOf" srcId="{4FC4703A-8665-4E4F-B0C3-563E58CEC6A6}" destId="{AF9AE103-0A60-46FC-AEF6-6579E4A5F969}" srcOrd="0" destOrd="0" presId="urn:microsoft.com/office/officeart/2005/8/layout/cycle1"/>
    <dgm:cxn modelId="{AC00CC1D-4B4B-43BB-86CA-CC88DCFECDB8}" type="presParOf" srcId="{79BFB6AB-E27C-4FC2-9E41-525A4AEF27B4}" destId="{8CBB9CAA-3F0B-422E-B6DD-B190C8C32D9F}" srcOrd="0" destOrd="0" presId="urn:microsoft.com/office/officeart/2005/8/layout/cycle1"/>
    <dgm:cxn modelId="{24D74BB5-90FD-4D1E-AD93-1A0F6ABB99CC}" type="presParOf" srcId="{79BFB6AB-E27C-4FC2-9E41-525A4AEF27B4}" destId="{7AA67B7C-3A6A-4CA2-98B8-71C83E8124A7}" srcOrd="1" destOrd="0" presId="urn:microsoft.com/office/officeart/2005/8/layout/cycle1"/>
    <dgm:cxn modelId="{DC1B030D-CEEC-4B48-8DF7-58D47E6EBC59}" type="presParOf" srcId="{79BFB6AB-E27C-4FC2-9E41-525A4AEF27B4}" destId="{C555AA8F-3EBB-4094-9FC7-25A80624CB33}" srcOrd="2" destOrd="0" presId="urn:microsoft.com/office/officeart/2005/8/layout/cycle1"/>
    <dgm:cxn modelId="{D43138D1-9EBF-4074-ACD6-F7D37D1D9DF7}" type="presParOf" srcId="{79BFB6AB-E27C-4FC2-9E41-525A4AEF27B4}" destId="{D3BD535C-4AD3-459A-919E-8E38E3E2FC86}" srcOrd="3" destOrd="0" presId="urn:microsoft.com/office/officeart/2005/8/layout/cycle1"/>
    <dgm:cxn modelId="{8941A232-C984-4562-A5AF-17283DC43D1B}" type="presParOf" srcId="{79BFB6AB-E27C-4FC2-9E41-525A4AEF27B4}" destId="{925E3198-B6D3-4848-BB9F-506EA9152D64}" srcOrd="4" destOrd="0" presId="urn:microsoft.com/office/officeart/2005/8/layout/cycle1"/>
    <dgm:cxn modelId="{DCAC586D-F7D9-4723-B400-E5F14A3B7FE6}" type="presParOf" srcId="{79BFB6AB-E27C-4FC2-9E41-525A4AEF27B4}" destId="{AF9AE103-0A60-46FC-AEF6-6579E4A5F969}" srcOrd="5" destOrd="0" presId="urn:microsoft.com/office/officeart/2005/8/layout/cycle1"/>
    <dgm:cxn modelId="{85044549-9588-4E36-BDA8-DC7CC6317CE5}" type="presParOf" srcId="{79BFB6AB-E27C-4FC2-9E41-525A4AEF27B4}" destId="{908B0B75-8E84-458F-8391-D0C8B0A8447B}" srcOrd="6" destOrd="0" presId="urn:microsoft.com/office/officeart/2005/8/layout/cycle1"/>
    <dgm:cxn modelId="{F2887647-9D4E-41E2-A39B-80E1CDACAE55}" type="presParOf" srcId="{79BFB6AB-E27C-4FC2-9E41-525A4AEF27B4}" destId="{8219FA05-E83A-4E13-9F9F-488C79B5A8DF}" srcOrd="7" destOrd="0" presId="urn:microsoft.com/office/officeart/2005/8/layout/cycle1"/>
    <dgm:cxn modelId="{70D688CB-4283-4DF9-8590-62DCB0D6DF24}" type="presParOf" srcId="{79BFB6AB-E27C-4FC2-9E41-525A4AEF27B4}" destId="{02DD13D7-7DF5-41E9-8DA3-7DDDBC7AF205}" srcOrd="8" destOrd="0" presId="urn:microsoft.com/office/officeart/2005/8/layout/cycle1"/>
    <dgm:cxn modelId="{2453EA24-2992-48F6-A87D-933C11FB4E55}" type="presParOf" srcId="{79BFB6AB-E27C-4FC2-9E41-525A4AEF27B4}" destId="{F07628F7-3B90-4D98-BFCE-3FF2DD4F4AF0}" srcOrd="9" destOrd="0" presId="urn:microsoft.com/office/officeart/2005/8/layout/cycle1"/>
    <dgm:cxn modelId="{75690D51-B532-45D5-AB53-1A9F0E23F0E7}" type="presParOf" srcId="{79BFB6AB-E27C-4FC2-9E41-525A4AEF27B4}" destId="{9FA3A8C1-FCE1-453E-8C5D-F45D1CBEB7FE}" srcOrd="10" destOrd="0" presId="urn:microsoft.com/office/officeart/2005/8/layout/cycle1"/>
    <dgm:cxn modelId="{B0CA24F9-0356-419E-8C63-321EE66FC5D1}" type="presParOf" srcId="{79BFB6AB-E27C-4FC2-9E41-525A4AEF27B4}" destId="{0ECEBA07-EC57-4AE4-9859-6101CED91D3C}" srcOrd="11" destOrd="0" presId="urn:microsoft.com/office/officeart/2005/8/layout/cycle1"/>
    <dgm:cxn modelId="{F332853D-3C2D-4C5C-B861-690A23F65E16}" type="presParOf" srcId="{79BFB6AB-E27C-4FC2-9E41-525A4AEF27B4}" destId="{464C57D9-3E7C-45BA-92F9-4028F70419D6}" srcOrd="12" destOrd="0" presId="urn:microsoft.com/office/officeart/2005/8/layout/cycle1"/>
    <dgm:cxn modelId="{422F89B9-B3F6-4870-8CE2-29B9B9663264}" type="presParOf" srcId="{79BFB6AB-E27C-4FC2-9E41-525A4AEF27B4}" destId="{3A332704-4F5C-4DDB-A3C1-50A846EEE539}" srcOrd="13" destOrd="0" presId="urn:microsoft.com/office/officeart/2005/8/layout/cycle1"/>
    <dgm:cxn modelId="{F41ECB8F-9140-4495-9272-18B708727E2B}" type="presParOf" srcId="{79BFB6AB-E27C-4FC2-9E41-525A4AEF27B4}" destId="{638978F1-BC65-4724-960A-D83217CE3203}" srcOrd="14" destOrd="0" presId="urn:microsoft.com/office/officeart/2005/8/layout/cycle1"/>
    <dgm:cxn modelId="{F833D21F-7B4A-426A-AECC-3B7BF136C823}" type="presParOf" srcId="{79BFB6AB-E27C-4FC2-9E41-525A4AEF27B4}" destId="{06F2B7EA-257D-433F-AB7A-0574EF7C0B80}" srcOrd="15" destOrd="0" presId="urn:microsoft.com/office/officeart/2005/8/layout/cycle1"/>
    <dgm:cxn modelId="{38CB5BA8-F307-4EEF-B8B7-7E871B330827}" type="presParOf" srcId="{79BFB6AB-E27C-4FC2-9E41-525A4AEF27B4}" destId="{81896592-5EEC-4D50-8BA7-734C551AD75B}" srcOrd="16" destOrd="0" presId="urn:microsoft.com/office/officeart/2005/8/layout/cycle1"/>
    <dgm:cxn modelId="{AE7759B1-023F-4FEB-AF8E-76FF3BFA6D10}" type="presParOf" srcId="{79BFB6AB-E27C-4FC2-9E41-525A4AEF27B4}" destId="{E25790E4-7E62-444A-9860-151ABD33F6C8}" srcOrd="17" destOrd="0" presId="urn:microsoft.com/office/officeart/2005/8/layout/cycle1"/>
    <dgm:cxn modelId="{CB289C4F-3E96-408B-9303-916F357B8A8F}" type="presParOf" srcId="{79BFB6AB-E27C-4FC2-9E41-525A4AEF27B4}" destId="{A49FA37F-B583-444F-ABBB-19C73D8D623D}" srcOrd="18" destOrd="0" presId="urn:microsoft.com/office/officeart/2005/8/layout/cycle1"/>
    <dgm:cxn modelId="{C0F347CD-2109-4ECC-B9F2-3BA845E77B70}" type="presParOf" srcId="{79BFB6AB-E27C-4FC2-9E41-525A4AEF27B4}" destId="{6FB18E6A-1A19-4296-BDA8-3DA807F2E631}" srcOrd="19" destOrd="0" presId="urn:microsoft.com/office/officeart/2005/8/layout/cycle1"/>
    <dgm:cxn modelId="{E63A4900-FD65-4A8F-B71E-5278F4720AF3}" type="presParOf" srcId="{79BFB6AB-E27C-4FC2-9E41-525A4AEF27B4}" destId="{14573E57-3E70-40E7-9B67-4C32E9B0CA56}" srcOrd="20" destOrd="0" presId="urn:microsoft.com/office/officeart/2005/8/layout/cycle1"/>
    <dgm:cxn modelId="{593A52BE-E2B5-4D3E-BBBF-CA13DB21F9D2}" type="presParOf" srcId="{79BFB6AB-E27C-4FC2-9E41-525A4AEF27B4}" destId="{8B600E1A-253E-47AA-9E11-2E30A5DD4D44}" srcOrd="21" destOrd="0" presId="urn:microsoft.com/office/officeart/2005/8/layout/cycle1"/>
    <dgm:cxn modelId="{998C7C90-AA22-45EF-B067-024620F5A34C}" type="presParOf" srcId="{79BFB6AB-E27C-4FC2-9E41-525A4AEF27B4}" destId="{EB192546-B9D0-4C9F-873C-1BAB66674959}" srcOrd="22" destOrd="0" presId="urn:microsoft.com/office/officeart/2005/8/layout/cycle1"/>
    <dgm:cxn modelId="{37C0B339-679E-41E6-8770-60DE8AE8B585}" type="presParOf" srcId="{79BFB6AB-E27C-4FC2-9E41-525A4AEF27B4}" destId="{4B1CE457-1786-4065-AA38-7088810EB757}" srcOrd="23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504" indent="0" algn="ctr">
              <a:buNone/>
              <a:defRPr sz="1500"/>
            </a:lvl2pPr>
            <a:lvl3pPr marL="683007" indent="0" algn="ctr">
              <a:buNone/>
              <a:defRPr sz="1300"/>
            </a:lvl3pPr>
            <a:lvl4pPr marL="1024510" indent="0" algn="ctr">
              <a:buNone/>
              <a:defRPr sz="1200"/>
            </a:lvl4pPr>
            <a:lvl5pPr marL="1366013" indent="0" algn="ctr">
              <a:buNone/>
              <a:defRPr sz="1200"/>
            </a:lvl5pPr>
            <a:lvl6pPr marL="1707514" indent="0" algn="ctr">
              <a:buNone/>
              <a:defRPr sz="1200"/>
            </a:lvl6pPr>
            <a:lvl7pPr marL="2049020" indent="0" algn="ctr">
              <a:buNone/>
              <a:defRPr sz="1200"/>
            </a:lvl7pPr>
            <a:lvl8pPr marL="2390515" indent="0" algn="ctr">
              <a:buNone/>
              <a:defRPr sz="1200"/>
            </a:lvl8pPr>
            <a:lvl9pPr marL="273202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7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71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9" y="27385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4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0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0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0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3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7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04" indent="0">
              <a:buNone/>
              <a:defRPr sz="1500" b="1"/>
            </a:lvl2pPr>
            <a:lvl3pPr marL="683007" indent="0">
              <a:buNone/>
              <a:defRPr sz="1300" b="1"/>
            </a:lvl3pPr>
            <a:lvl4pPr marL="1024510" indent="0">
              <a:buNone/>
              <a:defRPr sz="1200" b="1"/>
            </a:lvl4pPr>
            <a:lvl5pPr marL="1366013" indent="0">
              <a:buNone/>
              <a:defRPr sz="1200" b="1"/>
            </a:lvl5pPr>
            <a:lvl6pPr marL="1707514" indent="0">
              <a:buNone/>
              <a:defRPr sz="1200" b="1"/>
            </a:lvl6pPr>
            <a:lvl7pPr marL="2049020" indent="0">
              <a:buNone/>
              <a:defRPr sz="1200" b="1"/>
            </a:lvl7pPr>
            <a:lvl8pPr marL="2390515" indent="0">
              <a:buNone/>
              <a:defRPr sz="1200" b="1"/>
            </a:lvl8pPr>
            <a:lvl9pPr marL="273202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99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04" indent="0">
              <a:buNone/>
              <a:defRPr sz="1500" b="1"/>
            </a:lvl2pPr>
            <a:lvl3pPr marL="683007" indent="0">
              <a:buNone/>
              <a:defRPr sz="1300" b="1"/>
            </a:lvl3pPr>
            <a:lvl4pPr marL="1024510" indent="0">
              <a:buNone/>
              <a:defRPr sz="1200" b="1"/>
            </a:lvl4pPr>
            <a:lvl5pPr marL="1366013" indent="0">
              <a:buNone/>
              <a:defRPr sz="1200" b="1"/>
            </a:lvl5pPr>
            <a:lvl6pPr marL="1707514" indent="0">
              <a:buNone/>
              <a:defRPr sz="1200" b="1"/>
            </a:lvl6pPr>
            <a:lvl7pPr marL="2049020" indent="0">
              <a:buNone/>
              <a:defRPr sz="1200" b="1"/>
            </a:lvl7pPr>
            <a:lvl8pPr marL="2390515" indent="0">
              <a:buNone/>
              <a:defRPr sz="1200" b="1"/>
            </a:lvl8pPr>
            <a:lvl9pPr marL="273202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99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8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6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2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504" indent="0">
              <a:buNone/>
              <a:defRPr sz="1000"/>
            </a:lvl2pPr>
            <a:lvl3pPr marL="683007" indent="0">
              <a:buNone/>
              <a:defRPr sz="900"/>
            </a:lvl3pPr>
            <a:lvl4pPr marL="1024510" indent="0">
              <a:buNone/>
              <a:defRPr sz="700"/>
            </a:lvl4pPr>
            <a:lvl5pPr marL="1366013" indent="0">
              <a:buNone/>
              <a:defRPr sz="700"/>
            </a:lvl5pPr>
            <a:lvl6pPr marL="1707514" indent="0">
              <a:buNone/>
              <a:defRPr sz="700"/>
            </a:lvl6pPr>
            <a:lvl7pPr marL="2049020" indent="0">
              <a:buNone/>
              <a:defRPr sz="700"/>
            </a:lvl7pPr>
            <a:lvl8pPr marL="2390515" indent="0">
              <a:buNone/>
              <a:defRPr sz="700"/>
            </a:lvl8pPr>
            <a:lvl9pPr marL="273202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2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1504" indent="0">
              <a:buNone/>
              <a:defRPr sz="2100"/>
            </a:lvl2pPr>
            <a:lvl3pPr marL="683007" indent="0">
              <a:buNone/>
              <a:defRPr sz="1800"/>
            </a:lvl3pPr>
            <a:lvl4pPr marL="1024510" indent="0">
              <a:buNone/>
              <a:defRPr sz="1500"/>
            </a:lvl4pPr>
            <a:lvl5pPr marL="1366013" indent="0">
              <a:buNone/>
              <a:defRPr sz="1500"/>
            </a:lvl5pPr>
            <a:lvl6pPr marL="1707514" indent="0">
              <a:buNone/>
              <a:defRPr sz="1500"/>
            </a:lvl6pPr>
            <a:lvl7pPr marL="2049020" indent="0">
              <a:buNone/>
              <a:defRPr sz="1500"/>
            </a:lvl7pPr>
            <a:lvl8pPr marL="2390515" indent="0">
              <a:buNone/>
              <a:defRPr sz="1500"/>
            </a:lvl8pPr>
            <a:lvl9pPr marL="2732024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504" indent="0">
              <a:buNone/>
              <a:defRPr sz="1000"/>
            </a:lvl2pPr>
            <a:lvl3pPr marL="683007" indent="0">
              <a:buNone/>
              <a:defRPr sz="900"/>
            </a:lvl3pPr>
            <a:lvl4pPr marL="1024510" indent="0">
              <a:buNone/>
              <a:defRPr sz="700"/>
            </a:lvl4pPr>
            <a:lvl5pPr marL="1366013" indent="0">
              <a:buNone/>
              <a:defRPr sz="700"/>
            </a:lvl5pPr>
            <a:lvl6pPr marL="1707514" indent="0">
              <a:buNone/>
              <a:defRPr sz="700"/>
            </a:lvl6pPr>
            <a:lvl7pPr marL="2049020" indent="0">
              <a:buNone/>
              <a:defRPr sz="700"/>
            </a:lvl7pPr>
            <a:lvl8pPr marL="2390515" indent="0">
              <a:buNone/>
              <a:defRPr sz="700"/>
            </a:lvl8pPr>
            <a:lvl9pPr marL="273202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8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072" tIns="45524" rIns="91072" bIns="4552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072" tIns="45524" rIns="91072" bIns="4552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072" tIns="45524" rIns="91072" bIns="4552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072" tIns="45524" rIns="91072" bIns="4552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072" tIns="45524" rIns="91072" bIns="4552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1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30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15" indent="-170715" algn="l" defTabSz="6830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70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740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263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750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271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756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274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761" indent="-170715" algn="l" defTabSz="6830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04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007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510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013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514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020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515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024" algn="l" defTabSz="6830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5977723" y="590010"/>
            <a:ext cx="2182034" cy="400110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r>
              <a:rPr lang="ru-RU" sz="10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11 - 13 октября 2023 г.</a:t>
            </a:r>
          </a:p>
          <a:p>
            <a:r>
              <a:rPr lang="ru-RU" sz="10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г. Нижний Новгород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180974" y="1749884"/>
            <a:ext cx="7418897" cy="1684171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Проект «ТЫ В БЕЗОПАСНОСТИ!»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по оказанию помощи детям с психоэмоциональными травмами, в том числе детям, возвращаемым из зон боевых действий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453591" y="3590078"/>
            <a:ext cx="5170832" cy="1200321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lvl="0" algn="just" defTabSz="457200"/>
            <a:r>
              <a:rPr lang="ru-RU" sz="12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Бушуева Ирина Валерьевна, </a:t>
            </a:r>
            <a:r>
              <a:rPr lang="ru-RU" sz="1200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психолог в социальной сфере </a:t>
            </a:r>
            <a:br>
              <a:rPr lang="ru-RU" sz="1200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ГБУ Республиканский центр семейного устройства детей-сирот и детей, оставшихся без попечения родителей Министерства семьи, труда и социальной защиты населения  Республики Башкортостан </a:t>
            </a:r>
          </a:p>
          <a:p>
            <a:endParaRPr lang="ru-RU" sz="12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06" y="6133"/>
            <a:ext cx="1467794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6" y="475752"/>
            <a:ext cx="2642152" cy="6953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81" y="450864"/>
            <a:ext cx="3031643" cy="687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979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84871"/>
            <a:ext cx="9144000" cy="762003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СЕКРЕТЫ "ЗЕЛЕНОЙ КОМНАТЫ"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pic>
        <p:nvPicPr>
          <p:cNvPr id="3074" name="Picture 2" descr="C:\Users\S3\Desktop\1. зеленая комната\7729327d-16bd-4413-8c9a-b8b4d843d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194055"/>
            <a:ext cx="2719820" cy="1623035"/>
          </a:xfrm>
          <a:prstGeom prst="rect">
            <a:avLst/>
          </a:prstGeom>
          <a:noFill/>
        </p:spPr>
      </p:pic>
      <p:pic>
        <p:nvPicPr>
          <p:cNvPr id="3075" name="Picture 3" descr="C:\Users\S3\Desktop\1. зеленая комната\2ff79b1e-3900-4e70-b3a6-cd06f0d5deeb.jpg"/>
          <p:cNvPicPr>
            <a:picLocks noChangeAspect="1" noChangeArrowheads="1"/>
          </p:cNvPicPr>
          <p:nvPr/>
        </p:nvPicPr>
        <p:blipFill>
          <a:blip r:embed="rId5"/>
          <a:srcRect r="2162"/>
          <a:stretch>
            <a:fillRect/>
          </a:stretch>
        </p:blipFill>
        <p:spPr bwMode="auto">
          <a:xfrm>
            <a:off x="2114551" y="3166021"/>
            <a:ext cx="2725930" cy="1662288"/>
          </a:xfrm>
          <a:prstGeom prst="rect">
            <a:avLst/>
          </a:prstGeom>
          <a:noFill/>
        </p:spPr>
      </p:pic>
      <p:pic>
        <p:nvPicPr>
          <p:cNvPr id="3076" name="Picture 4" descr="C:\Users\S3\Desktop\1. зеленая комната\38a121f2-dc8f-46f3-a13c-aaefe4bf7be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" y="3152775"/>
            <a:ext cx="1251239" cy="1671673"/>
          </a:xfrm>
          <a:prstGeom prst="rect">
            <a:avLst/>
          </a:prstGeom>
          <a:noFill/>
        </p:spPr>
      </p:pic>
      <p:pic>
        <p:nvPicPr>
          <p:cNvPr id="3077" name="Picture 5" descr="C:\Users\S3\Desktop\1. зеленая комната\a640cb1a-654c-4a16-b4bf-35dfa686c39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2850" y="1450173"/>
            <a:ext cx="1429158" cy="1681362"/>
          </a:xfrm>
          <a:prstGeom prst="rect">
            <a:avLst/>
          </a:prstGeom>
          <a:noFill/>
        </p:spPr>
      </p:pic>
      <p:pic>
        <p:nvPicPr>
          <p:cNvPr id="3079" name="Picture 7" descr="C:\Users\S3\Desktop\1. зеленая комната\3abf60bb-59dc-4af0-9bff-0a7c3307e9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851" y="3184065"/>
            <a:ext cx="1250422" cy="16251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2759" y="1752954"/>
            <a:ext cx="597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«Зелёная комната» - помещение для работы психологов с ребенком, ставшим жертвой или свидетелем насилия, в рамках проведения следственных мероприятий, для диагностической и реабилитационной работы с детьми, получившими психоэмоциональную травму</a:t>
            </a:r>
            <a:endParaRPr lang="ru-RU" sz="1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3" name="Picture 1" descr="\\Desktop-ld5680s\общая папка\МЕРОПРИЯТИЯ\2023 год\ВМЕСТЕ РАДИ ДЕТЕЙ 2023 11-13 октября\ПАПКА для записи\Последние\1. выступление СУЮНДУКОВОЙ\IMG-20231003-WA0025.jpg"/>
          <p:cNvPicPr>
            <a:picLocks noChangeAspect="1" noChangeArrowheads="1"/>
          </p:cNvPicPr>
          <p:nvPr/>
        </p:nvPicPr>
        <p:blipFill>
          <a:blip r:embed="rId9" cstate="print"/>
          <a:srcRect t="11608" b="15565"/>
          <a:stretch>
            <a:fillRect/>
          </a:stretch>
        </p:blipFill>
        <p:spPr bwMode="auto">
          <a:xfrm>
            <a:off x="6192157" y="1449239"/>
            <a:ext cx="1300689" cy="168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43355"/>
            <a:ext cx="9144000" cy="461269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ГЛАВНАЯ ЗАДАЧА «ЗЕЛЕНОЙ КОМНАТЫ» - ЭТО СНИЗИТЬ УРОВЕНЬ СТРАХА И НЕДОВЕРИЯ РЕБЁНКА, </a:t>
            </a:r>
          </a:p>
          <a:p>
            <a:pPr algn="ctr"/>
            <a:r>
              <a:rPr lang="ru-RU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СОЗДАТЬ ДОВЕРИТЕЛЬНУЮ АТМОСФЕРУ</a:t>
            </a:r>
            <a:endParaRPr lang="ru-RU" sz="1200" dirty="0">
              <a:solidFill>
                <a:srgbClr val="5D317D"/>
              </a:solidFill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pic>
        <p:nvPicPr>
          <p:cNvPr id="4098" name="Picture 2" descr="C:\Users\S3\Desktop\1. зеленая комната\6d1feacd-f002-422d-9812-0d6025363d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3" y="1510157"/>
            <a:ext cx="3730090" cy="3415147"/>
          </a:xfrm>
          <a:prstGeom prst="rect">
            <a:avLst/>
          </a:prstGeom>
          <a:noFill/>
        </p:spPr>
      </p:pic>
      <p:pic>
        <p:nvPicPr>
          <p:cNvPr id="4099" name="Picture 3" descr="C:\Users\S3\Desktop\1. зеленая комната\bf0cfe12-0e92-4c5b-9322-04f5bfb5aee5.jpg"/>
          <p:cNvPicPr>
            <a:picLocks noChangeAspect="1" noChangeArrowheads="1"/>
          </p:cNvPicPr>
          <p:nvPr/>
        </p:nvPicPr>
        <p:blipFill>
          <a:blip r:embed="rId5"/>
          <a:srcRect t="5060"/>
          <a:stretch>
            <a:fillRect/>
          </a:stretch>
        </p:blipFill>
        <p:spPr bwMode="auto">
          <a:xfrm>
            <a:off x="3830783" y="1503219"/>
            <a:ext cx="3933304" cy="1765030"/>
          </a:xfrm>
          <a:prstGeom prst="rect">
            <a:avLst/>
          </a:prstGeom>
          <a:noFill/>
        </p:spPr>
      </p:pic>
      <p:pic>
        <p:nvPicPr>
          <p:cNvPr id="4100" name="Picture 4" descr="C:\Users\S3\Desktop\1. зеленая комната\f3cd5a7b-b699-422e-88cf-104df45587d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4637" y="3301937"/>
            <a:ext cx="3052689" cy="1621741"/>
          </a:xfrm>
          <a:prstGeom prst="rect">
            <a:avLst/>
          </a:prstGeom>
          <a:noFill/>
        </p:spPr>
      </p:pic>
      <p:pic>
        <p:nvPicPr>
          <p:cNvPr id="4101" name="Picture 5" descr="C:\Users\S3\Desktop\1. зеленая комната\f2b4fe69-66ed-41a2-8fe2-294ceda91bc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177" y="3297384"/>
            <a:ext cx="1761937" cy="1620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29501"/>
            <a:ext cx="9144000" cy="388300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ПОКАЗАТЕЛИ ЭФФЕКТИВНОСТИ ПСИХОЛОГО-ПЕДАГОГИЧЕСКОЙ РАБОТЫ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49458" y="1419226"/>
            <a:ext cx="4680928" cy="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72" tIns="34135" rIns="68272" bIns="34135">
            <a:spAutoFit/>
          </a:bodyPr>
          <a:lstStyle/>
          <a:p>
            <a:pPr indent="268840"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002060"/>
                </a:solidFill>
                <a:ea typeface="Microsoft YaHei" pitchFamily="34" charset="-122"/>
              </a:rPr>
              <a:t> </a:t>
            </a:r>
            <a:endParaRPr lang="ru-RU" sz="15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30010" y="1581150"/>
          <a:ext cx="8080745" cy="332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3218492" y="3263240"/>
            <a:ext cx="4161739" cy="646331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r>
              <a:rPr lang="ru-RU" sz="1200" dirty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+79173480048</a:t>
            </a:r>
            <a:endParaRPr lang="en-US" sz="1200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orf_csu@mail.ru</a:t>
            </a:r>
            <a:endParaRPr lang="ru-RU" sz="1200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540001" y="1395209"/>
            <a:ext cx="6252686" cy="619272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2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3218492" y="2693553"/>
            <a:ext cx="4161739" cy="369332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r>
              <a:rPr lang="ru-RU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Бушуева Ирина Валерьевна</a:t>
            </a:r>
            <a:endParaRPr lang="ru-RU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DBE866-E716-D067-7A65-D7B0987BF2EF}"/>
              </a:ext>
            </a:extLst>
          </p:cNvPr>
          <p:cNvSpPr/>
          <p:nvPr/>
        </p:nvSpPr>
        <p:spPr>
          <a:xfrm>
            <a:off x="562236" y="2151823"/>
            <a:ext cx="1591733" cy="17292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ctay Wide Bd" pitchFamily="50" charset="-52"/>
              </a:rPr>
              <a:t>ФОТО СПИКЕРА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06" y="0"/>
            <a:ext cx="1467794" cy="5143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24" y="439982"/>
            <a:ext cx="1972957" cy="519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pic>
        <p:nvPicPr>
          <p:cNvPr id="3" name="Picture 2" descr="\\Desktop-ld5680s\общая папка\СОТРУДНИКИ\Фото сотрудников\И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42" y="2145641"/>
            <a:ext cx="1605593" cy="176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33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293470"/>
            <a:ext cx="9144000" cy="388696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ЦЕЛЕВАЯ АУДИТОРИЯ. ЦЕЛЕВЫЕ </a:t>
            </a:r>
            <a:r>
              <a:rPr lang="ru-RU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СЕГМЕНТЫ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1778" y="2006922"/>
            <a:ext cx="5008576" cy="424336"/>
          </a:xfrm>
          <a:prstGeom prst="rect">
            <a:avLst/>
          </a:prstGeom>
        </p:spPr>
        <p:txBody>
          <a:bodyPr wrap="square" lIns="91072" tIns="45524" rIns="91072" bIns="45524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9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целевую группу проекта «Ты в безопасности!» вошло </a:t>
            </a:r>
            <a:r>
              <a:rPr lang="ru-RU" sz="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ru-RU" sz="9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семей, в которых воспитываются </a:t>
            </a:r>
            <a:r>
              <a:rPr lang="ru-RU" sz="9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ru-RU" sz="9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детей, находящихся в следующих жизненных ситуациях: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0009" y="2536946"/>
          <a:ext cx="4881383" cy="236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388" name="Picture 4" descr="Многодетная семья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4165" y="1640322"/>
            <a:ext cx="3132570" cy="3132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29501"/>
            <a:ext cx="9144000" cy="388717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ВЗГЛЯД НА ПСИХОТРАВМУ 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pic>
        <p:nvPicPr>
          <p:cNvPr id="5123" name="Picture 3" descr="C:\Users\S3\Desktop\Визуальное представление практики\Фотоматериал грант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32" y="2605960"/>
            <a:ext cx="1669342" cy="1252007"/>
          </a:xfrm>
          <a:prstGeom prst="rect">
            <a:avLst/>
          </a:prstGeom>
          <a:noFill/>
        </p:spPr>
      </p:pic>
      <p:pic>
        <p:nvPicPr>
          <p:cNvPr id="5125" name="Picture 5" descr="https://studme.org/htm/img/20/1742/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2873" y="1483768"/>
            <a:ext cx="4561321" cy="3256408"/>
          </a:xfrm>
          <a:prstGeom prst="rect">
            <a:avLst/>
          </a:prstGeom>
          <a:noFill/>
        </p:spPr>
      </p:pic>
      <p:pic>
        <p:nvPicPr>
          <p:cNvPr id="5126" name="Picture 6" descr="C:\Users\S3\Desktop\Визуальное представление практики\IMG_82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2528" y="1301802"/>
            <a:ext cx="1623987" cy="1217990"/>
          </a:xfrm>
          <a:prstGeom prst="rect">
            <a:avLst/>
          </a:prstGeom>
          <a:noFill/>
        </p:spPr>
      </p:pic>
      <p:pic>
        <p:nvPicPr>
          <p:cNvPr id="15361" name="Picture 1" descr="C:\Users\S3\Desktop\Визуальное представление практики\Фотоматериал грант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05577" y="3557809"/>
            <a:ext cx="3236570" cy="1355104"/>
          </a:xfrm>
          <a:prstGeom prst="rect">
            <a:avLst/>
          </a:prstGeom>
          <a:noFill/>
        </p:spPr>
      </p:pic>
      <p:pic>
        <p:nvPicPr>
          <p:cNvPr id="15362" name="Picture 2" descr="C:\Users\S3\Desktop\Визуальное представление практики\Фотоматериал грант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457" y="3959524"/>
            <a:ext cx="1719524" cy="966158"/>
          </a:xfrm>
          <a:prstGeom prst="rect">
            <a:avLst/>
          </a:prstGeom>
          <a:noFill/>
        </p:spPr>
      </p:pic>
      <p:pic>
        <p:nvPicPr>
          <p:cNvPr id="15363" name="Picture 3" descr="C:\Users\S3\Desktop\Визуальное представление практики\фото по грант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7344" y="1308439"/>
            <a:ext cx="1588301" cy="2117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29501"/>
            <a:ext cx="9144000" cy="373361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РАБОТА С ПСИХОТРАВМИРОВАННЫМ РЕБЕНКОМ 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pic>
        <p:nvPicPr>
          <p:cNvPr id="142338" name="Picture 2" descr="C:\Users\S3\Desktop\Визуальное представление практики\консультация ребе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636" y="3233901"/>
            <a:ext cx="2186152" cy="1639614"/>
          </a:xfrm>
          <a:prstGeom prst="rect">
            <a:avLst/>
          </a:prstGeom>
          <a:noFill/>
        </p:spPr>
      </p:pic>
      <p:pic>
        <p:nvPicPr>
          <p:cNvPr id="142339" name="Picture 3" descr="C:\Users\S3\Desktop\Визуальное представление практики\работа с П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1345435"/>
            <a:ext cx="1348362" cy="1797816"/>
          </a:xfrm>
          <a:prstGeom prst="rect">
            <a:avLst/>
          </a:prstGeom>
          <a:noFill/>
        </p:spPr>
      </p:pic>
      <p:pic>
        <p:nvPicPr>
          <p:cNvPr id="142340" name="Picture 4" descr="C:\Users\S3\Desktop\Визуальное представление практики\Санаторий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347954"/>
            <a:ext cx="1343025" cy="1790700"/>
          </a:xfrm>
          <a:prstGeom prst="rect">
            <a:avLst/>
          </a:prstGeom>
          <a:noFill/>
        </p:spPr>
      </p:pic>
      <p:pic>
        <p:nvPicPr>
          <p:cNvPr id="142341" name="Picture 5" descr="C:\Users\S3\Desktop\Визуальное представление практики\Санаторий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8700" y="1385287"/>
            <a:ext cx="1323975" cy="1765300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86" y="3257550"/>
            <a:ext cx="2918062" cy="1620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49458" y="1419226"/>
            <a:ext cx="4680928" cy="21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72" tIns="34135" rIns="68272" bIns="34135">
            <a:spAutoFit/>
          </a:bodyPr>
          <a:lstStyle/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0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Дети с травматическим опытом в первую очередь нуждаются  в установлении доверительного, безопасного контакта, дающего право на «получение доступа» к тщательно охраняемому травматическому опыту, на подготовку к проработке травматических переживаний</a:t>
            </a:r>
            <a:r>
              <a:rPr lang="ru-RU" sz="1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. </a:t>
            </a:r>
          </a:p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В коррекционной работе используется формула восстановления, включающая в себя:</a:t>
            </a:r>
          </a:p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- прошлое (выражение чувств) </a:t>
            </a:r>
          </a:p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- настоящее (</a:t>
            </a:r>
            <a:r>
              <a:rPr lang="ru-RU" sz="10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отреагирование</a:t>
            </a:r>
            <a:r>
              <a:rPr lang="ru-RU" sz="1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) </a:t>
            </a:r>
          </a:p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- будущее (выстраивание новой модели поведения) </a:t>
            </a:r>
          </a:p>
          <a:p>
            <a:pPr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- приобретенный опыт.</a:t>
            </a:r>
          </a:p>
          <a:p>
            <a:pPr indent="268840"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002060"/>
                </a:solidFill>
                <a:ea typeface="Microsoft YaHei" pitchFamily="34" charset="-122"/>
              </a:rPr>
              <a:t> </a:t>
            </a:r>
            <a:endParaRPr lang="ru-RU" sz="15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350" y="3509486"/>
            <a:ext cx="3705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1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Наша помощь направлена на то, чтобы дети почувствовали себя в безопасности, на то,</a:t>
            </a:r>
          </a:p>
          <a:p>
            <a:pPr algn="ctr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1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чтобы помочь им выразить себя и научить их справляться со стрессами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29501"/>
            <a:ext cx="9144000" cy="373361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ИНДИВИДУАЛЬНЫЙ ПЛАН РАБОТЫ С РЕБЕНКОМ И СЕМЬЕЙ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49458" y="1419226"/>
            <a:ext cx="4680928" cy="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72" tIns="34135" rIns="68272" bIns="34135">
            <a:spAutoFit/>
          </a:bodyPr>
          <a:lstStyle/>
          <a:p>
            <a:pPr indent="268840"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002060"/>
                </a:solidFill>
                <a:ea typeface="Microsoft YaHei" pitchFamily="34" charset="-122"/>
              </a:rPr>
              <a:t> </a:t>
            </a:r>
            <a:endParaRPr lang="ru-RU" sz="15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275" y="1536264"/>
            <a:ext cx="6286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Этапы :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подготовительный этап: знакомство с ребенком и семьей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первичная диагностика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коррекционно-развивающий этап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заключительный этап: выходная диагностика, анализ эффективности работы, исследование динамики состояния ребенка.</a:t>
            </a:r>
            <a:endParaRPr lang="ru-RU" sz="12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4386" name="Picture 2" descr="ОГБПОУ «КТЭК»: Страничка психоло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099" y="1446212"/>
            <a:ext cx="2457451" cy="1406898"/>
          </a:xfrm>
          <a:prstGeom prst="rect">
            <a:avLst/>
          </a:prstGeom>
          <a:noFill/>
        </p:spPr>
      </p:pic>
      <p:pic>
        <p:nvPicPr>
          <p:cNvPr id="144388" name="Picture 4" descr="Дитячий психолог у місті Ірпі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150" y="3006725"/>
            <a:ext cx="1879600" cy="1879600"/>
          </a:xfrm>
          <a:prstGeom prst="rect">
            <a:avLst/>
          </a:prstGeom>
          <a:noFill/>
        </p:spPr>
      </p:pic>
      <p:pic>
        <p:nvPicPr>
          <p:cNvPr id="144390" name="Picture 6" descr="Педагог психолог картинки - 64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3367087"/>
            <a:ext cx="2305050" cy="153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29501"/>
            <a:ext cx="9144000" cy="373361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ИНДИВИДУАЛЬНЫЙ ПЛАН РАБОТЫ С РЕБЕНКОМ И СЕМЬЕЙ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49458" y="1419226"/>
            <a:ext cx="4680928" cy="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72" tIns="34135" rIns="68272" bIns="34135">
            <a:spAutoFit/>
          </a:bodyPr>
          <a:lstStyle/>
          <a:p>
            <a:pPr indent="268840"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002060"/>
                </a:solidFill>
                <a:ea typeface="Microsoft YaHei" pitchFamily="34" charset="-122"/>
              </a:rPr>
              <a:t> </a:t>
            </a:r>
            <a:endParaRPr lang="ru-RU" sz="15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30010" y="1581150"/>
          <a:ext cx="5699315" cy="332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5051213" y="1619250"/>
            <a:ext cx="4092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ервичная диагностика показала,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необходимость проводить комплексную работу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3363" name="Picture 3" descr="Профессия психолога: заработная плата, плюсы и минусы, где учитьс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850" y="2286001"/>
            <a:ext cx="3105150" cy="1657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1029501"/>
            <a:ext cx="9144000" cy="366821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КОМПЛЕКСНАЯ РАБОТА С МЕЖВЕДОМСТВЕННЫМИ ОРГАНАМИ</a:t>
            </a:r>
            <a:endParaRPr lang="ru-RU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49458" y="1419226"/>
            <a:ext cx="4680928" cy="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72" tIns="34135" rIns="68272" bIns="34135">
            <a:spAutoFit/>
          </a:bodyPr>
          <a:lstStyle/>
          <a:p>
            <a:pPr indent="268840"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002060"/>
                </a:solidFill>
                <a:ea typeface="Microsoft YaHei" pitchFamily="34" charset="-122"/>
              </a:rPr>
              <a:t> </a:t>
            </a:r>
            <a:endParaRPr lang="ru-RU" sz="15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666750" y="1266825"/>
          <a:ext cx="8172450" cy="359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6434" name="Picture 2" descr="Профессия психолога: заработная плата, плюсы и минусы, где учитьс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2100" y="1628775"/>
            <a:ext cx="2381250" cy="1190625"/>
          </a:xfrm>
          <a:prstGeom prst="rect">
            <a:avLst/>
          </a:prstGeom>
          <a:noFill/>
        </p:spPr>
      </p:pic>
      <p:pic>
        <p:nvPicPr>
          <p:cNvPr id="146436" name="Picture 4" descr="Невролог (невропатолог) - запись на платный прием и консультацию врача  невролога в Поликлинике «Литфонда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853" y="1558925"/>
            <a:ext cx="2443555" cy="1298575"/>
          </a:xfrm>
          <a:prstGeom prst="rect">
            <a:avLst/>
          </a:prstGeom>
          <a:noFill/>
        </p:spPr>
      </p:pic>
      <p:pic>
        <p:nvPicPr>
          <p:cNvPr id="146438" name="Picture 6" descr="Психолог, психотерапевт или психиатр: к кому обратиться?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9774" y="3286126"/>
            <a:ext cx="1562100" cy="1562100"/>
          </a:xfrm>
          <a:prstGeom prst="rect">
            <a:avLst/>
          </a:prstGeom>
          <a:noFill/>
        </p:spPr>
      </p:pic>
      <p:pic>
        <p:nvPicPr>
          <p:cNvPr id="146440" name="Picture 8" descr="Сколько ждать обследования или приема врача-специалиста в поликлинике?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100387"/>
            <a:ext cx="2920558" cy="1309688"/>
          </a:xfrm>
          <a:prstGeom prst="rect">
            <a:avLst/>
          </a:prstGeom>
          <a:noFill/>
        </p:spPr>
      </p:pic>
      <p:pic>
        <p:nvPicPr>
          <p:cNvPr id="146442" name="Picture 10" descr="Счастливая семья весело вместе в парке. родители с двумя детьми. | Премиум  векторы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9088" y="2284592"/>
            <a:ext cx="1548804" cy="1338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3" y="2630018"/>
            <a:ext cx="184698" cy="246205"/>
          </a:xfrm>
          <a:prstGeom prst="rect">
            <a:avLst/>
          </a:prstGeom>
          <a:noFill/>
        </p:spPr>
        <p:txBody>
          <a:bodyPr wrap="none" lIns="91072" tIns="45524" rIns="91072" bIns="45524" rtlCol="0">
            <a:spAutoFit/>
          </a:bodyPr>
          <a:lstStyle/>
          <a:p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962826"/>
            <a:ext cx="9144000" cy="582969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3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ОСНОВНЫЕ МЕТОДИКИ И ТЕХНОЛОГИИ ПСИХОЛОГА В СОЦИАЛЬНОЙ СФЕРЕ </a:t>
            </a:r>
          </a:p>
          <a:p>
            <a:pPr algn="ctr"/>
            <a:r>
              <a:rPr lang="ru-RU" sz="13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ПО РАБОТЕ С ДЕТЬМИ ИМЕЮЩИЕ ПСИХОТРАВМУ</a:t>
            </a:r>
            <a:endParaRPr lang="ru-RU" sz="13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412742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2" tIns="45524" rIns="91072" bIns="4552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496"/>
            <a:ext cx="2528021" cy="5736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149458" y="1419226"/>
            <a:ext cx="4680928" cy="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72" tIns="34135" rIns="68272" bIns="34135">
            <a:spAutoFit/>
          </a:bodyPr>
          <a:lstStyle/>
          <a:p>
            <a:pPr indent="268840" algn="just" defTabSz="3355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002060"/>
                </a:solidFill>
                <a:ea typeface="Microsoft YaHei" pitchFamily="34" charset="-122"/>
              </a:rPr>
              <a:t> </a:t>
            </a:r>
            <a:endParaRPr lang="ru-RU" sz="15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350" y="1487507"/>
            <a:ext cx="8724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Работа с телом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имеет особое значение, потому что у детей, попавших в экстремальную ситуацию, часто наблюдается </a:t>
            </a:r>
            <a:r>
              <a:rPr lang="ru-RU" sz="12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«синдром выключенного тела», 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который проявляется в том, что ребенок избегает любых контактов, подавляет все ощущения, связанные с телом.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Работа с эмоциональной сферой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связана с нейтрализацией страхов, тревожности детей, обсуждением реакции и мыслей ребенка, связанных с травмирующим событием.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Использование невербальных методов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(танцевальная терапия, проективное рисование, различные методики </a:t>
            </a:r>
            <a:r>
              <a:rPr lang="ru-RU" sz="12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арт-терапии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), а также обеспечение поддержки, отдыха, комфорта, возможности играть.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Использование активных форм психологической помощи - </a:t>
            </a:r>
            <a:r>
              <a:rPr lang="ru-RU" sz="12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арт-терапевтические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техники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(рисуночная, песочная терапия, музыкотерапия, медитации, ассоциативные  метафорические карты, </a:t>
            </a:r>
            <a:r>
              <a:rPr lang="ru-RU" sz="12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маскотерапия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).</a:t>
            </a:r>
            <a:endParaRPr lang="ru-RU" sz="1200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8" y="3935251"/>
            <a:ext cx="1694078" cy="101325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:\Users\Desktop\Специалисты 23.12.2020\картинки для презентации\песочная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72" y="3905715"/>
            <a:ext cx="1528900" cy="99966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876104"/>
            <a:ext cx="1275523" cy="104832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63" y="3914775"/>
            <a:ext cx="1387645" cy="10096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0" name="Picture 2" descr="C:\Users\S3\Desktop\Визуальное представление практики\Фотоматериал грант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761" y="3879776"/>
            <a:ext cx="1808364" cy="101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8250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915" y="1032790"/>
            <a:ext cx="7410090" cy="326350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Вдох, задержка дыхания,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выдох, задержка дыхания.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Каждый длится по 4 счета или секунды</a:t>
            </a:r>
            <a:endParaRPr lang="ru-RU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06" y="6133"/>
            <a:ext cx="1467794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0" y="382520"/>
            <a:ext cx="7677509" cy="388300"/>
          </a:xfrm>
          <a:prstGeom prst="rect">
            <a:avLst/>
          </a:prstGeom>
          <a:noFill/>
        </p:spPr>
        <p:txBody>
          <a:bodyPr wrap="square" lIns="91072" tIns="45524" rIns="91072" bIns="45524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ТЕХНИКА ДЫХАТЕЛЬНОЙ ГИМНАСТИКИ</a:t>
            </a:r>
          </a:p>
        </p:txBody>
      </p:sp>
      <p:pic>
        <p:nvPicPr>
          <p:cNvPr id="148482" name="Picture 2" descr="Дышать — стоковая векторная графика и другие изображения на тему  Дыхательные упражнения - Дыхательные упражнения, Вдыхать, Нос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238" y="2130005"/>
            <a:ext cx="2519632" cy="2519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2253</TotalTime>
  <Words>488</Words>
  <Application>Microsoft Office PowerPoint</Application>
  <PresentationFormat>Экран (16:9)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S3</cp:lastModifiedBy>
  <cp:revision>205</cp:revision>
  <dcterms:created xsi:type="dcterms:W3CDTF">2022-08-21T12:36:01Z</dcterms:created>
  <dcterms:modified xsi:type="dcterms:W3CDTF">2023-10-03T12:08:04Z</dcterms:modified>
</cp:coreProperties>
</file>